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6" r:id="rId3"/>
    <p:sldId id="259" r:id="rId4"/>
    <p:sldId id="257" r:id="rId5"/>
    <p:sldId id="260" r:id="rId6"/>
    <p:sldId id="261" r:id="rId7"/>
    <p:sldId id="262" r:id="rId8"/>
    <p:sldId id="263" r:id="rId9"/>
    <p:sldId id="267" r:id="rId10"/>
    <p:sldId id="268" r:id="rId11"/>
    <p:sldId id="264" r:id="rId12"/>
    <p:sldId id="269" r:id="rId13"/>
    <p:sldId id="270" r:id="rId14"/>
    <p:sldId id="26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BAHASA INDONESIA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KELAS XI</a:t>
            </a:r>
          </a:p>
          <a:p>
            <a:r>
              <a:rPr lang="en-US" sz="2800" dirty="0" smtClean="0"/>
              <a:t>Bab 6. </a:t>
            </a:r>
            <a:r>
              <a:rPr lang="en-US" sz="2800" dirty="0" err="1" smtClean="0"/>
              <a:t>Merancang</a:t>
            </a:r>
            <a:r>
              <a:rPr lang="en-US" sz="2800" dirty="0" smtClean="0"/>
              <a:t> </a:t>
            </a:r>
            <a:r>
              <a:rPr lang="en-US" sz="2800" dirty="0" err="1" smtClean="0"/>
              <a:t>Karya</a:t>
            </a:r>
            <a:r>
              <a:rPr lang="en-US" sz="2800" dirty="0" smtClean="0"/>
              <a:t> </a:t>
            </a:r>
            <a:r>
              <a:rPr lang="en-US" sz="2800" dirty="0" err="1" smtClean="0"/>
              <a:t>Ilmiah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08800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Assalamu’alaikum</a:t>
            </a:r>
            <a:r>
              <a:rPr lang="en-US" sz="3600" dirty="0"/>
              <a:t> </a:t>
            </a:r>
            <a:r>
              <a:rPr lang="en-US" sz="3600" dirty="0" err="1"/>
              <a:t>siswa</a:t>
            </a:r>
            <a:r>
              <a:rPr lang="en-US" sz="3600" dirty="0"/>
              <a:t> </a:t>
            </a:r>
            <a:r>
              <a:rPr lang="en-US" sz="3600" dirty="0" err="1"/>
              <a:t>semua</a:t>
            </a:r>
            <a:r>
              <a:rPr lang="en-US" sz="3600" dirty="0"/>
              <a:t>, </a:t>
            </a:r>
            <a:r>
              <a:rPr lang="en-US" sz="3600" dirty="0" err="1"/>
              <a:t>hari</a:t>
            </a:r>
            <a:r>
              <a:rPr lang="en-US" sz="3600" dirty="0"/>
              <a:t> </a:t>
            </a:r>
            <a:r>
              <a:rPr lang="en-US" sz="3600" dirty="0" err="1"/>
              <a:t>ini</a:t>
            </a:r>
            <a:r>
              <a:rPr lang="en-US" sz="3600" dirty="0"/>
              <a:t> </a:t>
            </a:r>
            <a:r>
              <a:rPr lang="en-US" sz="3600" dirty="0" err="1"/>
              <a:t>kita</a:t>
            </a:r>
            <a:r>
              <a:rPr lang="en-US" sz="3600" dirty="0"/>
              <a:t> </a:t>
            </a:r>
            <a:r>
              <a:rPr lang="en-US" sz="3600" dirty="0" err="1"/>
              <a:t>akan</a:t>
            </a:r>
            <a:r>
              <a:rPr lang="en-US" sz="3600" dirty="0"/>
              <a:t> </a:t>
            </a:r>
            <a:r>
              <a:rPr lang="en-US" sz="3600" dirty="0" err="1"/>
              <a:t>mempelajari</a:t>
            </a:r>
            <a:r>
              <a:rPr lang="en-US" sz="3600" dirty="0"/>
              <a:t> </a:t>
            </a:r>
            <a:r>
              <a:rPr lang="en-US" sz="3600" dirty="0" err="1"/>
              <a:t>bab</a:t>
            </a:r>
            <a:r>
              <a:rPr lang="en-US" sz="3600" dirty="0"/>
              <a:t> 6. </a:t>
            </a:r>
            <a:r>
              <a:rPr lang="en-US" sz="3600" dirty="0" err="1" smtClean="0"/>
              <a:t>Merancang</a:t>
            </a:r>
            <a:r>
              <a:rPr lang="en-US" sz="3600" dirty="0" smtClean="0"/>
              <a:t> </a:t>
            </a:r>
            <a:r>
              <a:rPr lang="en-US" sz="3600" dirty="0" err="1" smtClean="0"/>
              <a:t>Karya</a:t>
            </a:r>
            <a:r>
              <a:rPr lang="en-US" sz="3600" dirty="0" smtClean="0"/>
              <a:t> </a:t>
            </a:r>
            <a:r>
              <a:rPr lang="en-US" sz="3600" dirty="0" err="1"/>
              <a:t>I</a:t>
            </a:r>
            <a:r>
              <a:rPr lang="en-US" sz="3600" dirty="0" err="1" smtClean="0"/>
              <a:t>lmiah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KOMPETENSI DASAR</a:t>
            </a:r>
          </a:p>
          <a:p>
            <a:pPr marL="0" indent="0">
              <a:buNone/>
            </a:pPr>
            <a:r>
              <a:rPr lang="en-US" sz="2000" dirty="0" smtClean="0"/>
              <a:t>3.14 </a:t>
            </a:r>
            <a:r>
              <a:rPr lang="en-US" sz="2000" dirty="0" err="1" smtClean="0"/>
              <a:t>Mengidentifikasi</a:t>
            </a:r>
            <a:r>
              <a:rPr lang="en-US" sz="2000" dirty="0" smtClean="0"/>
              <a:t> </a:t>
            </a:r>
            <a:r>
              <a:rPr lang="en-US" sz="2000" dirty="0" err="1" smtClean="0"/>
              <a:t>informasi</a:t>
            </a:r>
            <a:r>
              <a:rPr lang="en-US" sz="2000" dirty="0" smtClean="0"/>
              <a:t>, </a:t>
            </a:r>
            <a:r>
              <a:rPr lang="en-US" sz="2000" dirty="0" err="1" smtClean="0"/>
              <a:t>tujuan</a:t>
            </a:r>
            <a:r>
              <a:rPr lang="en-US" sz="2000" dirty="0" smtClean="0"/>
              <a:t>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esensi</a:t>
            </a:r>
            <a:r>
              <a:rPr lang="en-US" sz="2000" dirty="0" smtClean="0"/>
              <a:t> </a:t>
            </a:r>
            <a:r>
              <a:rPr lang="en-US" sz="2000" dirty="0" err="1" smtClean="0"/>
              <a:t>sebuah</a:t>
            </a:r>
            <a:r>
              <a:rPr lang="en-US" sz="2000" dirty="0" smtClean="0"/>
              <a:t> </a:t>
            </a:r>
            <a:r>
              <a:rPr lang="en-US" sz="2000" dirty="0" err="1" smtClean="0"/>
              <a:t>karya</a:t>
            </a:r>
            <a:r>
              <a:rPr lang="en-US" sz="2000" dirty="0" smtClean="0"/>
              <a:t> </a:t>
            </a:r>
            <a:r>
              <a:rPr lang="en-US" sz="2000" dirty="0" err="1" smtClean="0"/>
              <a:t>ilmiah</a:t>
            </a:r>
            <a:r>
              <a:rPr lang="en-US" sz="2000" dirty="0" smtClean="0"/>
              <a:t> yang </a:t>
            </a:r>
            <a:r>
              <a:rPr lang="en-US" sz="2000" dirty="0" err="1" smtClean="0"/>
              <a:t>dibaca</a:t>
            </a:r>
            <a:r>
              <a:rPr lang="en-US" sz="2000" dirty="0"/>
              <a:t>.</a:t>
            </a:r>
            <a:endParaRPr lang="en-US" sz="2000" dirty="0" smtClean="0"/>
          </a:p>
          <a:p>
            <a:pPr marL="0" indent="0">
              <a:buNone/>
            </a:pPr>
            <a:r>
              <a:rPr lang="en-US" sz="2000" dirty="0" smtClean="0"/>
              <a:t>4.14 </a:t>
            </a:r>
            <a:r>
              <a:rPr lang="en-US" sz="2000" dirty="0" err="1" smtClean="0"/>
              <a:t>Merancang</a:t>
            </a:r>
            <a:r>
              <a:rPr lang="en-US" sz="2000" dirty="0" smtClean="0"/>
              <a:t> </a:t>
            </a:r>
            <a:r>
              <a:rPr lang="en-US" sz="2000" dirty="0" err="1" smtClean="0"/>
              <a:t>informasi</a:t>
            </a:r>
            <a:r>
              <a:rPr lang="en-US" sz="2000" dirty="0" smtClean="0"/>
              <a:t>, </a:t>
            </a:r>
            <a:r>
              <a:rPr lang="en-US" sz="2000" dirty="0" err="1" smtClean="0"/>
              <a:t>tujuan</a:t>
            </a:r>
            <a:r>
              <a:rPr lang="en-US" sz="2000" dirty="0" smtClean="0"/>
              <a:t>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esensi</a:t>
            </a:r>
            <a:r>
              <a:rPr lang="en-US" sz="2000" dirty="0" smtClean="0"/>
              <a:t> yang </a:t>
            </a:r>
            <a:r>
              <a:rPr lang="en-US" sz="2000" dirty="0" err="1" smtClean="0"/>
              <a:t>harus</a:t>
            </a:r>
            <a:r>
              <a:rPr lang="en-US" sz="2000" dirty="0" smtClean="0"/>
              <a:t> </a:t>
            </a:r>
            <a:r>
              <a:rPr lang="en-US" sz="2000" dirty="0" err="1" smtClean="0"/>
              <a:t>disajikan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karya</a:t>
            </a:r>
            <a:r>
              <a:rPr lang="en-US" sz="2000" dirty="0" smtClean="0"/>
              <a:t> </a:t>
            </a:r>
            <a:r>
              <a:rPr lang="en-US" sz="2000" dirty="0" err="1" smtClean="0"/>
              <a:t>ilmiah</a:t>
            </a:r>
            <a:r>
              <a:rPr lang="en-US" sz="2000" dirty="0" smtClean="0"/>
              <a:t>.</a:t>
            </a:r>
          </a:p>
          <a:p>
            <a:pPr marL="0" indent="0">
              <a:buNone/>
            </a:pPr>
            <a:r>
              <a:rPr lang="en-US" sz="2000" dirty="0" smtClean="0"/>
              <a:t>3.15 </a:t>
            </a:r>
            <a:r>
              <a:rPr lang="en-US" sz="2000" dirty="0" err="1" smtClean="0"/>
              <a:t>Menganalisis</a:t>
            </a:r>
            <a:r>
              <a:rPr lang="en-US" sz="2000" dirty="0" smtClean="0"/>
              <a:t> </a:t>
            </a:r>
            <a:r>
              <a:rPr lang="en-US" sz="2000" dirty="0" err="1" smtClean="0"/>
              <a:t>sistematika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kebahasaan</a:t>
            </a:r>
            <a:r>
              <a:rPr lang="en-US" sz="2000" dirty="0" smtClean="0"/>
              <a:t> </a:t>
            </a:r>
            <a:r>
              <a:rPr lang="en-US" sz="2000" dirty="0" err="1" smtClean="0"/>
              <a:t>karya</a:t>
            </a:r>
            <a:r>
              <a:rPr lang="en-US" sz="2000" dirty="0" smtClean="0"/>
              <a:t> </a:t>
            </a:r>
            <a:r>
              <a:rPr lang="en-US" sz="2000" dirty="0" err="1" smtClean="0"/>
              <a:t>ilmiah</a:t>
            </a:r>
            <a:r>
              <a:rPr lang="en-US" sz="2000" dirty="0" smtClean="0"/>
              <a:t>.</a:t>
            </a:r>
          </a:p>
          <a:p>
            <a:pPr marL="0" indent="0">
              <a:buNone/>
            </a:pPr>
            <a:r>
              <a:rPr lang="en-US" sz="2000" dirty="0" smtClean="0"/>
              <a:t>4.15 </a:t>
            </a:r>
            <a:r>
              <a:rPr lang="en-US" sz="2000" dirty="0" err="1" smtClean="0"/>
              <a:t>Mengonstruksi</a:t>
            </a:r>
            <a:r>
              <a:rPr lang="en-US" sz="2000" dirty="0" smtClean="0"/>
              <a:t> </a:t>
            </a:r>
            <a:r>
              <a:rPr lang="en-US" sz="2000" dirty="0" err="1" smtClean="0"/>
              <a:t>sebuah</a:t>
            </a:r>
            <a:r>
              <a:rPr lang="en-US" sz="2000" dirty="0" smtClean="0"/>
              <a:t> </a:t>
            </a:r>
            <a:r>
              <a:rPr lang="en-US" sz="2000" dirty="0" err="1" smtClean="0"/>
              <a:t>karya</a:t>
            </a:r>
            <a:r>
              <a:rPr lang="en-US" sz="2000" dirty="0" smtClean="0"/>
              <a:t> </a:t>
            </a:r>
            <a:r>
              <a:rPr lang="en-US" sz="2000" dirty="0" err="1" smtClean="0"/>
              <a:t>ilmiah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memerhatikan</a:t>
            </a:r>
            <a:r>
              <a:rPr lang="en-US" sz="2000" dirty="0" smtClean="0"/>
              <a:t> </a:t>
            </a:r>
            <a:r>
              <a:rPr lang="en-US" sz="2000" dirty="0" err="1" smtClean="0"/>
              <a:t>isi</a:t>
            </a:r>
            <a:r>
              <a:rPr lang="en-US" sz="2000" dirty="0" smtClean="0"/>
              <a:t>, </a:t>
            </a:r>
            <a:r>
              <a:rPr lang="en-US" sz="2000" dirty="0" err="1" smtClean="0"/>
              <a:t>sistematika</a:t>
            </a:r>
            <a:r>
              <a:rPr lang="en-US" sz="2000" dirty="0" smtClean="0"/>
              <a:t>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kebahasaan</a:t>
            </a:r>
            <a:r>
              <a:rPr lang="en-US" sz="2000" dirty="0" smtClean="0"/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04232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Adapun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bab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, </a:t>
            </a:r>
            <a:r>
              <a:rPr lang="en-US" dirty="0" err="1" smtClean="0"/>
              <a:t>Ananda</a:t>
            </a:r>
            <a:r>
              <a:rPr lang="en-US" dirty="0" smtClean="0"/>
              <a:t> </a:t>
            </a:r>
            <a:r>
              <a:rPr lang="en-US" dirty="0" err="1" smtClean="0"/>
              <a:t>diharapkan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Mengidentifikasi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yang </a:t>
            </a:r>
            <a:r>
              <a:rPr lang="en-US" dirty="0" err="1" smtClean="0"/>
              <a:t>dibaca</a:t>
            </a:r>
            <a:r>
              <a:rPr lang="en-US" dirty="0"/>
              <a:t>;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Menganalisis</a:t>
            </a:r>
            <a:r>
              <a:rPr lang="en-US" dirty="0" smtClean="0"/>
              <a:t> </a:t>
            </a:r>
            <a:r>
              <a:rPr lang="en-US" dirty="0" err="1" smtClean="0"/>
              <a:t>sistematika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Menganalisis</a:t>
            </a:r>
            <a:r>
              <a:rPr lang="en-US" dirty="0" smtClean="0"/>
              <a:t> </a:t>
            </a:r>
            <a:r>
              <a:rPr lang="en-US" dirty="0" err="1" smtClean="0"/>
              <a:t>kebahasaan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;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Mengungkapkan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019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A. </a:t>
            </a:r>
            <a:r>
              <a:rPr lang="en-US" b="1" dirty="0" err="1" smtClean="0"/>
              <a:t>Mengidentifikasi</a:t>
            </a:r>
            <a:r>
              <a:rPr lang="en-US" b="1" dirty="0" smtClean="0"/>
              <a:t> </a:t>
            </a:r>
            <a:r>
              <a:rPr lang="en-US" b="1" dirty="0" err="1" smtClean="0"/>
              <a:t>Struktur</a:t>
            </a:r>
            <a:r>
              <a:rPr lang="en-US" b="1" dirty="0" smtClean="0"/>
              <a:t> </a:t>
            </a:r>
            <a:r>
              <a:rPr lang="en-US" b="1" dirty="0" err="1" smtClean="0"/>
              <a:t>Karya</a:t>
            </a:r>
            <a:r>
              <a:rPr lang="en-US" b="1" dirty="0" smtClean="0"/>
              <a:t> </a:t>
            </a:r>
            <a:r>
              <a:rPr lang="en-US" b="1" dirty="0" err="1" smtClean="0"/>
              <a:t>Ilmiah</a:t>
            </a:r>
            <a:r>
              <a:rPr lang="en-US" b="1" dirty="0" smtClean="0"/>
              <a:t> yang </a:t>
            </a:r>
            <a:r>
              <a:rPr lang="en-US" b="1" dirty="0" err="1" smtClean="0"/>
              <a:t>Dibaca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,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penyajian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terbagi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r>
              <a:rPr lang="en-US" sz="2800" dirty="0" smtClean="0"/>
              <a:t>1. </a:t>
            </a:r>
            <a:r>
              <a:rPr lang="en-US" sz="2800" b="1" dirty="0" err="1" smtClean="0"/>
              <a:t>Bentuk</a:t>
            </a:r>
            <a:r>
              <a:rPr lang="en-US" sz="2800" b="1" dirty="0" smtClean="0"/>
              <a:t> </a:t>
            </a:r>
            <a:r>
              <a:rPr lang="en-US" sz="2800" b="1" dirty="0" err="1"/>
              <a:t>P</a:t>
            </a:r>
            <a:r>
              <a:rPr lang="en-US" sz="2800" b="1" dirty="0" err="1" smtClean="0"/>
              <a:t>opuler</a:t>
            </a:r>
            <a:r>
              <a:rPr lang="en-US" dirty="0" smtClean="0"/>
              <a:t>,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bias </a:t>
            </a:r>
            <a:r>
              <a:rPr lang="en-US" dirty="0" err="1" smtClean="0"/>
              <a:t>diungkapkan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ringkas</a:t>
            </a:r>
            <a:r>
              <a:rPr lang="en-US" dirty="0" smtClean="0"/>
              <a:t>. </a:t>
            </a:r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 smtClean="0"/>
              <a:t>bahasanya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santai</a:t>
            </a:r>
            <a:r>
              <a:rPr lang="en-US" dirty="0" smtClean="0"/>
              <a:t> (</a:t>
            </a:r>
            <a:r>
              <a:rPr lang="en-US" dirty="0" err="1" smtClean="0"/>
              <a:t>populer</a:t>
            </a:r>
            <a:r>
              <a:rPr lang="en-US" dirty="0" smtClean="0"/>
              <a:t>), </a:t>
            </a:r>
            <a:r>
              <a:rPr lang="en-US" dirty="0" err="1" smtClean="0"/>
              <a:t>kalimat-kalimatnya</a:t>
            </a:r>
            <a:r>
              <a:rPr lang="en-US" dirty="0" smtClean="0"/>
              <a:t> </a:t>
            </a:r>
            <a:r>
              <a:rPr lang="en-US" dirty="0" err="1" smtClean="0"/>
              <a:t>sederhana</a:t>
            </a:r>
            <a:r>
              <a:rPr lang="en-US" dirty="0" smtClean="0"/>
              <a:t>, </a:t>
            </a:r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senda</a:t>
            </a:r>
            <a:r>
              <a:rPr lang="en-US" dirty="0" smtClean="0"/>
              <a:t> </a:t>
            </a:r>
            <a:r>
              <a:rPr lang="en-US" dirty="0" err="1" smtClean="0"/>
              <a:t>gurau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pula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fanyasi</a:t>
            </a:r>
            <a:r>
              <a:rPr lang="en-US" dirty="0" smtClean="0"/>
              <a:t> (</a:t>
            </a:r>
            <a:r>
              <a:rPr lang="en-US" dirty="0" err="1" smtClean="0"/>
              <a:t>rekaan</a:t>
            </a:r>
            <a:r>
              <a:rPr lang="en-US" dirty="0" smtClean="0"/>
              <a:t>).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ilmial</a:t>
            </a:r>
            <a:r>
              <a:rPr lang="en-US" dirty="0" smtClean="0"/>
              <a:t> </a:t>
            </a:r>
            <a:r>
              <a:rPr lang="en-US" dirty="0" err="1" smtClean="0"/>
              <a:t>populer</a:t>
            </a:r>
            <a:r>
              <a:rPr lang="en-US" dirty="0" smtClean="0"/>
              <a:t> </a:t>
            </a:r>
            <a:r>
              <a:rPr lang="en-US" dirty="0" err="1" smtClean="0"/>
              <a:t>umumnya</a:t>
            </a:r>
            <a:r>
              <a:rPr lang="en-US" dirty="0" smtClean="0"/>
              <a:t> </a:t>
            </a:r>
            <a:r>
              <a:rPr lang="en-US" dirty="0" err="1" smtClean="0"/>
              <a:t>dijumpai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media </a:t>
            </a:r>
            <a:r>
              <a:rPr lang="en-US" dirty="0" err="1" smtClean="0"/>
              <a:t>massa</a:t>
            </a:r>
            <a:r>
              <a:rPr lang="en-US" dirty="0" smtClean="0"/>
              <a:t>, </a:t>
            </a:r>
            <a:r>
              <a:rPr lang="en-US" dirty="0" err="1" smtClean="0"/>
              <a:t>seperti</a:t>
            </a:r>
            <a:r>
              <a:rPr lang="en-US" dirty="0" smtClean="0"/>
              <a:t> Koran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majalah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871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dirty="0" smtClean="0"/>
              <a:t>2. </a:t>
            </a:r>
            <a:r>
              <a:rPr lang="en-US" sz="2800" b="1" dirty="0" err="1" smtClean="0"/>
              <a:t>Bentuk</a:t>
            </a:r>
            <a:r>
              <a:rPr lang="en-US" sz="2800" b="1" dirty="0" smtClean="0"/>
              <a:t> Semiformal</a:t>
            </a:r>
            <a:r>
              <a:rPr lang="en-US" sz="2800" dirty="0" smtClean="0"/>
              <a:t>, </a:t>
            </a:r>
            <a:r>
              <a:rPr lang="en-US" sz="2800" dirty="0" err="1" smtClean="0"/>
              <a:t>umumnya</a:t>
            </a:r>
            <a:r>
              <a:rPr lang="en-US" sz="2800" dirty="0" smtClean="0"/>
              <a:t> </a:t>
            </a:r>
            <a:r>
              <a:rPr lang="en-US" sz="2800" dirty="0" err="1" smtClean="0"/>
              <a:t>digunakan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berbagai</a:t>
            </a:r>
            <a:r>
              <a:rPr lang="en-US" sz="2800" dirty="0" smtClean="0"/>
              <a:t> </a:t>
            </a:r>
            <a:r>
              <a:rPr lang="en-US" sz="2800" dirty="0" err="1" smtClean="0"/>
              <a:t>jenis</a:t>
            </a:r>
            <a:r>
              <a:rPr lang="en-US" sz="2800" dirty="0" smtClean="0"/>
              <a:t> </a:t>
            </a:r>
            <a:r>
              <a:rPr lang="en-US" sz="2800" dirty="0" err="1" smtClean="0"/>
              <a:t>laporan</a:t>
            </a:r>
            <a:r>
              <a:rPr lang="en-US" sz="2800" dirty="0" smtClean="0"/>
              <a:t> </a:t>
            </a:r>
            <a:r>
              <a:rPr lang="en-US" sz="2800" dirty="0" err="1" smtClean="0"/>
              <a:t>biasa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makalah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garis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,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semiformal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:</a:t>
            </a:r>
          </a:p>
          <a:p>
            <a:pPr marL="457200" indent="-457200">
              <a:buFont typeface="+mj-lt"/>
              <a:buAutoNum type="alphaLcPeriod"/>
            </a:pPr>
            <a:r>
              <a:rPr lang="en-US" dirty="0" err="1" smtClean="0"/>
              <a:t>Halaman</a:t>
            </a:r>
            <a:r>
              <a:rPr lang="en-US" dirty="0" smtClean="0"/>
              <a:t> </a:t>
            </a:r>
            <a:r>
              <a:rPr lang="en-US" dirty="0" err="1" smtClean="0"/>
              <a:t>judul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smtClean="0"/>
              <a:t>Kata </a:t>
            </a:r>
            <a:r>
              <a:rPr lang="en-US" dirty="0" err="1" smtClean="0"/>
              <a:t>pengantar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err="1" smtClean="0"/>
              <a:t>Daftar</a:t>
            </a:r>
            <a:r>
              <a:rPr lang="en-US" dirty="0" smtClean="0"/>
              <a:t> </a:t>
            </a:r>
            <a:r>
              <a:rPr lang="en-US" dirty="0" err="1" smtClean="0"/>
              <a:t>isi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err="1" smtClean="0"/>
              <a:t>Pendahuluan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err="1" smtClean="0"/>
              <a:t>Pembahasan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err="1" smtClean="0"/>
              <a:t>Simpulan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err="1" smtClean="0"/>
              <a:t>Daftar</a:t>
            </a:r>
            <a:r>
              <a:rPr lang="en-US" dirty="0" smtClean="0"/>
              <a:t> </a:t>
            </a:r>
            <a:r>
              <a:rPr lang="en-US" dirty="0" err="1" smtClean="0"/>
              <a:t>pustaka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38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2800" dirty="0" smtClean="0"/>
              <a:t>3. </a:t>
            </a:r>
            <a:r>
              <a:rPr lang="en-US" sz="2800" b="1" dirty="0" err="1" smtClean="0"/>
              <a:t>Bentuk</a:t>
            </a:r>
            <a:r>
              <a:rPr lang="en-US" sz="2800" b="1" dirty="0" smtClean="0"/>
              <a:t> Formal</a:t>
            </a:r>
            <a:r>
              <a:rPr lang="en-US" sz="2800" dirty="0" smtClean="0"/>
              <a:t>, </a:t>
            </a:r>
            <a:r>
              <a:rPr lang="en-US" sz="2800" dirty="0" err="1" smtClean="0"/>
              <a:t>karena</a:t>
            </a:r>
            <a:r>
              <a:rPr lang="en-US" sz="2800" dirty="0" smtClean="0"/>
              <a:t> </a:t>
            </a:r>
            <a:r>
              <a:rPr lang="en-US" sz="2800" dirty="0" err="1" smtClean="0"/>
              <a:t>memenuhi</a:t>
            </a:r>
            <a:r>
              <a:rPr lang="en-US" sz="2800" dirty="0" smtClean="0"/>
              <a:t> </a:t>
            </a:r>
            <a:r>
              <a:rPr lang="en-US" sz="2800" dirty="0" err="1" smtClean="0"/>
              <a:t>beberapa</a:t>
            </a:r>
            <a:r>
              <a:rPr lang="en-US" sz="2800" dirty="0" smtClean="0"/>
              <a:t> </a:t>
            </a:r>
            <a:r>
              <a:rPr lang="en-US" sz="2800" dirty="0" err="1" smtClean="0"/>
              <a:t>unsur-unsur</a:t>
            </a:r>
            <a:r>
              <a:rPr lang="en-US" sz="2800" dirty="0" smtClean="0"/>
              <a:t> </a:t>
            </a:r>
            <a:r>
              <a:rPr lang="en-US" sz="2800" dirty="0" err="1" smtClean="0"/>
              <a:t>kelengkapan</a:t>
            </a:r>
            <a:r>
              <a:rPr lang="en-US" sz="2800" dirty="0" smtClean="0"/>
              <a:t> </a:t>
            </a:r>
            <a:r>
              <a:rPr lang="en-US" sz="2800" dirty="0" err="1" smtClean="0"/>
              <a:t>akademis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lengkap</a:t>
            </a:r>
            <a:r>
              <a:rPr lang="en-US" sz="2800" dirty="0" smtClean="0"/>
              <a:t>, </a:t>
            </a:r>
            <a:r>
              <a:rPr lang="en-US" sz="2800" dirty="0" err="1" smtClean="0"/>
              <a:t>seperti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skripsi</a:t>
            </a:r>
            <a:r>
              <a:rPr lang="en-US" sz="2800" dirty="0" smtClean="0"/>
              <a:t>, </a:t>
            </a:r>
            <a:r>
              <a:rPr lang="en-US" sz="2800" dirty="0" err="1" smtClean="0"/>
              <a:t>tesis</a:t>
            </a:r>
            <a:r>
              <a:rPr lang="en-US" sz="2800" dirty="0" smtClean="0"/>
              <a:t>, </a:t>
            </a:r>
            <a:r>
              <a:rPr lang="en-US" sz="2800" dirty="0" err="1" smtClean="0"/>
              <a:t>atau</a:t>
            </a:r>
            <a:r>
              <a:rPr lang="en-US" sz="2800" dirty="0" smtClean="0"/>
              <a:t> </a:t>
            </a:r>
            <a:r>
              <a:rPr lang="en-US" sz="2800" dirty="0" err="1" smtClean="0"/>
              <a:t>disertasi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err="1" smtClean="0"/>
              <a:t>Unsur-unsur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formal,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:</a:t>
            </a:r>
          </a:p>
          <a:p>
            <a:pPr marL="457200" indent="-457200">
              <a:buFont typeface="+mj-lt"/>
              <a:buAutoNum type="alphaLcPeriod"/>
            </a:pPr>
            <a:r>
              <a:rPr lang="en-US" dirty="0" err="1" smtClean="0"/>
              <a:t>Judul</a:t>
            </a:r>
            <a:r>
              <a:rPr lang="en-US" dirty="0" smtClean="0"/>
              <a:t>									</a:t>
            </a:r>
            <a:r>
              <a:rPr lang="en-US" b="1" dirty="0" smtClean="0"/>
              <a:t>h</a:t>
            </a:r>
            <a:r>
              <a:rPr lang="en-US" dirty="0" smtClean="0"/>
              <a:t>. Bab </a:t>
            </a:r>
            <a:r>
              <a:rPr lang="en-US" dirty="0" err="1"/>
              <a:t>M</a:t>
            </a:r>
            <a:r>
              <a:rPr lang="en-US" dirty="0" err="1" smtClean="0"/>
              <a:t>etode</a:t>
            </a:r>
            <a:r>
              <a:rPr lang="en-US" dirty="0" smtClean="0"/>
              <a:t> </a:t>
            </a:r>
            <a:r>
              <a:rPr lang="en-US" dirty="0" err="1"/>
              <a:t>P</a:t>
            </a:r>
            <a:r>
              <a:rPr lang="en-US" dirty="0" err="1" smtClean="0"/>
              <a:t>enelitian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smtClean="0"/>
              <a:t>Tim </a:t>
            </a:r>
            <a:r>
              <a:rPr lang="en-US" dirty="0" err="1"/>
              <a:t>P</a:t>
            </a:r>
            <a:r>
              <a:rPr lang="en-US" dirty="0" err="1" smtClean="0"/>
              <a:t>embimbing</a:t>
            </a:r>
            <a:r>
              <a:rPr lang="en-US" dirty="0" smtClean="0"/>
              <a:t>						</a:t>
            </a:r>
            <a:r>
              <a:rPr lang="en-US" b="1" dirty="0" err="1" smtClean="0"/>
              <a:t>i</a:t>
            </a:r>
            <a:r>
              <a:rPr lang="en-US" b="1" dirty="0" smtClean="0"/>
              <a:t>.</a:t>
            </a:r>
            <a:r>
              <a:rPr lang="en-US" dirty="0" smtClean="0"/>
              <a:t>  Bab </a:t>
            </a:r>
            <a:r>
              <a:rPr lang="en-US" dirty="0" err="1"/>
              <a:t>P</a:t>
            </a:r>
            <a:r>
              <a:rPr lang="en-US" dirty="0" err="1" smtClean="0"/>
              <a:t>embahasan</a:t>
            </a:r>
            <a:r>
              <a:rPr lang="en-US" dirty="0" smtClean="0"/>
              <a:t> </a:t>
            </a:r>
            <a:r>
              <a:rPr lang="en-US" dirty="0" err="1"/>
              <a:t>H</a:t>
            </a:r>
            <a:r>
              <a:rPr lang="en-US" dirty="0" err="1" smtClean="0"/>
              <a:t>asil</a:t>
            </a:r>
            <a:r>
              <a:rPr lang="en-US" dirty="0" smtClean="0"/>
              <a:t> </a:t>
            </a:r>
            <a:r>
              <a:rPr lang="en-US" dirty="0" err="1"/>
              <a:t>P</a:t>
            </a:r>
            <a:r>
              <a:rPr lang="en-US" dirty="0" err="1" smtClean="0"/>
              <a:t>enelitian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smtClean="0"/>
              <a:t>Kata </a:t>
            </a:r>
            <a:r>
              <a:rPr lang="en-US" dirty="0" err="1" smtClean="0"/>
              <a:t>Pengantar</a:t>
            </a:r>
            <a:r>
              <a:rPr lang="en-US" dirty="0" smtClean="0"/>
              <a:t>							</a:t>
            </a:r>
            <a:r>
              <a:rPr lang="en-US" b="1" dirty="0" smtClean="0"/>
              <a:t>j.</a:t>
            </a:r>
            <a:r>
              <a:rPr lang="en-US" dirty="0" smtClean="0"/>
              <a:t> </a:t>
            </a:r>
            <a:r>
              <a:rPr lang="en-US" dirty="0" smtClean="0"/>
              <a:t> Bab </a:t>
            </a:r>
            <a:r>
              <a:rPr lang="en-US" dirty="0" err="1" smtClean="0"/>
              <a:t>Simpulan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Rekomendasi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err="1" smtClean="0"/>
              <a:t>Abstrak</a:t>
            </a:r>
            <a:r>
              <a:rPr lang="en-US" dirty="0" smtClean="0"/>
              <a:t> 								</a:t>
            </a:r>
            <a:r>
              <a:rPr lang="en-US" b="1" dirty="0" smtClean="0"/>
              <a:t>k</a:t>
            </a:r>
            <a:r>
              <a:rPr lang="en-US" dirty="0" smtClean="0"/>
              <a:t>. </a:t>
            </a:r>
            <a:r>
              <a:rPr lang="en-US" dirty="0" err="1" smtClean="0"/>
              <a:t>Daftar</a:t>
            </a:r>
            <a:r>
              <a:rPr lang="en-US" dirty="0" smtClean="0"/>
              <a:t> </a:t>
            </a:r>
            <a:r>
              <a:rPr lang="en-US" dirty="0" err="1" smtClean="0"/>
              <a:t>Pustaka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err="1" smtClean="0"/>
              <a:t>Daftar</a:t>
            </a:r>
            <a:r>
              <a:rPr lang="en-US" dirty="0" smtClean="0"/>
              <a:t> Isi								</a:t>
            </a:r>
            <a:r>
              <a:rPr lang="en-US" b="1" dirty="0" smtClean="0"/>
              <a:t>l</a:t>
            </a:r>
            <a:r>
              <a:rPr lang="en-US" b="1" dirty="0" smtClean="0"/>
              <a:t>. </a:t>
            </a:r>
            <a:r>
              <a:rPr lang="en-US" dirty="0" smtClean="0"/>
              <a:t> </a:t>
            </a:r>
            <a:r>
              <a:rPr lang="en-US" dirty="0" err="1" smtClean="0"/>
              <a:t>Lampiran-lampiran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smtClean="0"/>
              <a:t>Bab </a:t>
            </a:r>
            <a:r>
              <a:rPr lang="en-US" dirty="0" err="1" smtClean="0"/>
              <a:t>Pendahuluan</a:t>
            </a:r>
            <a:r>
              <a:rPr lang="en-US" dirty="0" smtClean="0"/>
              <a:t>						</a:t>
            </a:r>
            <a:r>
              <a:rPr lang="en-US" b="1" dirty="0" smtClean="0"/>
              <a:t>m</a:t>
            </a:r>
            <a:r>
              <a:rPr lang="en-US" dirty="0" smtClean="0"/>
              <a:t>. </a:t>
            </a:r>
            <a:r>
              <a:rPr lang="en-US" dirty="0" err="1" smtClean="0"/>
              <a:t>Riwayat</a:t>
            </a:r>
            <a:r>
              <a:rPr lang="en-US" dirty="0" smtClean="0"/>
              <a:t> </a:t>
            </a:r>
            <a:r>
              <a:rPr lang="en-US" dirty="0" err="1" smtClean="0"/>
              <a:t>Hidup</a:t>
            </a:r>
            <a:endParaRPr lang="en-US" dirty="0" smtClean="0"/>
          </a:p>
          <a:p>
            <a:pPr marL="457200" indent="-457200">
              <a:buFont typeface="+mj-lt"/>
              <a:buAutoNum type="alphaLcPeriod"/>
            </a:pPr>
            <a:r>
              <a:rPr lang="en-US" dirty="0" smtClean="0"/>
              <a:t>Bab </a:t>
            </a:r>
            <a:r>
              <a:rPr lang="en-US" dirty="0" err="1"/>
              <a:t>T</a:t>
            </a:r>
            <a:r>
              <a:rPr lang="en-US" dirty="0" err="1" smtClean="0"/>
              <a:t>elaah</a:t>
            </a:r>
            <a:r>
              <a:rPr lang="en-US" dirty="0" smtClean="0"/>
              <a:t> </a:t>
            </a:r>
            <a:r>
              <a:rPr lang="en-US" dirty="0" err="1" smtClean="0"/>
              <a:t>Kepustakaan</a:t>
            </a:r>
            <a:r>
              <a:rPr lang="en-US" dirty="0" smtClean="0"/>
              <a:t>/</a:t>
            </a:r>
            <a:r>
              <a:rPr lang="en-US" dirty="0" err="1"/>
              <a:t>K</a:t>
            </a:r>
            <a:r>
              <a:rPr lang="en-US" dirty="0" err="1" smtClean="0"/>
              <a:t>erangka</a:t>
            </a:r>
            <a:r>
              <a:rPr lang="en-US" dirty="0" smtClean="0"/>
              <a:t> </a:t>
            </a:r>
            <a:r>
              <a:rPr lang="en-US" dirty="0" err="1"/>
              <a:t>T</a:t>
            </a:r>
            <a:r>
              <a:rPr lang="en-US" dirty="0" err="1" smtClean="0"/>
              <a:t>eoritis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888607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B. </a:t>
            </a:r>
            <a:r>
              <a:rPr lang="en-US" b="1" dirty="0" err="1" smtClean="0"/>
              <a:t>Merancang</a:t>
            </a:r>
            <a:r>
              <a:rPr lang="en-US" b="1" dirty="0" smtClean="0"/>
              <a:t> </a:t>
            </a:r>
            <a:r>
              <a:rPr lang="en-US" b="1" dirty="0" err="1" smtClean="0"/>
              <a:t>Informasi</a:t>
            </a:r>
            <a:r>
              <a:rPr lang="en-US" b="1" dirty="0" smtClean="0"/>
              <a:t>, </a:t>
            </a:r>
            <a:r>
              <a:rPr lang="en-US" b="1" dirty="0" err="1" smtClean="0"/>
              <a:t>Tujuan</a:t>
            </a:r>
            <a:r>
              <a:rPr lang="en-US" b="1" dirty="0" smtClean="0"/>
              <a:t>,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Esensi</a:t>
            </a:r>
            <a:r>
              <a:rPr lang="en-US" b="1" dirty="0" smtClean="0"/>
              <a:t>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Karya</a:t>
            </a:r>
            <a:r>
              <a:rPr lang="en-US" b="1" dirty="0" smtClean="0"/>
              <a:t> </a:t>
            </a:r>
            <a:r>
              <a:rPr lang="en-US" b="1" dirty="0" err="1" smtClean="0"/>
              <a:t>Ilmiah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penulisan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memublikasikan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. Salah </a:t>
            </a:r>
            <a:r>
              <a:rPr lang="en-US" dirty="0" err="1" smtClean="0"/>
              <a:t>satu</a:t>
            </a:r>
            <a:r>
              <a:rPr lang="en-US" dirty="0" smtClean="0"/>
              <a:t> forum yang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dijadikan</a:t>
            </a:r>
            <a:r>
              <a:rPr lang="en-US" dirty="0" smtClean="0"/>
              <a:t> </a:t>
            </a:r>
            <a:r>
              <a:rPr lang="en-US" dirty="0" err="1" smtClean="0"/>
              <a:t>tempat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i="1" dirty="0" err="1" smtClean="0"/>
              <a:t>diskusi</a:t>
            </a:r>
            <a:r>
              <a:rPr lang="en-US" dirty="0" smtClean="0"/>
              <a:t>. </a:t>
            </a:r>
          </a:p>
          <a:p>
            <a:pPr marL="0" indent="0">
              <a:buNone/>
            </a:pPr>
            <a:r>
              <a:rPr lang="en-US" dirty="0" err="1" smtClean="0"/>
              <a:t>Menurut</a:t>
            </a:r>
            <a:r>
              <a:rPr lang="en-US" dirty="0" smtClean="0"/>
              <a:t> KBBI,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yang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diselesaikan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dipecahkan</a:t>
            </a:r>
            <a:r>
              <a:rPr lang="en-US" dirty="0" smtClean="0"/>
              <a:t>. </a:t>
            </a:r>
            <a:r>
              <a:rPr lang="en-US" dirty="0" err="1" smtClean="0"/>
              <a:t>Melalui</a:t>
            </a:r>
            <a:r>
              <a:rPr lang="en-US" dirty="0" smtClean="0"/>
              <a:t> forum </a:t>
            </a:r>
            <a:r>
              <a:rPr lang="en-US" dirty="0" err="1" smtClean="0"/>
              <a:t>diskusi</a:t>
            </a:r>
            <a:r>
              <a:rPr lang="en-US" dirty="0" smtClean="0"/>
              <a:t>, </a:t>
            </a:r>
            <a:r>
              <a:rPr lang="en-US" dirty="0" err="1" smtClean="0"/>
              <a:t>masalah-masalah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diharapkan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terselesaikan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orang.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688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C. </a:t>
            </a:r>
            <a:r>
              <a:rPr lang="en-US" b="1" dirty="0" err="1" smtClean="0"/>
              <a:t>Menganalisis</a:t>
            </a:r>
            <a:r>
              <a:rPr lang="en-US" b="1" dirty="0" smtClean="0"/>
              <a:t> </a:t>
            </a:r>
            <a:r>
              <a:rPr lang="en-US" b="1" dirty="0" err="1" smtClean="0"/>
              <a:t>Sistematika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Kebahasaan</a:t>
            </a:r>
            <a:r>
              <a:rPr lang="en-US" b="1" dirty="0" smtClean="0"/>
              <a:t> </a:t>
            </a:r>
            <a:r>
              <a:rPr lang="en-US" b="1" dirty="0" err="1" smtClean="0"/>
              <a:t>Karya</a:t>
            </a:r>
            <a:r>
              <a:rPr lang="en-US" b="1" dirty="0" smtClean="0"/>
              <a:t> </a:t>
            </a:r>
            <a:r>
              <a:rPr lang="en-US" b="1" dirty="0" err="1" smtClean="0"/>
              <a:t>Ilmiah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Isi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memang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, </a:t>
            </a:r>
            <a:r>
              <a:rPr lang="en-US" b="1" dirty="0" err="1" smtClean="0"/>
              <a:t>sepanjang</a:t>
            </a:r>
            <a:r>
              <a:rPr lang="en-US" b="1" dirty="0" smtClean="0"/>
              <a:t> </a:t>
            </a:r>
            <a:r>
              <a:rPr lang="en-US" b="1" dirty="0" err="1" smtClean="0"/>
              <a:t>hal-hal</a:t>
            </a:r>
            <a:r>
              <a:rPr lang="en-US" b="1" dirty="0" smtClean="0"/>
              <a:t> </a:t>
            </a:r>
            <a:r>
              <a:rPr lang="en-US" b="1" dirty="0" err="1" smtClean="0"/>
              <a:t>tersebut</a:t>
            </a:r>
            <a:r>
              <a:rPr lang="en-US" b="1" dirty="0" smtClean="0"/>
              <a:t> </a:t>
            </a:r>
            <a:r>
              <a:rPr lang="en-US" b="1" dirty="0" err="1" smtClean="0"/>
              <a:t>bukan</a:t>
            </a:r>
            <a:r>
              <a:rPr lang="en-US" b="1" dirty="0" smtClean="0"/>
              <a:t> </a:t>
            </a:r>
            <a:r>
              <a:rPr lang="en-US" b="1" dirty="0" err="1" smtClean="0"/>
              <a:t>sesuatu</a:t>
            </a:r>
            <a:r>
              <a:rPr lang="en-US" b="1" dirty="0" smtClean="0"/>
              <a:t> yang </a:t>
            </a:r>
            <a:r>
              <a:rPr lang="en-US" b="1" dirty="0" err="1" smtClean="0"/>
              <a:t>imajinatif</a:t>
            </a:r>
            <a:r>
              <a:rPr lang="en-US" b="1" dirty="0" smtClean="0"/>
              <a:t>. </a:t>
            </a:r>
          </a:p>
          <a:p>
            <a:pPr marL="0" indent="0">
              <a:buNone/>
            </a:pPr>
            <a:r>
              <a:rPr lang="en-US" dirty="0" err="1" smtClean="0"/>
              <a:t>Masalah-masalah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mencakup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b="1" dirty="0" err="1" smtClean="0"/>
              <a:t>empiris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pengalaman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),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keagamaan</a:t>
            </a:r>
            <a:r>
              <a:rPr lang="en-US" dirty="0" smtClean="0"/>
              <a:t>, </a:t>
            </a:r>
            <a:r>
              <a:rPr lang="en-US" dirty="0" err="1" smtClean="0"/>
              <a:t>bahasa</a:t>
            </a:r>
            <a:r>
              <a:rPr lang="en-US" dirty="0" smtClean="0"/>
              <a:t>, </a:t>
            </a:r>
            <a:r>
              <a:rPr lang="en-US" dirty="0" err="1" smtClean="0"/>
              <a:t>budaya</a:t>
            </a:r>
            <a:r>
              <a:rPr lang="en-US" dirty="0" smtClean="0"/>
              <a:t>, </a:t>
            </a:r>
            <a:r>
              <a:rPr lang="en-US" dirty="0" err="1" smtClean="0"/>
              <a:t>sosial</a:t>
            </a:r>
            <a:r>
              <a:rPr lang="en-US" dirty="0" smtClean="0"/>
              <a:t>, </a:t>
            </a:r>
            <a:r>
              <a:rPr lang="en-US" dirty="0" err="1" smtClean="0"/>
              <a:t>ekonomi</a:t>
            </a:r>
            <a:r>
              <a:rPr lang="en-US" dirty="0" smtClean="0"/>
              <a:t>, </a:t>
            </a:r>
            <a:r>
              <a:rPr lang="en-US" dirty="0" err="1" smtClean="0"/>
              <a:t>politik</a:t>
            </a:r>
            <a:r>
              <a:rPr lang="en-US" dirty="0" smtClean="0"/>
              <a:t>,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sebagainya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3424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Karya</a:t>
            </a:r>
            <a:r>
              <a:rPr lang="en-US" b="1" dirty="0" smtClean="0"/>
              <a:t> </a:t>
            </a:r>
            <a:r>
              <a:rPr lang="en-US" b="1" dirty="0" err="1" smtClean="0"/>
              <a:t>ilmiah</a:t>
            </a:r>
            <a:r>
              <a:rPr lang="en-US" b="1" dirty="0" smtClean="0"/>
              <a:t> </a:t>
            </a:r>
            <a:r>
              <a:rPr lang="en-US" b="1" dirty="0" err="1" smtClean="0"/>
              <a:t>menyajikan</a:t>
            </a:r>
            <a:r>
              <a:rPr lang="en-US" b="1" dirty="0" smtClean="0"/>
              <a:t> </a:t>
            </a:r>
            <a:r>
              <a:rPr lang="en-US" b="1" dirty="0" err="1" smtClean="0"/>
              <a:t>masalah-masalah</a:t>
            </a:r>
            <a:r>
              <a:rPr lang="en-US" b="1" dirty="0" smtClean="0"/>
              <a:t> yang </a:t>
            </a:r>
            <a:r>
              <a:rPr lang="en-US" b="1" dirty="0" err="1" smtClean="0"/>
              <a:t>bersifat</a:t>
            </a:r>
            <a:r>
              <a:rPr lang="en-US" b="1" dirty="0" smtClean="0"/>
              <a:t>: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b="1" dirty="0" err="1" smtClean="0"/>
              <a:t>Sistematis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susunan</a:t>
            </a:r>
            <a:r>
              <a:rPr lang="en-US" dirty="0" smtClean="0"/>
              <a:t> </a:t>
            </a:r>
            <a:r>
              <a:rPr lang="en-US" dirty="0" err="1" smtClean="0"/>
              <a:t>teks</a:t>
            </a:r>
            <a:r>
              <a:rPr lang="en-US" dirty="0" smtClean="0"/>
              <a:t> </a:t>
            </a:r>
            <a:r>
              <a:rPr lang="en-US" dirty="0" err="1" smtClean="0"/>
              <a:t>teratur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pola</a:t>
            </a:r>
            <a:r>
              <a:rPr lang="en-US" dirty="0" smtClean="0"/>
              <a:t> yang </a:t>
            </a:r>
            <a:r>
              <a:rPr lang="en-US" dirty="0" err="1" smtClean="0"/>
              <a:t>baku</a:t>
            </a:r>
            <a:r>
              <a:rPr lang="en-US" dirty="0" smtClean="0"/>
              <a:t>. </a:t>
            </a:r>
            <a:r>
              <a:rPr lang="en-US" dirty="0" err="1" smtClean="0"/>
              <a:t>Dimulai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pendahuluan</a:t>
            </a:r>
            <a:r>
              <a:rPr lang="en-US" dirty="0" smtClean="0"/>
              <a:t>, </a:t>
            </a:r>
            <a:r>
              <a:rPr lang="en-US" dirty="0" err="1" smtClean="0"/>
              <a:t>diikuti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pembahasan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diakhiri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simpulan</a:t>
            </a:r>
            <a:r>
              <a:rPr lang="en-US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err="1" smtClean="0"/>
              <a:t>Logis</a:t>
            </a:r>
            <a:r>
              <a:rPr lang="en-US" b="1" dirty="0" smtClean="0"/>
              <a:t>,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dipahami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dibenarkan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akal</a:t>
            </a:r>
            <a:r>
              <a:rPr lang="en-US" dirty="0" smtClean="0"/>
              <a:t> </a:t>
            </a:r>
            <a:r>
              <a:rPr lang="en-US" dirty="0" err="1" smtClean="0"/>
              <a:t>sehat</a:t>
            </a:r>
            <a:r>
              <a:rPr lang="en-US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err="1" smtClean="0"/>
              <a:t>Obektif</a:t>
            </a:r>
            <a:r>
              <a:rPr lang="en-US" b="1" dirty="0" smtClean="0"/>
              <a:t> (impersonal)</a:t>
            </a:r>
            <a:r>
              <a:rPr lang="en-US" dirty="0" smtClean="0"/>
              <a:t>, </a:t>
            </a:r>
            <a:r>
              <a:rPr lang="en-US" dirty="0" err="1" smtClean="0"/>
              <a:t>artinya</a:t>
            </a:r>
            <a:r>
              <a:rPr lang="en-US" dirty="0" smtClean="0"/>
              <a:t> </a:t>
            </a:r>
            <a:r>
              <a:rPr lang="en-US" dirty="0" err="1" smtClean="0"/>
              <a:t>pernyataan-pernyataannya</a:t>
            </a:r>
            <a:r>
              <a:rPr lang="en-US" dirty="0" smtClean="0"/>
              <a:t>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;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didasari</a:t>
            </a:r>
            <a:r>
              <a:rPr lang="en-US" dirty="0" smtClean="0"/>
              <a:t> </a:t>
            </a:r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pribadi</a:t>
            </a:r>
            <a:r>
              <a:rPr lang="en-US" dirty="0" smtClean="0"/>
              <a:t> </a:t>
            </a:r>
            <a:r>
              <a:rPr lang="en-US" dirty="0" err="1" smtClean="0"/>
              <a:t>penulisnya</a:t>
            </a:r>
            <a:r>
              <a:rPr lang="en-US" dirty="0" smtClean="0"/>
              <a:t> </a:t>
            </a:r>
            <a:r>
              <a:rPr lang="en-US" dirty="0" err="1" smtClean="0"/>
              <a:t>semata</a:t>
            </a:r>
            <a:r>
              <a:rPr lang="en-US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b="1" dirty="0" err="1" smtClean="0"/>
              <a:t>Faktual</a:t>
            </a:r>
            <a:r>
              <a:rPr lang="en-US" dirty="0" smtClean="0"/>
              <a:t>, </a:t>
            </a:r>
            <a:r>
              <a:rPr lang="en-US" dirty="0" err="1" smtClean="0"/>
              <a:t>kebenaran</a:t>
            </a:r>
            <a:r>
              <a:rPr lang="en-US" dirty="0" smtClean="0"/>
              <a:t> di </a:t>
            </a:r>
            <a:r>
              <a:rPr lang="en-US" dirty="0" err="1" smtClean="0"/>
              <a:t>dalamnya</a:t>
            </a:r>
            <a:r>
              <a:rPr lang="en-US" dirty="0" smtClean="0"/>
              <a:t>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b="1" dirty="0" smtClean="0"/>
              <a:t> </a:t>
            </a:r>
            <a:r>
              <a:rPr lang="en-US" dirty="0" err="1" smtClean="0"/>
              <a:t>kenyataan</a:t>
            </a:r>
            <a:r>
              <a:rPr lang="en-US" dirty="0" smtClean="0"/>
              <a:t> yang </a:t>
            </a:r>
            <a:r>
              <a:rPr lang="en-US" dirty="0" err="1" smtClean="0"/>
              <a:t>sesungguhnya</a:t>
            </a:r>
            <a:r>
              <a:rPr lang="en-US" dirty="0" smtClean="0"/>
              <a:t>;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imajinatif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548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err="1" smtClean="0"/>
              <a:t>Setiap</a:t>
            </a:r>
            <a:r>
              <a:rPr lang="en-US" sz="2800" dirty="0" smtClean="0"/>
              <a:t>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 smtClean="0"/>
              <a:t>mempunyai</a:t>
            </a:r>
            <a:r>
              <a:rPr lang="en-US" sz="2800" dirty="0" smtClean="0"/>
              <a:t> </a:t>
            </a:r>
            <a:r>
              <a:rPr lang="en-US" sz="2800" dirty="0" err="1" smtClean="0"/>
              <a:t>metode</a:t>
            </a:r>
            <a:r>
              <a:rPr lang="en-US" sz="2800" dirty="0" smtClean="0"/>
              <a:t>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 smtClean="0"/>
              <a:t>masing-masing</a:t>
            </a:r>
            <a:r>
              <a:rPr lang="en-US" sz="2800" dirty="0" smtClean="0"/>
              <a:t>, </a:t>
            </a:r>
            <a:r>
              <a:rPr lang="en-US" sz="2800" dirty="0" err="1" smtClean="0"/>
              <a:t>bergantung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penelitian</a:t>
            </a:r>
            <a:r>
              <a:rPr lang="en-US" sz="2800" dirty="0" smtClean="0"/>
              <a:t> </a:t>
            </a:r>
            <a:r>
              <a:rPr lang="en-US" sz="2800" dirty="0" err="1" smtClean="0"/>
              <a:t>itu</a:t>
            </a:r>
            <a:r>
              <a:rPr lang="en-US" sz="2800" dirty="0" smtClean="0"/>
              <a:t> </a:t>
            </a:r>
            <a:r>
              <a:rPr lang="en-US" sz="2800" dirty="0" err="1" smtClean="0"/>
              <a:t>sendiri</a:t>
            </a:r>
            <a:r>
              <a:rPr lang="en-US" sz="2800" dirty="0" smtClean="0"/>
              <a:t>. </a:t>
            </a:r>
            <a:r>
              <a:rPr lang="en-US" sz="2800" b="1" dirty="0" err="1" smtClean="0"/>
              <a:t>Metode-metode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penelitian</a:t>
            </a:r>
            <a:r>
              <a:rPr lang="en-US" sz="2800" b="1" dirty="0" smtClean="0"/>
              <a:t> yang </a:t>
            </a:r>
            <a:r>
              <a:rPr lang="en-US" sz="2800" b="1" dirty="0" err="1" smtClean="0"/>
              <a:t>dimaksud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sebagai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berikut</a:t>
            </a:r>
            <a:r>
              <a:rPr lang="en-US" sz="2800" b="1" dirty="0"/>
              <a:t>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lphaLcPeriod"/>
            </a:pPr>
            <a:r>
              <a:rPr lang="en-US" b="1" dirty="0" err="1" smtClean="0"/>
              <a:t>Metode</a:t>
            </a:r>
            <a:r>
              <a:rPr lang="en-US" b="1" dirty="0" smtClean="0"/>
              <a:t> </a:t>
            </a:r>
            <a:r>
              <a:rPr lang="en-US" b="1" dirty="0" err="1" smtClean="0"/>
              <a:t>deskriptif</a:t>
            </a:r>
            <a:r>
              <a:rPr lang="en-US" dirty="0" smtClean="0"/>
              <a:t>, </a:t>
            </a:r>
            <a:r>
              <a:rPr lang="en-US" dirty="0" err="1" smtClean="0"/>
              <a:t>yakni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fakta-fakta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,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perlakuan</a:t>
            </a:r>
            <a:r>
              <a:rPr lang="en-US" dirty="0" smtClean="0"/>
              <a:t> </a:t>
            </a:r>
            <a:r>
              <a:rPr lang="en-US" dirty="0" err="1" smtClean="0"/>
              <a:t>apapun</a:t>
            </a:r>
            <a:r>
              <a:rPr lang="en-US" dirty="0" smtClean="0"/>
              <a:t>. </a:t>
            </a:r>
          </a:p>
          <a:p>
            <a:pPr marL="457200" indent="-457200">
              <a:buFont typeface="+mj-lt"/>
              <a:buAutoNum type="alphaLcPeriod"/>
            </a:pPr>
            <a:r>
              <a:rPr lang="en-US" b="1" dirty="0" err="1" smtClean="0"/>
              <a:t>Metode</a:t>
            </a:r>
            <a:r>
              <a:rPr lang="en-US" b="1" dirty="0" smtClean="0"/>
              <a:t> </a:t>
            </a:r>
            <a:r>
              <a:rPr lang="en-US" b="1" dirty="0" err="1" smtClean="0"/>
              <a:t>eksperimen</a:t>
            </a:r>
            <a:r>
              <a:rPr lang="en-US" dirty="0" smtClean="0"/>
              <a:t>, </a:t>
            </a:r>
            <a:r>
              <a:rPr lang="en-US" dirty="0" err="1" smtClean="0"/>
              <a:t>yakni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memperoleh</a:t>
            </a:r>
            <a:r>
              <a:rPr lang="en-US" dirty="0" smtClean="0"/>
              <a:t> </a:t>
            </a:r>
            <a:r>
              <a:rPr lang="en-US" dirty="0" err="1" smtClean="0"/>
              <a:t>gambaran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gejala</a:t>
            </a:r>
            <a:r>
              <a:rPr lang="en-US" dirty="0" smtClean="0"/>
              <a:t>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perlakuan</a:t>
            </a:r>
            <a:r>
              <a:rPr lang="en-US" dirty="0" smtClean="0"/>
              <a:t>/</a:t>
            </a:r>
            <a:r>
              <a:rPr lang="en-US" dirty="0" err="1" smtClean="0"/>
              <a:t>tindakan</a:t>
            </a:r>
            <a:r>
              <a:rPr lang="en-US" dirty="0" smtClean="0"/>
              <a:t>.</a:t>
            </a:r>
          </a:p>
          <a:p>
            <a:pPr marL="457200" indent="-457200">
              <a:buFont typeface="+mj-lt"/>
              <a:buAutoNum type="alphaLcPeriod"/>
            </a:pPr>
            <a:r>
              <a:rPr lang="en-US" b="1" dirty="0" err="1" smtClean="0"/>
              <a:t>Metode</a:t>
            </a:r>
            <a:r>
              <a:rPr lang="en-US" b="1" dirty="0" smtClean="0"/>
              <a:t> </a:t>
            </a:r>
            <a:r>
              <a:rPr lang="en-US" b="1" dirty="0" err="1" smtClean="0"/>
              <a:t>penelitian</a:t>
            </a:r>
            <a:r>
              <a:rPr lang="en-US" b="1" dirty="0" smtClean="0"/>
              <a:t> </a:t>
            </a:r>
            <a:r>
              <a:rPr lang="en-US" b="1" dirty="0" err="1" smtClean="0"/>
              <a:t>kelas</a:t>
            </a:r>
            <a:r>
              <a:rPr lang="en-US" dirty="0" smtClean="0"/>
              <a:t>, </a:t>
            </a:r>
            <a:r>
              <a:rPr lang="en-US" dirty="0" err="1" smtClean="0"/>
              <a:t>yakni</a:t>
            </a:r>
            <a:r>
              <a:rPr lang="en-US" dirty="0" smtClean="0"/>
              <a:t>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memperbaiki</a:t>
            </a:r>
            <a:r>
              <a:rPr lang="en-US" dirty="0" smtClean="0"/>
              <a:t> </a:t>
            </a:r>
            <a:r>
              <a:rPr lang="en-US" dirty="0" err="1" smtClean="0"/>
              <a:t>persoalan-persoalan</a:t>
            </a:r>
            <a:r>
              <a:rPr lang="en-US" dirty="0" smtClean="0"/>
              <a:t> yang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7485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Menganalisis</a:t>
            </a:r>
            <a:r>
              <a:rPr lang="en-US" b="1" dirty="0" smtClean="0"/>
              <a:t> </a:t>
            </a:r>
            <a:r>
              <a:rPr lang="en-US" b="1" dirty="0" err="1"/>
              <a:t>K</a:t>
            </a:r>
            <a:r>
              <a:rPr lang="en-US" b="1" dirty="0" err="1" smtClean="0"/>
              <a:t>ebahasaan</a:t>
            </a:r>
            <a:r>
              <a:rPr lang="en-US" b="1" dirty="0" smtClean="0"/>
              <a:t> </a:t>
            </a:r>
            <a:r>
              <a:rPr lang="en-US" b="1" dirty="0" err="1" smtClean="0"/>
              <a:t>Karya</a:t>
            </a:r>
            <a:r>
              <a:rPr lang="en-US" b="1" dirty="0" smtClean="0"/>
              <a:t> </a:t>
            </a:r>
            <a:r>
              <a:rPr lang="en-US" b="1" dirty="0" err="1" smtClean="0"/>
              <a:t>Ilmiah</a:t>
            </a:r>
            <a:r>
              <a:rPr lang="en-US" b="1" dirty="0" smtClean="0"/>
              <a:t> yang </a:t>
            </a:r>
            <a:r>
              <a:rPr lang="en-US" b="1" dirty="0" err="1" smtClean="0"/>
              <a:t>Dibaca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karya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lugas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bermakna</a:t>
            </a:r>
            <a:r>
              <a:rPr lang="en-US" dirty="0" smtClean="0"/>
              <a:t> </a:t>
            </a:r>
            <a:r>
              <a:rPr lang="en-US" b="1" dirty="0" err="1" smtClean="0"/>
              <a:t>denotatif</a:t>
            </a:r>
            <a:r>
              <a:rPr lang="en-US" b="1" dirty="0" smtClean="0"/>
              <a:t>. </a:t>
            </a:r>
            <a:r>
              <a:rPr lang="en-US" b="1" dirty="0" err="1" smtClean="0"/>
              <a:t>Makna</a:t>
            </a:r>
            <a:r>
              <a:rPr lang="en-US" b="1" dirty="0" smtClean="0"/>
              <a:t> </a:t>
            </a:r>
            <a:r>
              <a:rPr lang="en-US" b="1" dirty="0" err="1" smtClean="0"/>
              <a:t>denotasi</a:t>
            </a:r>
            <a:r>
              <a:rPr lang="en-US" b="1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makna</a:t>
            </a:r>
            <a:r>
              <a:rPr lang="en-US" dirty="0" smtClean="0"/>
              <a:t> kata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,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asalnya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denotasi</a:t>
            </a:r>
            <a:r>
              <a:rPr lang="en-US" dirty="0" smtClean="0"/>
              <a:t>: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kanan</a:t>
            </a:r>
            <a:r>
              <a:rPr lang="en-US" dirty="0" smtClean="0"/>
              <a:t> Arman </a:t>
            </a:r>
            <a:r>
              <a:rPr lang="en-US" dirty="0" err="1" smtClean="0"/>
              <a:t>terkilir</a:t>
            </a:r>
            <a:r>
              <a:rPr lang="en-US" dirty="0" smtClean="0"/>
              <a:t> </a:t>
            </a:r>
            <a:r>
              <a:rPr lang="en-US" dirty="0" err="1" smtClean="0"/>
              <a:t>sewaktu</a:t>
            </a:r>
            <a:r>
              <a:rPr lang="en-US" dirty="0" smtClean="0"/>
              <a:t> </a:t>
            </a:r>
            <a:r>
              <a:rPr lang="en-US" dirty="0" err="1" smtClean="0"/>
              <a:t>bermain</a:t>
            </a:r>
            <a:r>
              <a:rPr lang="en-US" dirty="0" smtClean="0"/>
              <a:t> bola.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err="1" smtClean="0"/>
              <a:t>Bukan</a:t>
            </a:r>
            <a:r>
              <a:rPr lang="en-US" b="1" dirty="0" smtClean="0"/>
              <a:t> </a:t>
            </a:r>
            <a:r>
              <a:rPr lang="en-US" b="1" dirty="0" err="1" smtClean="0"/>
              <a:t>makna</a:t>
            </a:r>
            <a:r>
              <a:rPr lang="en-US" b="1" dirty="0" smtClean="0"/>
              <a:t> </a:t>
            </a:r>
            <a:r>
              <a:rPr lang="en-US" b="1" dirty="0" err="1" smtClean="0"/>
              <a:t>konotasi</a:t>
            </a:r>
            <a:r>
              <a:rPr lang="en-US" b="1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maknanya</a:t>
            </a:r>
            <a:r>
              <a:rPr lang="en-US" dirty="0" smtClean="0"/>
              <a:t>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megalami</a:t>
            </a:r>
            <a:r>
              <a:rPr lang="en-US" dirty="0" smtClean="0"/>
              <a:t> </a:t>
            </a:r>
            <a:r>
              <a:rPr lang="en-US" dirty="0" err="1" smtClean="0"/>
              <a:t>penambahan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konotasi</a:t>
            </a:r>
            <a:r>
              <a:rPr lang="en-US" dirty="0" smtClean="0"/>
              <a:t>: </a:t>
            </a:r>
            <a:r>
              <a:rPr lang="en-US" dirty="0" err="1" smtClean="0"/>
              <a:t>Sudah</a:t>
            </a:r>
            <a:r>
              <a:rPr lang="en-US" dirty="0" smtClean="0"/>
              <a:t> </a:t>
            </a:r>
            <a:r>
              <a:rPr lang="en-US" dirty="0" err="1" smtClean="0"/>
              <a:t>sepuluh</a:t>
            </a:r>
            <a:r>
              <a:rPr lang="en-US" dirty="0" smtClean="0"/>
              <a:t> 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Pak Ahmad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kanan</a:t>
            </a:r>
            <a:r>
              <a:rPr lang="en-US" dirty="0" smtClean="0"/>
              <a:t> Pak Saleh.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7982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Penulisan</a:t>
            </a:r>
            <a:r>
              <a:rPr lang="en-US" b="1" dirty="0" smtClean="0"/>
              <a:t> </a:t>
            </a:r>
            <a:r>
              <a:rPr lang="en-US" b="1" dirty="0" err="1" smtClean="0"/>
              <a:t>judul</a:t>
            </a:r>
            <a:r>
              <a:rPr lang="en-US" b="1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huruf</a:t>
            </a:r>
            <a:r>
              <a:rPr lang="en-US" dirty="0" smtClean="0"/>
              <a:t> </a:t>
            </a:r>
            <a:r>
              <a:rPr lang="en-US" dirty="0" err="1" smtClean="0"/>
              <a:t>kapital</a:t>
            </a:r>
            <a:r>
              <a:rPr lang="en-US" dirty="0" smtClean="0"/>
              <a:t>/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, </a:t>
            </a:r>
            <a:r>
              <a:rPr lang="en-US" dirty="0" err="1" smtClean="0"/>
              <a:t>kecuali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judulnya</a:t>
            </a:r>
            <a:r>
              <a:rPr lang="en-US" dirty="0" smtClean="0"/>
              <a:t>. </a:t>
            </a:r>
            <a:r>
              <a:rPr lang="en-US" dirty="0" err="1" smtClean="0"/>
              <a:t>Contoh</a:t>
            </a:r>
            <a:r>
              <a:rPr lang="en-US" dirty="0" smtClean="0"/>
              <a:t>: AKTIVITAS PERGAULAN DAN PRESTASI BELAJAR SISWA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huruf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kecuali</a:t>
            </a:r>
            <a:r>
              <a:rPr lang="en-US" dirty="0" smtClean="0"/>
              <a:t> </a:t>
            </a:r>
            <a:r>
              <a:rPr lang="en-US" dirty="0" err="1" smtClean="0"/>
              <a:t>huruf-huruf</a:t>
            </a:r>
            <a:r>
              <a:rPr lang="en-US" dirty="0" smtClean="0"/>
              <a:t> </a:t>
            </a:r>
            <a:r>
              <a:rPr lang="en-US" dirty="0" err="1" smtClean="0"/>
              <a:t>pertamanya</a:t>
            </a:r>
            <a:r>
              <a:rPr lang="en-US" dirty="0" smtClean="0"/>
              <a:t>. Kata-kata </a:t>
            </a:r>
            <a:r>
              <a:rPr lang="en-US" dirty="0" err="1" smtClean="0"/>
              <a:t>penggabung</a:t>
            </a:r>
            <a:r>
              <a:rPr lang="en-US" dirty="0" smtClean="0"/>
              <a:t> (</a:t>
            </a:r>
            <a:r>
              <a:rPr lang="en-US" i="1" dirty="0" err="1" smtClean="0"/>
              <a:t>dengan</a:t>
            </a:r>
            <a:r>
              <a:rPr lang="en-US" i="1" dirty="0" smtClean="0"/>
              <a:t>, </a:t>
            </a:r>
            <a:r>
              <a:rPr lang="en-US" i="1" dirty="0" err="1" smtClean="0"/>
              <a:t>tentang</a:t>
            </a:r>
            <a:r>
              <a:rPr lang="en-US" i="1" dirty="0" smtClean="0"/>
              <a:t>, </a:t>
            </a:r>
            <a:r>
              <a:rPr lang="en-US" i="1" dirty="0" err="1" smtClean="0"/>
              <a:t>dan</a:t>
            </a:r>
            <a:r>
              <a:rPr lang="en-US" dirty="0" smtClean="0"/>
              <a:t>) </a:t>
            </a:r>
            <a:r>
              <a:rPr lang="en-US" dirty="0" err="1" smtClean="0"/>
              <a:t>dan</a:t>
            </a:r>
            <a:r>
              <a:rPr lang="en-US" dirty="0" smtClean="0"/>
              <a:t> kata-kata </a:t>
            </a:r>
            <a:r>
              <a:rPr lang="en-US" dirty="0" err="1" smtClean="0"/>
              <a:t>depan</a:t>
            </a:r>
            <a:r>
              <a:rPr lang="en-US" dirty="0" smtClean="0"/>
              <a:t> (</a:t>
            </a:r>
            <a:r>
              <a:rPr lang="en-US" i="1" dirty="0" smtClean="0"/>
              <a:t>di, </a:t>
            </a:r>
            <a:r>
              <a:rPr lang="en-US" i="1" dirty="0" err="1" smtClean="0"/>
              <a:t>ke</a:t>
            </a:r>
            <a:r>
              <a:rPr lang="en-US" i="1" dirty="0" smtClean="0"/>
              <a:t>, </a:t>
            </a:r>
            <a:r>
              <a:rPr lang="en-US" i="1" dirty="0" err="1" smtClean="0"/>
              <a:t>dari</a:t>
            </a:r>
            <a:r>
              <a:rPr lang="en-US" dirty="0" smtClean="0"/>
              <a:t>) </a:t>
            </a:r>
            <a:r>
              <a:rPr lang="en-US" dirty="0" err="1" smtClean="0"/>
              <a:t>huruf</a:t>
            </a:r>
            <a:r>
              <a:rPr lang="en-US" dirty="0" smtClean="0"/>
              <a:t> </a:t>
            </a:r>
            <a:r>
              <a:rPr lang="en-US" dirty="0" err="1" smtClean="0"/>
              <a:t>pertamanya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boleh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huruf</a:t>
            </a:r>
            <a:r>
              <a:rPr lang="en-US" dirty="0" smtClean="0"/>
              <a:t> </a:t>
            </a:r>
            <a:r>
              <a:rPr lang="en-US" dirty="0" err="1" smtClean="0"/>
              <a:t>kapital</a:t>
            </a:r>
            <a:r>
              <a:rPr lang="en-US" dirty="0" smtClean="0"/>
              <a:t>. </a:t>
            </a:r>
            <a:r>
              <a:rPr lang="en-US" dirty="0" err="1" smtClean="0"/>
              <a:t>Contoh</a:t>
            </a:r>
            <a:r>
              <a:rPr lang="en-US" dirty="0" smtClean="0"/>
              <a:t>: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Pergaulan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Prestasi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endParaRPr lang="en-US" dirty="0" smtClean="0"/>
          </a:p>
          <a:p>
            <a:pPr marL="457200" indent="-457200">
              <a:buFont typeface="+mj-lt"/>
              <a:buAutoNum type="arabicPeriod"/>
            </a:pPr>
            <a:r>
              <a:rPr lang="en-US" dirty="0" err="1" smtClean="0"/>
              <a:t>Diakhir</a:t>
            </a:r>
            <a:r>
              <a:rPr lang="en-US" dirty="0" smtClean="0"/>
              <a:t> </a:t>
            </a:r>
            <a:r>
              <a:rPr lang="en-US" dirty="0" err="1" smtClean="0"/>
              <a:t>judul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boleh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tanda</a:t>
            </a:r>
            <a:r>
              <a:rPr lang="en-US" dirty="0" smtClean="0"/>
              <a:t> </a:t>
            </a:r>
            <a:r>
              <a:rPr lang="en-US" dirty="0" err="1" smtClean="0"/>
              <a:t>baca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pun.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5314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824248"/>
            <a:ext cx="9601196" cy="1461751"/>
          </a:xfrm>
        </p:spPr>
        <p:txBody>
          <a:bodyPr>
            <a:noAutofit/>
          </a:bodyPr>
          <a:lstStyle/>
          <a:p>
            <a:r>
              <a:rPr lang="en-US" sz="2800" dirty="0" err="1" smtClean="0"/>
              <a:t>Karya</a:t>
            </a:r>
            <a:r>
              <a:rPr lang="en-US" sz="2800" dirty="0" smtClean="0"/>
              <a:t> </a:t>
            </a:r>
            <a:r>
              <a:rPr lang="en-US" sz="2800" dirty="0" err="1" smtClean="0"/>
              <a:t>ilmiah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menjadi</a:t>
            </a:r>
            <a:r>
              <a:rPr lang="en-US" sz="2800" dirty="0" smtClean="0"/>
              <a:t> </a:t>
            </a:r>
            <a:r>
              <a:rPr lang="en-US" sz="2800" dirty="0" err="1" smtClean="0"/>
              <a:t>bahan</a:t>
            </a:r>
            <a:r>
              <a:rPr lang="en-US" sz="2800" dirty="0" smtClean="0"/>
              <a:t> </a:t>
            </a:r>
            <a:r>
              <a:rPr lang="en-US" sz="2800" dirty="0" err="1" smtClean="0"/>
              <a:t>diskusi</a:t>
            </a:r>
            <a:r>
              <a:rPr lang="en-US" sz="2800" dirty="0" smtClean="0"/>
              <a:t>, </a:t>
            </a:r>
            <a:r>
              <a:rPr lang="en-US" sz="2800" dirty="0" err="1" smtClean="0"/>
              <a:t>lazim</a:t>
            </a:r>
            <a:r>
              <a:rPr lang="en-US" sz="2800" dirty="0" smtClean="0"/>
              <a:t> </a:t>
            </a:r>
            <a:r>
              <a:rPr lang="en-US" sz="2800" dirty="0" err="1" smtClean="0"/>
              <a:t>disebut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makalah</a:t>
            </a:r>
            <a:r>
              <a:rPr lang="en-US" sz="2800" dirty="0" smtClean="0"/>
              <a:t>.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bagian</a:t>
            </a:r>
            <a:r>
              <a:rPr lang="en-US" sz="2800" dirty="0" smtClean="0"/>
              <a:t> </a:t>
            </a:r>
            <a:r>
              <a:rPr lang="en-US" sz="2800" dirty="0" err="1" smtClean="0"/>
              <a:t>akhir</a:t>
            </a:r>
            <a:r>
              <a:rPr lang="en-US" sz="2800" dirty="0" smtClean="0"/>
              <a:t> </a:t>
            </a:r>
            <a:r>
              <a:rPr lang="en-US" sz="2800" dirty="0" err="1" smtClean="0"/>
              <a:t>makalah</a:t>
            </a:r>
            <a:r>
              <a:rPr lang="en-US" sz="2800" dirty="0" smtClean="0"/>
              <a:t>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dirty="0" err="1" smtClean="0"/>
              <a:t>dilengkapi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b="1" dirty="0" err="1" smtClean="0"/>
              <a:t>daftar</a:t>
            </a:r>
            <a:r>
              <a:rPr lang="en-US" sz="2800" dirty="0" smtClean="0"/>
              <a:t> </a:t>
            </a:r>
            <a:r>
              <a:rPr lang="en-US" sz="2800" b="1" dirty="0" err="1" smtClean="0"/>
              <a:t>pustaka</a:t>
            </a:r>
            <a:r>
              <a:rPr lang="en-US" sz="2800" dirty="0" smtClean="0"/>
              <a:t>, </a:t>
            </a:r>
            <a:r>
              <a:rPr lang="en-US" sz="2800" dirty="0" err="1" smtClean="0"/>
              <a:t>yakni</a:t>
            </a:r>
            <a:r>
              <a:rPr lang="en-US" sz="2800" dirty="0" smtClean="0"/>
              <a:t> </a:t>
            </a:r>
            <a:r>
              <a:rPr lang="en-US" sz="2800" dirty="0" err="1" smtClean="0"/>
              <a:t>sejumlah</a:t>
            </a:r>
            <a:r>
              <a:rPr lang="en-US" sz="2800" dirty="0" smtClean="0"/>
              <a:t> </a:t>
            </a:r>
            <a:r>
              <a:rPr lang="en-US" sz="2800" dirty="0" err="1" smtClean="0"/>
              <a:t>sumber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digunakan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penulisan</a:t>
            </a:r>
            <a:r>
              <a:rPr lang="en-US" sz="2800" dirty="0" smtClean="0"/>
              <a:t> </a:t>
            </a:r>
            <a:r>
              <a:rPr lang="en-US" sz="2800" dirty="0" err="1" smtClean="0"/>
              <a:t>makalah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Sumber-sumber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disusun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alfabetis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memuat</a:t>
            </a:r>
            <a:r>
              <a:rPr lang="en-US" dirty="0" smtClean="0"/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n</a:t>
            </a:r>
            <a:r>
              <a:rPr lang="en-US" dirty="0" err="1" smtClean="0"/>
              <a:t>ama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. </a:t>
            </a:r>
            <a:r>
              <a:rPr lang="en-US" dirty="0" err="1"/>
              <a:t>J</a:t>
            </a:r>
            <a:r>
              <a:rPr lang="en-US" dirty="0" err="1" smtClean="0"/>
              <a:t>ika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unsur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nama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r>
              <a:rPr lang="en-US" dirty="0" smtClean="0"/>
              <a:t> </a:t>
            </a:r>
            <a:r>
              <a:rPr lang="en-US" dirty="0" err="1" smtClean="0"/>
              <a:t>ditulis</a:t>
            </a:r>
            <a:r>
              <a:rPr lang="en-US" dirty="0" smtClean="0"/>
              <a:t> di </a:t>
            </a:r>
            <a:r>
              <a:rPr lang="en-US" dirty="0" err="1" smtClean="0"/>
              <a:t>depan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diberi</a:t>
            </a:r>
            <a:r>
              <a:rPr lang="en-US" dirty="0" smtClean="0"/>
              <a:t> </a:t>
            </a:r>
            <a:r>
              <a:rPr lang="en-US" dirty="0" err="1" smtClean="0"/>
              <a:t>tanda</a:t>
            </a:r>
            <a:r>
              <a:rPr lang="en-US" dirty="0" smtClean="0"/>
              <a:t> </a:t>
            </a:r>
            <a:r>
              <a:rPr lang="en-US" dirty="0" err="1" smtClean="0"/>
              <a:t>koma</a:t>
            </a:r>
            <a:r>
              <a:rPr lang="en-US" dirty="0" smtClean="0"/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t</a:t>
            </a:r>
            <a:r>
              <a:rPr lang="en-US" dirty="0" err="1" smtClean="0"/>
              <a:t>ahun</a:t>
            </a:r>
            <a:r>
              <a:rPr lang="en-US" dirty="0" smtClean="0"/>
              <a:t>/</a:t>
            </a:r>
            <a:r>
              <a:rPr lang="en-US" dirty="0" err="1" smtClean="0"/>
              <a:t>edisi</a:t>
            </a:r>
            <a:r>
              <a:rPr lang="en-US" dirty="0" smtClean="0"/>
              <a:t> </a:t>
            </a:r>
            <a:r>
              <a:rPr lang="en-US" dirty="0" err="1" smtClean="0"/>
              <a:t>penerbitan</a:t>
            </a:r>
            <a:r>
              <a:rPr lang="en-US" dirty="0" smtClean="0"/>
              <a:t>,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j</a:t>
            </a:r>
            <a:r>
              <a:rPr lang="en-US" dirty="0" err="1" smtClean="0"/>
              <a:t>udul</a:t>
            </a:r>
            <a:r>
              <a:rPr lang="en-US" dirty="0" smtClean="0"/>
              <a:t> </a:t>
            </a:r>
            <a:r>
              <a:rPr lang="en-US" dirty="0" err="1" smtClean="0"/>
              <a:t>buku</a:t>
            </a:r>
            <a:r>
              <a:rPr lang="en-US" dirty="0" smtClean="0"/>
              <a:t>, </a:t>
            </a:r>
            <a:r>
              <a:rPr lang="en-US" dirty="0" err="1" smtClean="0"/>
              <a:t>artikel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berita</a:t>
            </a:r>
            <a:r>
              <a:rPr lang="en-US" dirty="0" smtClean="0"/>
              <a:t>,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k</a:t>
            </a:r>
            <a:r>
              <a:rPr lang="en-US" dirty="0" err="1" smtClean="0"/>
              <a:t>ota</a:t>
            </a:r>
            <a:r>
              <a:rPr lang="en-US" dirty="0" smtClean="0"/>
              <a:t> </a:t>
            </a:r>
            <a:r>
              <a:rPr lang="en-US" dirty="0" err="1" smtClean="0"/>
              <a:t>penerbit</a:t>
            </a:r>
            <a:r>
              <a:rPr lang="en-US" dirty="0" smtClean="0"/>
              <a:t>,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 err="1"/>
              <a:t>n</a:t>
            </a:r>
            <a:r>
              <a:rPr lang="en-US" dirty="0" err="1" smtClean="0"/>
              <a:t>ama</a:t>
            </a:r>
            <a:r>
              <a:rPr lang="en-US" dirty="0" smtClean="0"/>
              <a:t> </a:t>
            </a:r>
            <a:r>
              <a:rPr lang="en-US" dirty="0" err="1" smtClean="0"/>
              <a:t>penerbit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err="1" smtClean="0"/>
              <a:t>Contoh</a:t>
            </a:r>
            <a:r>
              <a:rPr lang="en-US" dirty="0" smtClean="0"/>
              <a:t>: </a:t>
            </a:r>
            <a:r>
              <a:rPr lang="en-US" dirty="0" err="1" smtClean="0"/>
              <a:t>Kusmana</a:t>
            </a:r>
            <a:r>
              <a:rPr lang="en-US" dirty="0" smtClean="0"/>
              <a:t>, </a:t>
            </a:r>
            <a:r>
              <a:rPr lang="en-US" dirty="0" err="1" smtClean="0"/>
              <a:t>Suherli</a:t>
            </a:r>
            <a:r>
              <a:rPr lang="en-US" dirty="0" smtClean="0"/>
              <a:t>. 2010. </a:t>
            </a:r>
            <a:r>
              <a:rPr lang="en-US" i="1" dirty="0" err="1" smtClean="0"/>
              <a:t>Merancang</a:t>
            </a:r>
            <a:r>
              <a:rPr lang="en-US" i="1" dirty="0" smtClean="0"/>
              <a:t> </a:t>
            </a:r>
            <a:r>
              <a:rPr lang="en-US" i="1" dirty="0" err="1" smtClean="0"/>
              <a:t>karya</a:t>
            </a:r>
            <a:r>
              <a:rPr lang="en-US" i="1" dirty="0" smtClean="0"/>
              <a:t> </a:t>
            </a:r>
            <a:r>
              <a:rPr lang="en-US" i="1" dirty="0" err="1" smtClean="0"/>
              <a:t>Tulis</a:t>
            </a:r>
            <a:r>
              <a:rPr lang="en-US" i="1" dirty="0" smtClean="0"/>
              <a:t> </a:t>
            </a:r>
            <a:r>
              <a:rPr lang="en-US" i="1" dirty="0" err="1" smtClean="0"/>
              <a:t>Ilmiah</a:t>
            </a:r>
            <a:r>
              <a:rPr lang="en-US" dirty="0" smtClean="0"/>
              <a:t>. Bandung: </a:t>
            </a:r>
            <a:r>
              <a:rPr lang="en-US" dirty="0" err="1" smtClean="0"/>
              <a:t>Rosdakarya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8900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Selesai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Demikian</a:t>
            </a:r>
            <a:r>
              <a:rPr lang="en-US" dirty="0" smtClean="0"/>
              <a:t> </a:t>
            </a:r>
            <a:r>
              <a:rPr lang="en-US" dirty="0" err="1" smtClean="0"/>
              <a:t>pembelajaran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hari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,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jelasnya</a:t>
            </a:r>
            <a:r>
              <a:rPr lang="en-US" dirty="0" smtClean="0"/>
              <a:t> </a:t>
            </a:r>
            <a:r>
              <a:rPr lang="en-US" dirty="0" err="1" smtClean="0"/>
              <a:t>bisa</a:t>
            </a:r>
            <a:r>
              <a:rPr lang="en-US" dirty="0" smtClean="0"/>
              <a:t> kalian </a:t>
            </a:r>
            <a:r>
              <a:rPr lang="en-US" dirty="0" err="1" smtClean="0"/>
              <a:t>pelajari</a:t>
            </a:r>
            <a:r>
              <a:rPr lang="en-US" dirty="0" smtClean="0"/>
              <a:t> </a:t>
            </a:r>
            <a:r>
              <a:rPr lang="en-US" dirty="0" err="1" smtClean="0"/>
              <a:t>lagi</a:t>
            </a:r>
            <a:r>
              <a:rPr lang="en-US" dirty="0" smtClean="0"/>
              <a:t> di </a:t>
            </a:r>
            <a:r>
              <a:rPr lang="en-US" dirty="0" err="1" smtClean="0"/>
              <a:t>buku</a:t>
            </a:r>
            <a:r>
              <a:rPr lang="en-US" dirty="0" smtClean="0"/>
              <a:t> </a:t>
            </a:r>
            <a:r>
              <a:rPr lang="en-US" dirty="0" err="1"/>
              <a:t>p</a:t>
            </a:r>
            <a:r>
              <a:rPr lang="en-US" dirty="0" err="1" smtClean="0"/>
              <a:t>aket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Indonesia </a:t>
            </a:r>
            <a:r>
              <a:rPr lang="en-US" dirty="0" err="1" smtClean="0"/>
              <a:t>kelas</a:t>
            </a:r>
            <a:r>
              <a:rPr lang="en-US" dirty="0" smtClean="0"/>
              <a:t> XI.</a:t>
            </a:r>
          </a:p>
          <a:p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sungguh-sungguh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memudahkan</a:t>
            </a:r>
            <a:r>
              <a:rPr lang="en-US" dirty="0" smtClean="0"/>
              <a:t> </a:t>
            </a:r>
            <a:r>
              <a:rPr lang="en-US" dirty="0" err="1" smtClean="0"/>
              <a:t>ananda</a:t>
            </a:r>
            <a:r>
              <a:rPr lang="en-US" dirty="0" smtClean="0"/>
              <a:t> </a:t>
            </a:r>
            <a:r>
              <a:rPr lang="en-US" dirty="0" err="1" smtClean="0"/>
              <a:t>menjawab</a:t>
            </a:r>
            <a:r>
              <a:rPr lang="en-US" dirty="0" smtClean="0"/>
              <a:t> </a:t>
            </a:r>
            <a:r>
              <a:rPr lang="en-US" dirty="0" err="1" smtClean="0"/>
              <a:t>soal</a:t>
            </a:r>
            <a:r>
              <a:rPr lang="en-US" dirty="0" smtClean="0"/>
              <a:t> </a:t>
            </a:r>
            <a:r>
              <a:rPr lang="en-US" dirty="0" err="1" smtClean="0"/>
              <a:t>tes</a:t>
            </a:r>
            <a:r>
              <a:rPr lang="en-US" dirty="0" smtClean="0"/>
              <a:t> </a:t>
            </a:r>
            <a:r>
              <a:rPr lang="en-US" dirty="0" err="1" smtClean="0"/>
              <a:t>bab</a:t>
            </a:r>
            <a:r>
              <a:rPr lang="en-US" dirty="0" smtClean="0"/>
              <a:t> 6.</a:t>
            </a:r>
          </a:p>
          <a:p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lupa</a:t>
            </a:r>
            <a:r>
              <a:rPr lang="en-US" dirty="0" smtClean="0"/>
              <a:t> </a:t>
            </a:r>
            <a:r>
              <a:rPr lang="en-US" dirty="0" err="1" smtClean="0"/>
              <a:t>jaga</a:t>
            </a:r>
            <a:r>
              <a:rPr lang="en-US" dirty="0" smtClean="0"/>
              <a:t> </a:t>
            </a:r>
            <a:r>
              <a:rPr lang="en-US" dirty="0" err="1" smtClean="0"/>
              <a:t>kesehatan</a:t>
            </a:r>
            <a:r>
              <a:rPr lang="en-US" dirty="0" smtClean="0"/>
              <a:t>, </a:t>
            </a:r>
            <a:r>
              <a:rPr lang="en-US" dirty="0" err="1" smtClean="0"/>
              <a:t>istirahat</a:t>
            </a:r>
            <a:r>
              <a:rPr lang="en-US" dirty="0" smtClean="0"/>
              <a:t> yang </a:t>
            </a:r>
            <a:r>
              <a:rPr lang="en-US" dirty="0" err="1" smtClean="0"/>
              <a:t>cukup</a:t>
            </a:r>
            <a:r>
              <a:rPr lang="en-US" dirty="0" smtClean="0"/>
              <a:t>, </a:t>
            </a:r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keluar</a:t>
            </a:r>
            <a:r>
              <a:rPr lang="en-US" dirty="0" smtClean="0"/>
              <a:t> </a:t>
            </a:r>
            <a:r>
              <a:rPr lang="en-US" dirty="0" err="1" smtClean="0"/>
              <a:t>rumah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hal-hal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, </a:t>
            </a:r>
            <a:r>
              <a:rPr lang="en-US" dirty="0" err="1" smtClean="0"/>
              <a:t>ingat</a:t>
            </a:r>
            <a:r>
              <a:rPr lang="en-US" dirty="0" smtClean="0"/>
              <a:t> </a:t>
            </a:r>
            <a:r>
              <a:rPr lang="en-US" b="1" dirty="0" smtClean="0"/>
              <a:t>3 M</a:t>
            </a:r>
            <a:r>
              <a:rPr lang="en-US" dirty="0" smtClean="0"/>
              <a:t> (</a:t>
            </a:r>
            <a:r>
              <a:rPr lang="en-US" b="1" dirty="0" err="1" smtClean="0"/>
              <a:t>M</a:t>
            </a:r>
            <a:r>
              <a:rPr lang="en-US" dirty="0" err="1" smtClean="0"/>
              <a:t>encuci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sabun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air </a:t>
            </a:r>
            <a:r>
              <a:rPr lang="en-US" dirty="0" err="1" smtClean="0"/>
              <a:t>mengalir</a:t>
            </a:r>
            <a:r>
              <a:rPr lang="en-US" dirty="0" smtClean="0"/>
              <a:t>, </a:t>
            </a:r>
            <a:r>
              <a:rPr lang="en-US" b="1" dirty="0" err="1" smtClean="0"/>
              <a:t>M</a:t>
            </a:r>
            <a:r>
              <a:rPr lang="en-US" dirty="0" err="1" smtClean="0"/>
              <a:t>enjaga</a:t>
            </a:r>
            <a:r>
              <a:rPr lang="en-US" dirty="0" smtClean="0"/>
              <a:t> </a:t>
            </a:r>
            <a:r>
              <a:rPr lang="en-US" dirty="0" err="1" smtClean="0"/>
              <a:t>jarak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b="1" dirty="0" err="1" smtClean="0"/>
              <a:t>M</a:t>
            </a:r>
            <a:r>
              <a:rPr lang="en-US" dirty="0" err="1" smtClean="0"/>
              <a:t>enggunakan</a:t>
            </a:r>
            <a:r>
              <a:rPr lang="en-US" dirty="0" smtClean="0"/>
              <a:t> masker)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9562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137</TotalTime>
  <Words>857</Words>
  <Application>Microsoft Office PowerPoint</Application>
  <PresentationFormat>Widescreen</PresentationFormat>
  <Paragraphs>73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Garamond</vt:lpstr>
      <vt:lpstr>Organic</vt:lpstr>
      <vt:lpstr>BAHASA INDONESIA</vt:lpstr>
      <vt:lpstr>Assalamu’alaikum siswa semua, hari ini kita akan mempelajari bab 6. Merancang Karya Ilmiah</vt:lpstr>
      <vt:lpstr>Adapun tujuan pembelajaran pada bab ini, Ananda diharapkan mampu:</vt:lpstr>
      <vt:lpstr>A. Mengidentifikasi Struktur Karya Ilmiah yang Dibaca</vt:lpstr>
      <vt:lpstr>2. Bentuk Semiformal, umumnya digunakan dalam berbagai jenis laporan biasa dan makalah.</vt:lpstr>
      <vt:lpstr>3. Bentuk Formal, karena memenuhi beberapa unsur-unsur kelengkapan akademis secara lengkap, seperti dalam skripsi, tesis, atau disertasi.</vt:lpstr>
      <vt:lpstr>B. Merancang Informasi, Tujuan, dan Esensi dalam Karya Ilmiah</vt:lpstr>
      <vt:lpstr>C. Menganalisis Sistematika dan Kebahasaan Karya Ilmiah</vt:lpstr>
      <vt:lpstr>Karya ilmiah menyajikan masalah-masalah yang bersifat:</vt:lpstr>
      <vt:lpstr>Setiap penelitian mempunyai metode penelitian masing-masing, bergantung pada tujuan penelitian itu sendiri. Metode-metode penelitian yang dimaksud, sebagai berikut:</vt:lpstr>
      <vt:lpstr>Menganalisis Kebahasaan Karya Ilmiah yang Dibaca</vt:lpstr>
      <vt:lpstr>Penulisan judul dapat dilakukan dengan dua cara.</vt:lpstr>
      <vt:lpstr>Karya ilmiah yang menjadi bahan diskusi, lazim disebut dengan makalah. Pada bagian akhir makalah harus dilengkapi dengan daftar pustaka, yakni sejumlah sumber yang digunakan dalam penulisan makalah tersebut.</vt:lpstr>
      <vt:lpstr>Selesai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BAHASA INDONESIA</dc:title>
  <dc:creator>Windows User</dc:creator>
  <cp:lastModifiedBy>Windows User</cp:lastModifiedBy>
  <cp:revision>18</cp:revision>
  <dcterms:created xsi:type="dcterms:W3CDTF">2021-01-31T08:17:39Z</dcterms:created>
  <dcterms:modified xsi:type="dcterms:W3CDTF">2021-02-01T08:30:32Z</dcterms:modified>
</cp:coreProperties>
</file>