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84" r:id="rId2"/>
    <p:sldId id="385" r:id="rId3"/>
    <p:sldId id="386" r:id="rId4"/>
    <p:sldId id="387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6" r:id="rId23"/>
    <p:sldId id="408" r:id="rId24"/>
    <p:sldId id="405" r:id="rId25"/>
    <p:sldId id="407" r:id="rId26"/>
    <p:sldId id="409" r:id="rId27"/>
    <p:sldId id="410" r:id="rId28"/>
    <p:sldId id="411" r:id="rId29"/>
    <p:sldId id="412" r:id="rId30"/>
    <p:sldId id="413" r:id="rId31"/>
    <p:sldId id="414" r:id="rId32"/>
    <p:sldId id="415" r:id="rId33"/>
    <p:sldId id="416" r:id="rId34"/>
    <p:sldId id="417" r:id="rId35"/>
    <p:sldId id="418" r:id="rId36"/>
    <p:sldId id="419" r:id="rId37"/>
    <p:sldId id="420" r:id="rId38"/>
    <p:sldId id="421" r:id="rId39"/>
    <p:sldId id="422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F2D1"/>
    <a:srgbClr val="FFFF99"/>
    <a:srgbClr val="C0504D"/>
    <a:srgbClr val="FFFF66"/>
    <a:srgbClr val="9BBB59"/>
    <a:srgbClr val="008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8" autoAdjust="0"/>
    <p:restoredTop sz="94660"/>
  </p:normalViewPr>
  <p:slideViewPr>
    <p:cSldViewPr>
      <p:cViewPr varScale="1">
        <p:scale>
          <a:sx n="93" d="100"/>
          <a:sy n="93" d="100"/>
        </p:scale>
        <p:origin x="900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C7D15-64D4-4DDE-98FC-0ACFF953F436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6539A-8C40-40E8-94D1-5294031F56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4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26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6375"/>
            <a:ext cx="9144000" cy="7371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11"/>
          <p:cNvSpPr txBox="1">
            <a:spLocks/>
          </p:cNvSpPr>
          <p:nvPr/>
        </p:nvSpPr>
        <p:spPr>
          <a:xfrm>
            <a:off x="3810000" y="1320251"/>
            <a:ext cx="4738935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id-ID" b="1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TEKNOLOGI LAYANAN JARINGAN</a:t>
            </a:r>
            <a:endParaRPr lang="en-US" b="1" dirty="0" smtClean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Program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                          </a:t>
            </a:r>
            <a:r>
              <a:rPr lang="id-ID" sz="2400" b="1" dirty="0" smtClean="0">
                <a:latin typeface="Calibri" pitchFamily="34" charset="0"/>
                <a:cs typeface="Calibri" pitchFamily="34" charset="0"/>
              </a:rPr>
              <a:t>Teknik Komputer dan Jaringan</a:t>
            </a:r>
            <a:endParaRPr lang="en-US" b="1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cxnSp>
        <p:nvCxnSpPr>
          <p:cNvPr id="4" name="直線コネクタ 9"/>
          <p:cNvCxnSpPr/>
          <p:nvPr/>
        </p:nvCxnSpPr>
        <p:spPr>
          <a:xfrm>
            <a:off x="3795836" y="3481843"/>
            <a:ext cx="4670534" cy="0"/>
          </a:xfrm>
          <a:prstGeom prst="line">
            <a:avLst/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5" name="タイトル 1"/>
          <p:cNvSpPr txBox="1">
            <a:spLocks/>
          </p:cNvSpPr>
          <p:nvPr/>
        </p:nvSpPr>
        <p:spPr>
          <a:xfrm>
            <a:off x="3658830" y="929338"/>
            <a:ext cx="5073868" cy="4690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163275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3000" y="3452396"/>
            <a:ext cx="2574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SMK/MAK 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X</a:t>
            </a:r>
            <a:r>
              <a:rPr lang="id-ID" sz="1600" b="1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id-ID" sz="1600" b="1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ube 7"/>
          <p:cNvSpPr/>
          <p:nvPr/>
        </p:nvSpPr>
        <p:spPr>
          <a:xfrm>
            <a:off x="838200" y="538425"/>
            <a:ext cx="2286000" cy="3404925"/>
          </a:xfrm>
          <a:prstGeom prst="cube">
            <a:avLst>
              <a:gd name="adj" fmla="val 6706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13680"/>
            <a:ext cx="2134890" cy="322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032" y="633486"/>
            <a:ext cx="3886200" cy="38862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6934199" cy="581194"/>
            <a:chOff x="76200" y="28951"/>
            <a:chExt cx="6508830" cy="995726"/>
          </a:xfrm>
        </p:grpSpPr>
        <p:sp>
          <p:nvSpPr>
            <p:cNvPr id="4" name="Cylinder 16">
              <a:extLst>
                <a:ext uri="{FF2B5EF4-FFF2-40B4-BE49-F238E27FC236}">
                  <a16:creationId xmlns="" xmlns:a16="http://schemas.microsoft.com/office/drawing/2014/main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79094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B. Analisis Permasalahan dan Perbaikan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Server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VoIP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6" name="Cylinder 27">
              <a:extLst>
                <a:ext uri="{FF2B5EF4-FFF2-40B4-BE49-F238E27FC236}">
                  <a16:creationId xmlns="" xmlns:a16="http://schemas.microsoft.com/office/drawing/2014/main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239232" y="4519686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54167" y="838904"/>
            <a:ext cx="2280074" cy="3485249"/>
          </a:xfrm>
          <a:prstGeom prst="wedgeRoundRectCallout">
            <a:avLst>
              <a:gd name="adj1" fmla="val 81919"/>
              <a:gd name="adj2" fmla="val -845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Salah satu keahlian yang penting dalam membangun jaringan VoIP adalah mampu dan terampil dalam melakukan instalasi,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setup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dan mengelola Trixbox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562600" y="869774"/>
            <a:ext cx="3251033" cy="3521209"/>
          </a:xfrm>
          <a:prstGeom prst="wedgeRoundRectCallout">
            <a:avLst>
              <a:gd name="adj1" fmla="val -78807"/>
              <a:gd name="adj2" fmla="val -1106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Seperti halnya dengan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troubleshooting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Linux umumnya, Trixbox juga memerlukan pengawasan 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dalam bidang pengaturan jaringan (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 disk maintenance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perintah dasar Linux, dan manajemen paket.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02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77724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tahapan dalam melakukan identifikasi dan analisis permasalahan pada Asterisk.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65690" y="5562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Masuk ke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Console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Asterisk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0600" y="1077469"/>
            <a:ext cx="6858000" cy="369952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asterisk -r 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1.6.0.26-FONCORE-r78, Copyright (C)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1999 ─ 2010 Digium, Inc. And others.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Created by Mark Spencer markster@digium.com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comes with ABSOLUTELTY NO WARRANTY;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 ‘core show warranty’ for details.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This is free software, with components 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Licensed under the GNU General Public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License version 2 and other license; you are welcome to redistribute it under certain conditions. Type ‘core show license’ for details.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===========================================================================================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Connected to Asterisk 1.6.0.26-FONCORE-r78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Currently running on Trixbox (pid = 2316)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Verbosity is at least 3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Trixbox*CLI&gt; 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59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228601" y="819150"/>
            <a:ext cx="3657600" cy="3505200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Jika Anda ingin mengetahui perintah yang harus digunakan dengan sistem Asterisk, Anda dapat menggunakan bantuan dengan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help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Perintah ini akan menampilkan daftar perintah dan informasi tentang perintah tersebut.</a:t>
            </a: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65690" y="103631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Penggunaan Perintah Help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76800" y="1123950"/>
            <a:ext cx="2133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Trixbox1*CLI&gt;help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1809750"/>
            <a:ext cx="3733801" cy="1207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Hasil eksekusi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help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 Anda lihat dengan memindai QR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 samping.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47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29" y="209550"/>
            <a:ext cx="7449658" cy="5044040"/>
          </a:xfrm>
          <a:prstGeom prst="rect">
            <a:avLst/>
          </a:prstGeom>
        </p:spPr>
      </p:pic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65690" y="103631"/>
            <a:ext cx="8544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Penggunaan Perintah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Stopping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,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Restart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, dan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Reload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Asterisk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6024924" y="971550"/>
            <a:ext cx="2614786" cy="2325924"/>
          </a:xfrm>
          <a:prstGeom prst="wedgeRoundRectCallout">
            <a:avLst>
              <a:gd name="adj1" fmla="val -68664"/>
              <a:gd name="adj2" fmla="val -1656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Ketika melakukan proses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reload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Asterisk, Anda disarankan untuk login sebagai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user root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 sistem. 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1087" y="4459129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27169" y="762389"/>
            <a:ext cx="3150605" cy="3528071"/>
          </a:xfrm>
          <a:prstGeom prst="wedgeRoundRectCallout">
            <a:avLst>
              <a:gd name="adj1" fmla="val 73676"/>
              <a:gd name="adj2" fmla="val -152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Perintah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sering Anda gunakan untuk me-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reload 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Asterisk agar ketika mengalami kendala seperti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atau sedang menerapkan perubahan konfigurasi, layanan Asterisk dapat segera meresponsnya dengan baik.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86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944" y="389562"/>
            <a:ext cx="7701456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Menghentikan layanan Asterisk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381000" y="895350"/>
            <a:ext cx="2514600" cy="2743200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Perintah ini digunakan untuk menghentikan secara permanen layanan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Asterisk pada layanan VoIP.</a:t>
            </a:r>
          </a:p>
        </p:txBody>
      </p:sp>
      <p:sp>
        <p:nvSpPr>
          <p:cNvPr id="4" name="Rectangle 3"/>
          <p:cNvSpPr/>
          <p:nvPr/>
        </p:nvSpPr>
        <p:spPr>
          <a:xfrm>
            <a:off x="3200400" y="1729269"/>
            <a:ext cx="5222328" cy="192619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amportal stop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STOPPING ASTERISK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Unable to connect to remote asterisk (does/var/run/asterisk/asterisk.ctl exist?)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Stopped</a:t>
            </a:r>
          </a:p>
          <a:p>
            <a:endParaRPr lang="id-ID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STOPPING FOR SERVER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FOP Server Stopped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951108"/>
            <a:ext cx="5791200" cy="63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dijalankan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statement.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83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944" y="313362"/>
            <a:ext cx="7701456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Memulai layanan Asterisk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381000" y="819150"/>
            <a:ext cx="2514600" cy="2743200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Perintah ini digunakan untuk memulai layanan Asterisk untuk yang pertama kali setelah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dimatikan.</a:t>
            </a:r>
          </a:p>
        </p:txBody>
      </p:sp>
      <p:sp>
        <p:nvSpPr>
          <p:cNvPr id="4" name="Rectangle 3"/>
          <p:cNvSpPr/>
          <p:nvPr/>
        </p:nvSpPr>
        <p:spPr>
          <a:xfrm>
            <a:off x="3649239" y="1496690"/>
            <a:ext cx="4495800" cy="259080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amportal start</a:t>
            </a:r>
          </a:p>
          <a:p>
            <a:endParaRPr lang="id-ID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SETTING FILR PERMISSIONS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Permissions OK</a:t>
            </a:r>
          </a:p>
          <a:p>
            <a:endParaRPr lang="id-ID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STARTING ASTERISK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Started</a:t>
            </a:r>
          </a:p>
          <a:p>
            <a:endParaRPr lang="id-ID" sz="14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STARTING FOP SERVER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FOP Server Started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[Trixbox].localadmin ~]#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92039" y="950486"/>
            <a:ext cx="5943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dijalankan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statement.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36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944" y="270979"/>
            <a:ext cx="3967656" cy="54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Memulai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layanan Asterisk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381000" y="819150"/>
            <a:ext cx="3352800" cy="2133600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Perintah ini digunakan untuk me-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 cara mematikan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kemudian menyalakan kembali dengan benar.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9600" y="1047750"/>
            <a:ext cx="3894561" cy="357314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1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amportal restart</a:t>
            </a:r>
          </a:p>
          <a:p>
            <a:endParaRPr lang="id-ID" sz="11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STOPPING ASTERISK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ended with exit status 0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shutdown normally.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Unable to conncet to remote asterisk 9does/var/run/asterisk/asterisk.ctl exist?)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Stopped</a:t>
            </a:r>
          </a:p>
          <a:p>
            <a:endParaRPr lang="id-ID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STOPPING FOR SERVER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FOP Server Stopped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SETTING FILE PERMISSIONS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Permissions OK</a:t>
            </a:r>
          </a:p>
          <a:p>
            <a:endParaRPr lang="id-ID" sz="11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STARTING ASTERISK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Asterisk Started</a:t>
            </a:r>
          </a:p>
          <a:p>
            <a:endParaRPr lang="id-ID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STARTING FOR SERVER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FOP Server Started</a:t>
            </a:r>
          </a:p>
          <a:p>
            <a:r>
              <a:rPr lang="id-ID" sz="11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~]3</a:t>
            </a:r>
            <a:endParaRPr lang="en-US" sz="11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15920" y="270979"/>
            <a:ext cx="4504161" cy="701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dijalankan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statement.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96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7200" y="2266950"/>
            <a:ext cx="1098479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Reload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111321" y="3562350"/>
            <a:ext cx="1479479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Gracefully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17679" y="2266950"/>
            <a:ext cx="1295400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Now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352800" y="3486150"/>
            <a:ext cx="16002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Restart When Convenient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95600" y="598288"/>
            <a:ext cx="3124200" cy="729968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Pengaturan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Asterisk melalui Asterisk’s CLI</a:t>
            </a:r>
            <a:endParaRPr lang="en-US" sz="20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40731" y="2266950"/>
            <a:ext cx="1323867" cy="838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 Gracefully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24600" y="3470525"/>
            <a:ext cx="898343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 Now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405842" y="2289960"/>
            <a:ext cx="1433357" cy="81519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 when Convenient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990600" y="1808466"/>
            <a:ext cx="7024843" cy="1605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6" idx="2"/>
          </p:cNvCxnSpPr>
          <p:nvPr/>
        </p:nvCxnSpPr>
        <p:spPr>
          <a:xfrm>
            <a:off x="4457700" y="1328256"/>
            <a:ext cx="0" cy="48021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9906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718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5626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015443" y="1816707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866901" y="1809750"/>
            <a:ext cx="38101" cy="17526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174945" y="1808466"/>
            <a:ext cx="6421" cy="1676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751402" y="1808466"/>
            <a:ext cx="6421" cy="1676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テキスト プレースホルダー 6"/>
          <p:cNvSpPr txBox="1">
            <a:spLocks/>
          </p:cNvSpPr>
          <p:nvPr/>
        </p:nvSpPr>
        <p:spPr>
          <a:xfrm>
            <a:off x="16267" y="-19050"/>
            <a:ext cx="8544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4. Menerapkan Pengaturan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Service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Asterisk melalui Asterisk’s CLI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0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55501" y="386601"/>
            <a:ext cx="8544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5. Menampilkan Informasi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Channel 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dalam VoIP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33400" y="822841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Anda harus selalu memantau perkembangan status setiap panggilan yang sedang berlangsung. Untuk memantaunya, Anda dapat menggunakan perintah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core show channels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dan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core show channel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18535" y="2211710"/>
            <a:ext cx="8544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6.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Throubleshooting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SIP dan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Trunks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5" name="Flowchart: Manual Input 4"/>
          <p:cNvSpPr/>
          <p:nvPr/>
        </p:nvSpPr>
        <p:spPr>
          <a:xfrm>
            <a:off x="496434" y="264795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Pada beberapa kasus, pangujian terhadap masalah dapat dilakukan pada sisi layanan SIP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dengan cara menampilkan informasi mendetail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extension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telah dikonfigurasi dan sedang digunakan oleh pengguna.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1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2967" y="133350"/>
            <a:ext cx="857806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memeriksanya, Anda dapat menggunakan beberapa perintah berikut.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783832" y="846762"/>
            <a:ext cx="66294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mengaktifkan fitur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debugging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55232" y="590550"/>
            <a:ext cx="2514600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set debug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807805" y="1785456"/>
            <a:ext cx="66294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mengaktifkan fitur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debugging on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579204" y="1529244"/>
            <a:ext cx="3024027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set debug ip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Round Single Corner Rectangle 6"/>
          <p:cNvSpPr/>
          <p:nvPr/>
        </p:nvSpPr>
        <p:spPr>
          <a:xfrm>
            <a:off x="807805" y="2774397"/>
            <a:ext cx="66294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menonaktifkan fitur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debugging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8" name="Round Single Corner Rectangle 7"/>
          <p:cNvSpPr/>
          <p:nvPr/>
        </p:nvSpPr>
        <p:spPr>
          <a:xfrm>
            <a:off x="579205" y="2518185"/>
            <a:ext cx="3024026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set debug off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Round Single Corner Rectangle 8"/>
          <p:cNvSpPr/>
          <p:nvPr/>
        </p:nvSpPr>
        <p:spPr>
          <a:xfrm>
            <a:off x="807805" y="3763338"/>
            <a:ext cx="66294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menampilkan daftar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channels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yang sedang aktif.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10" name="Round Single Corner Rectangle 9"/>
          <p:cNvSpPr/>
          <p:nvPr/>
        </p:nvSpPr>
        <p:spPr>
          <a:xfrm>
            <a:off x="579204" y="3507126"/>
            <a:ext cx="3100227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show channels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09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2400" y="88181"/>
            <a:ext cx="1798411" cy="1249375"/>
            <a:chOff x="55507" y="128083"/>
            <a:chExt cx="1798411" cy="1249375"/>
          </a:xfrm>
        </p:grpSpPr>
        <p:sp>
          <p:nvSpPr>
            <p:cNvPr id="10" name="Rectangle 9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id-ID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4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366333" y="1576920"/>
            <a:ext cx="2879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u="sng" dirty="0" err="1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Tujuan</a:t>
            </a:r>
            <a:r>
              <a:rPr lang="en-US" sz="2400" b="1" u="sng" dirty="0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 </a:t>
            </a:r>
            <a:r>
              <a:rPr lang="en-US" sz="2400" b="1" u="sng" dirty="0" err="1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Pembelajaran</a:t>
            </a:r>
            <a:endParaRPr lang="en-US" sz="2400" b="1" u="sng" dirty="0">
              <a:solidFill>
                <a:srgbClr val="66330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57084" y="4527558"/>
            <a:ext cx="1726120" cy="22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447800" y="557436"/>
            <a:ext cx="6023017" cy="871314"/>
            <a:chOff x="1532491" y="570265"/>
            <a:chExt cx="5275004" cy="902609"/>
          </a:xfrm>
        </p:grpSpPr>
        <p:grpSp>
          <p:nvGrpSpPr>
            <p:cNvPr id="26" name="Group 25"/>
            <p:cNvGrpSpPr/>
            <p:nvPr/>
          </p:nvGrpSpPr>
          <p:grpSpPr>
            <a:xfrm>
              <a:off x="1532491" y="605557"/>
              <a:ext cx="5223490" cy="682873"/>
              <a:chOff x="1412957" y="635185"/>
              <a:chExt cx="5223490" cy="68287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Rectangle 29"/>
              <p:cNvSpPr/>
              <p:nvPr/>
            </p:nvSpPr>
            <p:spPr>
              <a:xfrm>
                <a:off x="1439755" y="635185"/>
                <a:ext cx="5175370" cy="6828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412957" y="710200"/>
                <a:ext cx="5223490" cy="542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1632753">
                  <a:defRPr/>
                </a:pPr>
                <a:r>
                  <a:rPr kumimoji="1" lang="id-ID" altLang="ja-JP" sz="2800" b="1" dirty="0" smtClean="0">
                    <a:latin typeface="Arial" pitchFamily="34" charset="0"/>
                    <a:cs typeface="Arial" pitchFamily="34" charset="0"/>
                  </a:rPr>
                  <a:t>Perawatan dan Perbaikan Sistem  </a:t>
                </a:r>
                <a:endParaRPr kumimoji="1" lang="ja-JP" altLang="en-US" sz="28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6680402" y="570265"/>
              <a:ext cx="86240" cy="782933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/>
            <p:cNvSpPr/>
            <p:nvPr/>
          </p:nvSpPr>
          <p:spPr>
            <a:xfrm>
              <a:off x="6682025" y="615490"/>
              <a:ext cx="73956" cy="69496"/>
            </a:xfrm>
            <a:prstGeom prst="ellipse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/>
            <p:cNvSpPr/>
            <p:nvPr/>
          </p:nvSpPr>
          <p:spPr>
            <a:xfrm>
              <a:off x="6647899" y="1299468"/>
              <a:ext cx="159596" cy="17340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48471" y="1"/>
            <a:ext cx="542626" cy="1581150"/>
            <a:chOff x="1351578" y="29628"/>
            <a:chExt cx="542626" cy="1541085"/>
          </a:xfrm>
        </p:grpSpPr>
        <p:sp>
          <p:nvSpPr>
            <p:cNvPr id="16" name="Rectangle 15"/>
            <p:cNvSpPr/>
            <p:nvPr/>
          </p:nvSpPr>
          <p:spPr>
            <a:xfrm>
              <a:off x="1351578" y="537122"/>
              <a:ext cx="47564" cy="1033591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18"/>
            <p:cNvSpPr/>
            <p:nvPr/>
          </p:nvSpPr>
          <p:spPr>
            <a:xfrm rot="16200000">
              <a:off x="1585228" y="351541"/>
              <a:ext cx="82407" cy="4549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426193" y="1951730"/>
            <a:ext cx="46850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2187" indent="-232187">
              <a:buFont typeface="Arial" pitchFamily="34" charset="0"/>
              <a:buChar char="•"/>
            </a:pPr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Mengevaluasi kerja sistem komunikasi VoIP.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Mengevaluasi perawatan sistem komunikasi VoIP.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Menganalisis permasalahan sistem komunikasi VoIP.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 smtClean="0">
                <a:latin typeface="Calibri" pitchFamily="34" charset="0"/>
                <a:cs typeface="Calibri" pitchFamily="34" charset="0"/>
              </a:rPr>
              <a:t>Mengelola kerja sistem komunikasi VoIP.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 smtClean="0">
                <a:latin typeface="Calibri" pitchFamily="34" charset="0"/>
                <a:cs typeface="Calibri" pitchFamily="34" charset="0"/>
              </a:rPr>
              <a:t>Melakukan perawatan sistem komunikasi VoIP.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62" y="2173859"/>
            <a:ext cx="4121882" cy="206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533400" y="694362"/>
            <a:ext cx="79248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menampilkan detail informasi tentang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channel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304799" y="438150"/>
            <a:ext cx="3047999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show channel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57373" y="1709256"/>
            <a:ext cx="79248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menampilkan daftar SIP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peers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yang telah didefinisikan.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328773" y="1453044"/>
            <a:ext cx="2566828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show peers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557373" y="2698197"/>
            <a:ext cx="79248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menampilkan daftar SIP peer yang telah didefinisikan.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7" name="Round Single Corner Rectangle 6"/>
          <p:cNvSpPr/>
          <p:nvPr/>
        </p:nvSpPr>
        <p:spPr>
          <a:xfrm>
            <a:off x="328773" y="2441985"/>
            <a:ext cx="2490627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show peer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Round Single Corner Rectangle 7"/>
          <p:cNvSpPr/>
          <p:nvPr/>
        </p:nvSpPr>
        <p:spPr>
          <a:xfrm>
            <a:off x="557373" y="3687138"/>
            <a:ext cx="7924800" cy="581988"/>
          </a:xfrm>
          <a:prstGeom prst="round1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Untuk menampilkan status hasil registrasi dalam SIP.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9" name="Round Single Corner Rectangle 8"/>
          <p:cNvSpPr/>
          <p:nvPr/>
        </p:nvSpPr>
        <p:spPr>
          <a:xfrm>
            <a:off x="328772" y="3430926"/>
            <a:ext cx="3100227" cy="381000"/>
          </a:xfrm>
          <a:prstGeom prst="round1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h. </a:t>
            </a:r>
            <a:r>
              <a:rPr lang="id-ID" sz="2000" i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Sip show registry</a:t>
            </a:r>
            <a:endParaRPr lang="en-US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1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633486"/>
            <a:ext cx="4148064" cy="414806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4800599" cy="581194"/>
            <a:chOff x="76200" y="28951"/>
            <a:chExt cx="6508830" cy="995726"/>
          </a:xfrm>
        </p:grpSpPr>
        <p:sp>
          <p:nvSpPr>
            <p:cNvPr id="4" name="Cylinder 16">
              <a:extLst>
                <a:ext uri="{FF2B5EF4-FFF2-40B4-BE49-F238E27FC236}">
                  <a16:creationId xmlns="" xmlns:a16="http://schemas.microsoft.com/office/drawing/2014/main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79094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C.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Maintenance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 IAX2, ZAP, dan VoIP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6" name="Cylinder 27">
              <a:extLst>
                <a:ext uri="{FF2B5EF4-FFF2-40B4-BE49-F238E27FC236}">
                  <a16:creationId xmlns="" xmlns:a16="http://schemas.microsoft.com/office/drawing/2014/main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" name="テキスト プレースホルダー 6"/>
          <p:cNvSpPr txBox="1">
            <a:spLocks/>
          </p:cNvSpPr>
          <p:nvPr/>
        </p:nvSpPr>
        <p:spPr>
          <a:xfrm>
            <a:off x="65689" y="632470"/>
            <a:ext cx="7314295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Menangani Permasalahan pada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Extension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IAX2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5704547" y="3687745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600200" y="1310312"/>
            <a:ext cx="4114800" cy="2882204"/>
          </a:xfrm>
          <a:prstGeom prst="wedgeRoundRectCallout">
            <a:avLst>
              <a:gd name="adj1" fmla="val 75865"/>
              <a:gd name="adj2" fmla="val -1919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Jika dalam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Trixbox menggunakan sistem penomoran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extension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dengan model AX2, Anda dapat melakukan pemantauan status koneksi dengan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iax2 show peers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memiliki fungsi sama persis dengan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sip show peers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20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>
            <a:off x="762000" y="285750"/>
            <a:ext cx="8077200" cy="114300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menampilkan informasi registrasi IAX2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trunk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gunakan perintah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iax2 show registry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akan menghasilkan data yang memberikan informasi bahwa registrasi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trunk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tidak berhasil karena di-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reject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oleh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>
            <a:off x="362600" y="408723"/>
            <a:ext cx="474622" cy="381000"/>
          </a:xfrm>
          <a:prstGeom prst="round2Diag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750013" y="1657350"/>
            <a:ext cx="8077200" cy="114300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mengatasi hal tersebut, Anda dapat mengaktifkan fitur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debugging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IAX2 dengan perintah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iax2 set debug on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memaksa sistem tetap melakukan registrasi ulang.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350613" y="1780323"/>
            <a:ext cx="474622" cy="381000"/>
          </a:xfrm>
          <a:prstGeom prst="round2Diag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750013" y="3039466"/>
            <a:ext cx="8077200" cy="903884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Dalam kasus ini, diperoleh laporan bahwa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username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smk_test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ditolak oleh sistem yang ditandai dengan adanya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string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”CAUSE CODE : 29”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350613" y="3162439"/>
            <a:ext cx="474622" cy="381000"/>
          </a:xfrm>
          <a:prstGeom prst="round2Diag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84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55501" y="57150"/>
            <a:ext cx="5735699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Menganalisis ZAP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811039"/>
            <a:ext cx="3086986" cy="2698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4796" y="4500437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791200" y="429584"/>
            <a:ext cx="2895600" cy="2083106"/>
          </a:xfrm>
          <a:prstGeom prst="wedgeRoundRectCallout">
            <a:avLst>
              <a:gd name="adj1" fmla="val -68205"/>
              <a:gd name="adj2" fmla="val 2165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Bebeda dengan sistem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trunk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dalam SIP, yang akan aktif ketika ada yang menggunakan dan akan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disable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jika tidak digunakan.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11516" y="636320"/>
            <a:ext cx="3017484" cy="3002230"/>
          </a:xfrm>
          <a:prstGeom prst="wedgeRoundRectCallout">
            <a:avLst>
              <a:gd name="adj1" fmla="val 67780"/>
              <a:gd name="adj2" fmla="val -1418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>
                <a:solidFill>
                  <a:schemeClr val="tx1"/>
                </a:solidFill>
                <a:cs typeface="Courier New" panose="02070309020205020404" pitchFamily="49" charset="0"/>
              </a:rPr>
              <a:t>Mode </a:t>
            </a:r>
            <a:r>
              <a:rPr lang="id-ID" sz="2000" i="1" dirty="0">
                <a:solidFill>
                  <a:schemeClr val="tx1"/>
                </a:solidFill>
                <a:cs typeface="Courier New" panose="02070309020205020404" pitchFamily="49" charset="0"/>
              </a:rPr>
              <a:t>channel </a:t>
            </a:r>
            <a:r>
              <a:rPr lang="id-ID" sz="2000" dirty="0">
                <a:solidFill>
                  <a:schemeClr val="tx1"/>
                </a:solidFill>
                <a:cs typeface="Courier New" panose="02070309020205020404" pitchFamily="49" charset="0"/>
              </a:rPr>
              <a:t>ZAP dapat digunakan ketika menjalankan sistem TDM </a:t>
            </a:r>
            <a:r>
              <a:rPr lang="id-ID" sz="2000" i="1" dirty="0">
                <a:solidFill>
                  <a:schemeClr val="tx1"/>
                </a:solidFill>
                <a:cs typeface="Courier New" panose="02070309020205020404" pitchFamily="49" charset="0"/>
              </a:rPr>
              <a:t>cards </a:t>
            </a:r>
            <a:r>
              <a:rPr lang="id-ID" sz="2000" dirty="0">
                <a:solidFill>
                  <a:schemeClr val="tx1"/>
                </a:solidFill>
                <a:cs typeface="Courier New" panose="02070309020205020404" pitchFamily="49" charset="0"/>
              </a:rPr>
              <a:t>(baik itu jalur analog maupun pada rangkaian PRI </a:t>
            </a:r>
            <a:r>
              <a:rPr lang="id-ID" sz="2000" i="1" dirty="0">
                <a:solidFill>
                  <a:schemeClr val="tx1"/>
                </a:solidFill>
                <a:cs typeface="Courier New" panose="02070309020205020404" pitchFamily="49" charset="0"/>
              </a:rPr>
              <a:t>circuit</a:t>
            </a:r>
            <a:r>
              <a:rPr lang="id-ID" sz="2000" dirty="0">
                <a:solidFill>
                  <a:schemeClr val="tx1"/>
                </a:solidFill>
                <a:cs typeface="Courier New" panose="02070309020205020404" pitchFamily="49" charset="0"/>
              </a:rPr>
              <a:t>) dan selalu dalam kondisi aktif meskipun tidak sedang digunakan.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94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55501" y="57150"/>
            <a:ext cx="5735699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Menangalisis VoIP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636320"/>
            <a:ext cx="3886200" cy="3886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81400" y="4522520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410200" y="742950"/>
            <a:ext cx="3352800" cy="1939280"/>
          </a:xfrm>
          <a:prstGeom prst="wedgeRoundRectCallout">
            <a:avLst>
              <a:gd name="adj1" fmla="val -64528"/>
              <a:gd name="adj2" fmla="val 2853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>
                <a:solidFill>
                  <a:schemeClr val="tx1"/>
                </a:solidFill>
                <a:cs typeface="Courier New" panose="02070309020205020404" pitchFamily="49" charset="0"/>
              </a:rPr>
              <a:t>Kendala yang dapat ditemui seperti perangkat telepon kehilangan kendali atas akunnya atau pengguna hanya dapat melakukan percakapan satu arah.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59116" y="1106975"/>
            <a:ext cx="2636484" cy="2278972"/>
          </a:xfrm>
          <a:prstGeom prst="wedgeRoundRectCallout">
            <a:avLst>
              <a:gd name="adj1" fmla="val 74015"/>
              <a:gd name="adj2" fmla="val -201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Masalah yang terjadi pada VoIP adalah ketika pengguna terhubung dengan ekstensi penomoran VIP yang tersimpan di luar jaringan lokal.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09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90017"/>
            <a:ext cx="857806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langkah-langkah melakukan identifikasi dan perbaikan konfigurasi.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>
            <a:off x="777685" y="865529"/>
            <a:ext cx="7123998" cy="503973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Pastikan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Trixbox sudah dikonfigurasi dengan benar.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378285" y="895384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800802" y="1657350"/>
            <a:ext cx="7123998" cy="838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Lakukan konfigurasi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file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/etc/asterisk/sip_general_custom.conf untuk mengatur koneksi dengan jaringan luar atau IP publik.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401402" y="1687205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800802" y="2795376"/>
            <a:ext cx="7123998" cy="843174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Setelah menambahkan konfigurasi tersebut, periksa kembali bahwa sistem Asterisk sudah kembali berjalan normal atau tidak.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8" name="Round Diagonal Corner Rectangle 7"/>
          <p:cNvSpPr/>
          <p:nvPr/>
        </p:nvSpPr>
        <p:spPr>
          <a:xfrm>
            <a:off x="401402" y="2825231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66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>
            <a:off x="838200" y="361950"/>
            <a:ext cx="7123998" cy="182880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Pada beberapa kasus, muncul beberapa permasalahan baru seperti adanya keluhan bahwa panggilan masuk tidak terdeteksi oleh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IP, gagalnya proses registrasi perangkat ketika melakukan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dial up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bahkan adanya kebutuhan yang memaksa sistem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melakukan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redirect port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layanan SIP.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>
            <a:off x="457200" y="438150"/>
            <a:ext cx="474622" cy="503546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838200" y="2452476"/>
            <a:ext cx="7123998" cy="843174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menguji jalur komunikasi pada sistem operasi Linux, dapat menggunakan perintah berikut.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438800" y="2482331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83171" y="3481775"/>
            <a:ext cx="4979027" cy="86707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Ping -i 0.02 –s 270 –c 500 [hostname]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ping –i 0.02 –s 270 –c 500 192.168.56.1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4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>
            <a:off x="914400" y="285750"/>
            <a:ext cx="7123998" cy="121920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Hasil pengujian konektivitas tersebut dapat Anda periksa dengan melihat bahwa dari 500 paket yang dikirimkan, tidak terdapat paket yang hilang dalam waktu 9644 ms.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>
            <a:off x="515000" y="315605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913544" y="1901091"/>
            <a:ext cx="7123998" cy="88411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Salah satu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tool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pengujian yang digunakan adalah dengan MTR pada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berbasis Linux, dengan format perintah berikut.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14144" y="1930946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71800" y="2922713"/>
            <a:ext cx="4979027" cy="86707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Mtr -1 0.02 –s 270 –c 500 [hostname]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id-ID" sz="14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Trixbox1.local domain </a:t>
            </a:r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~]# mtr –i 0.02 –s</a:t>
            </a:r>
          </a:p>
          <a:p>
            <a:r>
              <a:rPr lang="id-ID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270 –c 500 google.com </a:t>
            </a: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80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5333999" cy="581194"/>
            <a:chOff x="76200" y="28951"/>
            <a:chExt cx="6508830" cy="995726"/>
          </a:xfrm>
        </p:grpSpPr>
        <p:sp>
          <p:nvSpPr>
            <p:cNvPr id="3" name="Cylinder 16">
              <a:extLst>
                <a:ext uri="{FF2B5EF4-FFF2-40B4-BE49-F238E27FC236}">
                  <a16:creationId xmlns="" xmlns:a16="http://schemas.microsoft.com/office/drawing/2014/main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79094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D.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Echo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 dan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Hardware Troubleshooting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="" xmlns:a16="http://schemas.microsoft.com/office/drawing/2014/main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09800" y="920196"/>
            <a:ext cx="3752536" cy="3813742"/>
            <a:chOff x="3938247" y="1656814"/>
            <a:chExt cx="3463159" cy="3709381"/>
          </a:xfrm>
        </p:grpSpPr>
        <p:sp>
          <p:nvSpPr>
            <p:cNvPr id="7" name="TextBox 6"/>
            <p:cNvSpPr txBox="1"/>
            <p:nvPr/>
          </p:nvSpPr>
          <p:spPr>
            <a:xfrm>
              <a:off x="5157174" y="5119974"/>
              <a:ext cx="18287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Sumber: pixabay.com</a:t>
              </a:r>
              <a:endParaRPr lang="id-ID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8247" y="1656814"/>
              <a:ext cx="3463159" cy="3463159"/>
            </a:xfrm>
            <a:prstGeom prst="rect">
              <a:avLst/>
            </a:prstGeom>
          </p:spPr>
        </p:pic>
      </p:grpSp>
      <p:sp>
        <p:nvSpPr>
          <p:cNvPr id="9" name="Rounded Rectangular Callout 8"/>
          <p:cNvSpPr/>
          <p:nvPr/>
        </p:nvSpPr>
        <p:spPr>
          <a:xfrm>
            <a:off x="228600" y="938087"/>
            <a:ext cx="2720897" cy="2003416"/>
          </a:xfrm>
          <a:prstGeom prst="wedgeRoundRectCallout">
            <a:avLst>
              <a:gd name="adj1" fmla="val 70801"/>
              <a:gd name="adj2" fmla="val 3804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Teknologi VoIP adalah teknologi yang memanfaatkan internet sebagai media komunikasi antarpengguna. 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791200" y="926457"/>
            <a:ext cx="2720897" cy="2971893"/>
          </a:xfrm>
          <a:prstGeom prst="wedgeRoundRectCallout">
            <a:avLst>
              <a:gd name="adj1" fmla="val -68534"/>
              <a:gd name="adj2" fmla="val -995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Penggunaan VoIP sangat memudahkan pengguna karena teknologi ini tidak hanya dapat mentransmisikan data suara, tetapi juga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teks, video, dan gambar.</a:t>
            </a:r>
          </a:p>
        </p:txBody>
      </p:sp>
    </p:spTree>
    <p:extLst>
      <p:ext uri="{BB962C8B-B14F-4D97-AF65-F5344CB8AC3E}">
        <p14:creationId xmlns:p14="http://schemas.microsoft.com/office/powerpoint/2010/main" val="281812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65690" y="571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Echo Troubleshooting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9" y="1579429"/>
            <a:ext cx="3086986" cy="2698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2879" y="4221358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3352044" y="624830"/>
            <a:ext cx="5563356" cy="838200"/>
          </a:xfrm>
          <a:prstGeom prst="round2Diag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Echo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adalah dampak suara menggema, seolah suara tersebut dipantulkan pada dinding.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354613" y="1739362"/>
            <a:ext cx="5563356" cy="1189418"/>
          </a:xfrm>
          <a:prstGeom prst="round2Diag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Pada kasus percakapan VoIP, efek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echo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akan terasa dalam kualitas suara yang didengar oleh pengguna yang mengakibatkan suara menjadi kurang jelas.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3352044" y="3135915"/>
            <a:ext cx="5563356" cy="1417035"/>
          </a:xfrm>
          <a:prstGeom prst="round2Diag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Sistem Trixbox CE versi 2.4 telah dilengkapi dengan OSLEC atau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Open Source Line Echo Canceller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cukup efektif untuk menanggulangi efek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echo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dalam penerimaan suara.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67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097" y="133350"/>
            <a:ext cx="352770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632753">
              <a:defRPr/>
            </a:pPr>
            <a:r>
              <a:rPr kumimoji="1" lang="id-ID" altLang="ja-JP" sz="2800" b="1" dirty="0" smtClean="0">
                <a:latin typeface="Arial" pitchFamily="34" charset="0"/>
                <a:cs typeface="Arial" pitchFamily="34" charset="0"/>
              </a:rPr>
              <a:t>PETA KONSEP</a:t>
            </a:r>
            <a:endParaRPr kumimoji="1" lang="ja-JP" altLang="en-US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903984" y="713752"/>
            <a:ext cx="3697644" cy="466427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Perawatan dan Perbaikan Sistem</a:t>
            </a:r>
            <a:endParaRPr lang="id-ID" sz="2000" dirty="0"/>
          </a:p>
        </p:txBody>
      </p:sp>
      <p:sp>
        <p:nvSpPr>
          <p:cNvPr id="16" name="Rounded Rectangle 15"/>
          <p:cNvSpPr/>
          <p:nvPr/>
        </p:nvSpPr>
        <p:spPr>
          <a:xfrm>
            <a:off x="119011" y="2397526"/>
            <a:ext cx="1481189" cy="133384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</a:rPr>
              <a:t>Monitoring </a:t>
            </a:r>
            <a:r>
              <a:rPr lang="id-ID" sz="2000" dirty="0" smtClean="0">
                <a:solidFill>
                  <a:schemeClr val="tx1"/>
                </a:solidFill>
              </a:rPr>
              <a:t>dan </a:t>
            </a:r>
            <a:r>
              <a:rPr lang="id-ID" sz="2000" i="1" dirty="0" smtClean="0">
                <a:solidFill>
                  <a:schemeClr val="tx1"/>
                </a:solidFill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</a:rPr>
              <a:t> Sistem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990600" y="1533183"/>
            <a:ext cx="7121749" cy="19673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990600" y="1539008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1753994" y="2377418"/>
            <a:ext cx="1890370" cy="135258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Analisis Permasalahan dan Perbaikan </a:t>
            </a:r>
            <a:r>
              <a:rPr lang="id-ID" sz="2000" i="1" dirty="0" smtClean="0">
                <a:solidFill>
                  <a:schemeClr val="tx1"/>
                </a:solidFill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</a:rPr>
              <a:t>VoIP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>
            <a:stCxn id="15" idx="2"/>
          </p:cNvCxnSpPr>
          <p:nvPr/>
        </p:nvCxnSpPr>
        <p:spPr>
          <a:xfrm>
            <a:off x="4752806" y="1180179"/>
            <a:ext cx="29119" cy="37267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6437558" y="3730003"/>
            <a:ext cx="2249242" cy="89914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Memperbaiki Tingkat Keamanan </a:t>
            </a:r>
            <a:r>
              <a:rPr lang="id-ID" sz="2000" i="1" dirty="0" smtClean="0">
                <a:solidFill>
                  <a:schemeClr val="tx1"/>
                </a:solidFill>
              </a:rPr>
              <a:t>Server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8091801" y="1533183"/>
            <a:ext cx="64930" cy="219099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2699179" y="1535522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3763238" y="2380718"/>
            <a:ext cx="1755093" cy="11383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</a:rPr>
              <a:t>Maintenance </a:t>
            </a:r>
            <a:r>
              <a:rPr lang="id-ID" sz="2000" dirty="0" smtClean="0">
                <a:solidFill>
                  <a:schemeClr val="tx1"/>
                </a:solidFill>
              </a:rPr>
              <a:t>IAX2, ZAP, dan VoIP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708423" y="1538822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5662890" y="2384365"/>
            <a:ext cx="2033310" cy="11383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</a:rPr>
              <a:t>Echo </a:t>
            </a:r>
            <a:r>
              <a:rPr lang="id-ID" sz="2000" dirty="0" smtClean="0">
                <a:solidFill>
                  <a:schemeClr val="tx1"/>
                </a:solidFill>
              </a:rPr>
              <a:t>dan </a:t>
            </a:r>
            <a:r>
              <a:rPr lang="id-ID" sz="2000" i="1" dirty="0" smtClean="0">
                <a:solidFill>
                  <a:schemeClr val="tx1"/>
                </a:solidFill>
              </a:rPr>
              <a:t>Hardware Troubleshooting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6608075" y="1542469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620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  <p:bldP spid="19" grpId="0" animBg="1"/>
      <p:bldP spid="26" grpId="0" animBg="1"/>
      <p:bldP spid="29" grpId="0" animBg="1"/>
      <p:bldP spid="3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33350"/>
            <a:ext cx="7391400" cy="781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petunjuk untuk mengidentifikasi masalah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echo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terjadi pada sistem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VoIP.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798233" y="978227"/>
            <a:ext cx="7123998" cy="1060123"/>
          </a:xfrm>
          <a:prstGeom prst="round1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Langkah pertama dalam proses identifikasi terjadinya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accoustic echo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adalah memeriksa bahwa perangkat yang digunakan berkualitas baik atau tidak.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362600" y="1008082"/>
            <a:ext cx="474622" cy="381000"/>
          </a:xfrm>
          <a:prstGeom prst="round1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800802" y="2266950"/>
            <a:ext cx="7123998" cy="914400"/>
          </a:xfrm>
          <a:prstGeom prst="round1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Accoustic echo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juga terjadi pada panggilan antar-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extension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atau pada panggilan yang ditujukan ke orang lain di luar jaringan lokal.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365169" y="2296804"/>
            <a:ext cx="474622" cy="381000"/>
          </a:xfrm>
          <a:prstGeom prst="round1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 Single Corner Rectangle 6"/>
          <p:cNvSpPr/>
          <p:nvPr/>
        </p:nvSpPr>
        <p:spPr>
          <a:xfrm>
            <a:off x="798233" y="3403273"/>
            <a:ext cx="7123998" cy="844877"/>
          </a:xfrm>
          <a:prstGeom prst="round1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Hybrid echo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juga terjadi pada sistem komunikasi yang terjalin antara sistem Trixbox dan perusahaan telepon.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8" name="Round Single Corner Rectangle 7"/>
          <p:cNvSpPr/>
          <p:nvPr/>
        </p:nvSpPr>
        <p:spPr>
          <a:xfrm>
            <a:off x="362600" y="3433128"/>
            <a:ext cx="474622" cy="381000"/>
          </a:xfrm>
          <a:prstGeom prst="round1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45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ingle Corner Rectangle 1"/>
          <p:cNvSpPr/>
          <p:nvPr/>
        </p:nvSpPr>
        <p:spPr>
          <a:xfrm>
            <a:off x="950633" y="361950"/>
            <a:ext cx="7123998" cy="1447800"/>
          </a:xfrm>
          <a:prstGeom prst="round1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mengurangi atau menghilangkan dampak buruk gema atau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echo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Anda dapat mengaturnya pada Asterisk dengan menggunakan perintah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ztmonitor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 Tujuannya menampilkan informasi statistik percakapan secara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real time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515000" y="391805"/>
            <a:ext cx="474622" cy="381000"/>
          </a:xfrm>
          <a:prstGeom prst="round1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953202" y="2038350"/>
            <a:ext cx="7123998" cy="1219200"/>
          </a:xfrm>
          <a:prstGeom prst="round1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melakukan pengaturan ulang setelah Anda melihat adanya ketidaksesuaian lonjakan trafik data dengan perintah </a:t>
            </a:r>
            <a:r>
              <a:rPr lang="id-ID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ztmonitor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Anda dapat mengedit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file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/etc/asterisk/zapata.conf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517569" y="2068204"/>
            <a:ext cx="474622" cy="381000"/>
          </a:xfrm>
          <a:prstGeom prst="round1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89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65690" y="571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Hardware Troubleshooting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636320"/>
            <a:ext cx="4148064" cy="41480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3266147" y="3690579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44087" y="1146861"/>
            <a:ext cx="2932058" cy="2882204"/>
          </a:xfrm>
          <a:prstGeom prst="wedgeRoundRectCallout">
            <a:avLst>
              <a:gd name="adj1" fmla="val 75865"/>
              <a:gd name="adj2" fmla="val -1919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Kebanyakan kasus permasalahan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terjadi adalah tidak terdeteksinya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slot card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client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(berbasis Linux), seperti pada modul PCI, AGP, dan lainnya.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019800" y="340990"/>
            <a:ext cx="2932058" cy="2882204"/>
          </a:xfrm>
          <a:prstGeom prst="wedgeRoundRectCallout">
            <a:avLst>
              <a:gd name="adj1" fmla="val -69905"/>
              <a:gd name="adj2" fmla="val 1965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 tersebut dapat terjadi ketika dilakukan penggantian kartu atau pemasangan kartu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baru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mainboard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komputer yang kemungkinan besar ditimbulkan akibat adanya konflik IRQ.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93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33350"/>
            <a:ext cx="7391400" cy="781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dua teknik yang dapat dilakukan untuk memperbaiki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 troubleshooting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104924" y="7429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. Clean Up 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BIOS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Flowchart: Manual Input 3"/>
          <p:cNvSpPr/>
          <p:nvPr/>
        </p:nvSpPr>
        <p:spPr>
          <a:xfrm>
            <a:off x="533400" y="104775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Cara yang paling tepat dan sering berhasil adalah dengan men-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disable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setiap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hardware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tidak digunakan pada sistem BIOS komputer (dengan me-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restart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komputer dan masuk ke mode BIOS).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103212" y="243084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. 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Memeriksa Penyebab Konflik IRQ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Flowchart: Manual Input 5"/>
          <p:cNvSpPr/>
          <p:nvPr/>
        </p:nvSpPr>
        <p:spPr>
          <a:xfrm>
            <a:off x="531688" y="280035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Jika langkah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cleaning up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BIOS tidak berhasil, langkah berikutnya adalah melakukan pemeriksaan dalam sistem Linux bahwa kartu baru tersebut telah terdeteksi dan memperoleh IRQ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numbers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atau belum.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0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756" y="994687"/>
            <a:ext cx="3504444" cy="35044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5638799" cy="528372"/>
            <a:chOff x="76200" y="28951"/>
            <a:chExt cx="6508830" cy="1628481"/>
          </a:xfrm>
        </p:grpSpPr>
        <p:sp>
          <p:nvSpPr>
            <p:cNvPr id="4" name="Cylinder 16">
              <a:extLst>
                <a:ext uri="{FF2B5EF4-FFF2-40B4-BE49-F238E27FC236}">
                  <a16:creationId xmlns="" xmlns:a16="http://schemas.microsoft.com/office/drawing/2014/main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1423699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E. Memperbaiki Tingkat Keamanan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Server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6" name="Cylinder 27">
              <a:extLst>
                <a:ext uri="{FF2B5EF4-FFF2-40B4-BE49-F238E27FC236}">
                  <a16:creationId xmlns="" xmlns:a16="http://schemas.microsoft.com/office/drawing/2014/main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7" name="テキスト プレースホルダー 6"/>
          <p:cNvSpPr txBox="1">
            <a:spLocks/>
          </p:cNvSpPr>
          <p:nvPr/>
        </p:nvSpPr>
        <p:spPr>
          <a:xfrm>
            <a:off x="58221" y="564651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Mendesain Sistem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Firewall 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yang Kuat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956" y="4499131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71641" y="1248225"/>
            <a:ext cx="2243437" cy="2906104"/>
          </a:xfrm>
          <a:prstGeom prst="wedgeRoundRectCallout">
            <a:avLst>
              <a:gd name="adj1" fmla="val 81564"/>
              <a:gd name="adj2" fmla="val -727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Ketika mem-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publish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layanan Asterisk dengan Trixbox di internet, sebaiknya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Trixbox berdiri di belakang sistem 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478931" y="1132331"/>
            <a:ext cx="3200400" cy="2644633"/>
          </a:xfrm>
          <a:prstGeom prst="wedgeRoundRectCallout">
            <a:avLst>
              <a:gd name="adj1" fmla="val -80442"/>
              <a:gd name="adj2" fmla="val -7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Trixbox tidak benar-benar bersentuhan langsung dengan pada pengguna, melainkan melalui teknik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forwarding port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melewati filterisasi mesin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firewall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seperti pfsense, viata, M0n0wall, dan lainnya.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89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76200" y="990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5. Mematikan Layanan yang Tidak Digunakan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9313"/>
            <a:ext cx="7483463" cy="5066929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242443" y="978977"/>
            <a:ext cx="2424557" cy="2882204"/>
          </a:xfrm>
          <a:prstGeom prst="wedgeRoundRectCallout">
            <a:avLst>
              <a:gd name="adj1" fmla="val 72051"/>
              <a:gd name="adj2" fmla="val -2087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Distro Linux Trixbox adalah turunan dari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remastring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CentOS yang mengemas beberapa paket aplikasi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VoIP dalam sebuah sistem operasi.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334000" y="730952"/>
            <a:ext cx="3373444" cy="3389244"/>
          </a:xfrm>
          <a:prstGeom prst="wedgeRoundRectCallout">
            <a:avLst>
              <a:gd name="adj1" fmla="val -76910"/>
              <a:gd name="adj2" fmla="val -46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 ini kurang mendapat perhatian di sisi keamanan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tidak seperti OS berbasis BSD, misalnya FreeBSD dan OpenBSD. Oleh karena itu, sebaiknya memeriksa daftar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telah dijalankan 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tidak digunakan.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1483" y="4457569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38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/>
          <p:cNvSpPr/>
          <p:nvPr/>
        </p:nvSpPr>
        <p:spPr>
          <a:xfrm>
            <a:off x="457201" y="646605"/>
            <a:ext cx="2514600" cy="3809998"/>
          </a:xfrm>
          <a:prstGeom prst="flowChart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anacron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crond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haldaemon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kudzu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lm_sensors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lvm2-monitor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mDNSResponder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mdmonitor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memcached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" y="57151"/>
            <a:ext cx="8534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jenis layanan yang dibutuhkan oleh Trixbox CE dan tidak boleh dimatikan.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809750"/>
            <a:ext cx="3086986" cy="2698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2150" y="4451679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Flowchart: Document 5"/>
          <p:cNvSpPr/>
          <p:nvPr/>
        </p:nvSpPr>
        <p:spPr>
          <a:xfrm>
            <a:off x="6067348" y="646605"/>
            <a:ext cx="1933652" cy="3809998"/>
          </a:xfrm>
          <a:prstGeom prst="flowChart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mesaggebus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mysqld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ntpd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postfix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sshd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syslog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xinetd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zaptel</a:t>
            </a:r>
          </a:p>
        </p:txBody>
      </p:sp>
    </p:spTree>
    <p:extLst>
      <p:ext uri="{BB962C8B-B14F-4D97-AF65-F5344CB8AC3E}">
        <p14:creationId xmlns:p14="http://schemas.microsoft.com/office/powerpoint/2010/main" val="284264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76200" y="990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Memperbaiki Mekanisme Keamanan SSH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Remote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8779" y="4379744"/>
            <a:ext cx="1981611" cy="25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1053835"/>
            <a:ext cx="3505200" cy="3325908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2438400" y="819151"/>
            <a:ext cx="2133600" cy="3204950"/>
          </a:xfrm>
          <a:prstGeom prst="wedgeRoundRectCallout">
            <a:avLst>
              <a:gd name="adj1" fmla="val -63378"/>
              <a:gd name="adj2" fmla="val -1735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Kebanyakan para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intruder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melakukan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brute force user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password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 akses SSH guna memperoleh hak akses terhadap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tersebut. 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6533" y="666750"/>
            <a:ext cx="4353909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langkah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hardening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digunakan untuk meningkatkan proteksi keamanan akses SSH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32" y="1681378"/>
            <a:ext cx="4238868" cy="29718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4724260" y="1763851"/>
            <a:ext cx="41149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Set idle timeout interval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Disable empty passwords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Disable root login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Disable </a:t>
            </a: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X11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forwarding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Limit amx authentication attempts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Disabled rhosts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Change 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Public key authentication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Protocol </a:t>
            </a: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20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76200" y="990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4. Keamanan Layanan Ekstensi 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633145"/>
            <a:ext cx="4148064" cy="41480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3189947" y="3687404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39485" y="1200825"/>
            <a:ext cx="3347545" cy="2882204"/>
          </a:xfrm>
          <a:prstGeom prst="wedgeRoundRectCallout">
            <a:avLst>
              <a:gd name="adj1" fmla="val 73103"/>
              <a:gd name="adj2" fmla="val -1171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Meskipun format penamaan ekstensi perangkat pengguna VoIP telah dirahasiakan, tetapi tidak menutup kemungkinan adanya celah yang memungkinkan orang lain mengetahuinya dan mencuri data tersebut.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5938345" y="413518"/>
            <a:ext cx="2869652" cy="2882204"/>
          </a:xfrm>
          <a:prstGeom prst="wedgeRoundRectCallout">
            <a:avLst>
              <a:gd name="adj1" fmla="val -61874"/>
              <a:gd name="adj2" fmla="val -95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Oleh karena itu, keamanan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password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menjadi sangat penting, seperti dengan menggunakan kombinasi beberapa karakter dan simbol khusus yang sulit ditebak.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55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76200" y="990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5. Aplikasi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Firewall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 Tambahan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08572" y="744736"/>
            <a:ext cx="8153400" cy="1674614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APF merupakan konsep sistem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dikonfigurasi secara mendalam dengan mengandalkan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service iptables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(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netfilter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) yang secara khusus didesain sebagai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guard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data filter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ketika jaringan lokal terkoneksi dengan internet pada mesin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berbasis Linux.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Flowchart: Manual Input 3"/>
          <p:cNvSpPr/>
          <p:nvPr/>
        </p:nvSpPr>
        <p:spPr>
          <a:xfrm>
            <a:off x="356173" y="678342"/>
            <a:ext cx="3581400" cy="381000"/>
          </a:xfrm>
          <a:prstGeom prst="flowChartManualInp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APF (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Advanced Policy Firewall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Flowchart: Manual Input 4"/>
          <p:cNvSpPr/>
          <p:nvPr/>
        </p:nvSpPr>
        <p:spPr>
          <a:xfrm>
            <a:off x="457200" y="2724150"/>
            <a:ext cx="8153400" cy="1674614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Dalam implementasinya, sistem BFD merupakan kumpulan instruksi pemrograman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shell script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pada Linux atau keluarga Unix yang disimpan dalam sebuah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file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dibuat secara modular untuk dapat dieksekusi ketika sistem operasi berjalan.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Flowchart: Manual Input 5"/>
          <p:cNvSpPr/>
          <p:nvPr/>
        </p:nvSpPr>
        <p:spPr>
          <a:xfrm>
            <a:off x="304801" y="2657756"/>
            <a:ext cx="3352800" cy="381000"/>
          </a:xfrm>
          <a:prstGeom prst="flowChartManualInp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b. BFD (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Brute Force Detection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09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4571999" cy="581194"/>
            <a:chOff x="76200" y="28951"/>
            <a:chExt cx="6508830" cy="995726"/>
          </a:xfrm>
        </p:grpSpPr>
        <p:sp>
          <p:nvSpPr>
            <p:cNvPr id="3" name="Cylinder 16">
              <a:extLst>
                <a:ext uri="{FF2B5EF4-FFF2-40B4-BE49-F238E27FC236}">
                  <a16:creationId xmlns="" xmlns:a16="http://schemas.microsoft.com/office/drawing/2014/main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79094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A.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Monitoring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dan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Update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 Sistem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="" xmlns:a16="http://schemas.microsoft.com/office/drawing/2014/main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136" y="633486"/>
            <a:ext cx="4148064" cy="41480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6433283" y="3687745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321359" y="762901"/>
            <a:ext cx="2608369" cy="2953069"/>
          </a:xfrm>
          <a:prstGeom prst="wedgeRoundRectCallout">
            <a:avLst>
              <a:gd name="adj1" fmla="val 72162"/>
              <a:gd name="adj2" fmla="val -315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sistem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adalah mekanisme memperbaiki dan memperbarui bagian dan modul-modul sistem agar memperoleh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library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layanan terbaru. 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0846" y="1317589"/>
            <a:ext cx="3019667" cy="1031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keuntungan yang diperleh dengan melakukan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sistem.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6" y="2340920"/>
            <a:ext cx="3352800" cy="20633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98573" y="2465297"/>
            <a:ext cx="3305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Menutup dan memberikan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patch </a:t>
            </a: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kelemahan sistem.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Memperbaiki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bug</a:t>
            </a: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sistem.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Menambah fitur-fitur baru.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Meningkatkan kinerja sistem.</a:t>
            </a:r>
          </a:p>
        </p:txBody>
      </p:sp>
    </p:spTree>
    <p:extLst>
      <p:ext uri="{BB962C8B-B14F-4D97-AF65-F5344CB8AC3E}">
        <p14:creationId xmlns:p14="http://schemas.microsoft.com/office/powerpoint/2010/main" val="347910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89751"/>
            <a:ext cx="7315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kelebihan dalam melakukan teknik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sistem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VoIP secara manual.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304800" y="931737"/>
            <a:ext cx="7848600" cy="1287908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 dilakukan sesuai dengan kebutuhan sistem.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Besar kapasitas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 disk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digunakan untuk menyimpan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hasil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dapat disesuaikan dengan kebutuhan.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2259458"/>
            <a:ext cx="7696200" cy="769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kekurangan dalam melakukan teknik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sistem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VoIP secara manual.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304800" y="3028950"/>
            <a:ext cx="7848600" cy="1287908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 library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 tidak selalu di-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sesuai dengan library terbaru.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Versi terbaru dari patch tidak terdeteksi dengan baik.</a:t>
            </a:r>
          </a:p>
        </p:txBody>
      </p:sp>
    </p:spTree>
    <p:extLst>
      <p:ext uri="{BB962C8B-B14F-4D97-AF65-F5344CB8AC3E}">
        <p14:creationId xmlns:p14="http://schemas.microsoft.com/office/powerpoint/2010/main" val="23960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930037"/>
            <a:ext cx="3657600" cy="34705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4400550"/>
            <a:ext cx="1891239" cy="242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ular Callout 3"/>
          <p:cNvSpPr/>
          <p:nvPr/>
        </p:nvSpPr>
        <p:spPr>
          <a:xfrm>
            <a:off x="2596731" y="209550"/>
            <a:ext cx="3124200" cy="3494272"/>
          </a:xfrm>
          <a:prstGeom prst="wedgeRoundRectCallout">
            <a:avLst>
              <a:gd name="adj1" fmla="val -61493"/>
              <a:gd name="adj2" fmla="val -1478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VoIP adalah metode pengiriman data yang bekerja berdasarkan paket data dalam bentuk sinyal digital, yang membawa data suara (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voice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menggunakan mekanisme paket data yang diterapkan dalam jaringan berbasis IP (komputer).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7400" y="1733550"/>
            <a:ext cx="3019667" cy="1225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dua metode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patching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ketika melakukan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atau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patching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034887"/>
            <a:ext cx="2209800" cy="83226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915127" y="3074980"/>
            <a:ext cx="2162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ISV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Vendor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Third Party Tool</a:t>
            </a:r>
          </a:p>
        </p:txBody>
      </p:sp>
    </p:spTree>
    <p:extLst>
      <p:ext uri="{BB962C8B-B14F-4D97-AF65-F5344CB8AC3E}">
        <p14:creationId xmlns:p14="http://schemas.microsoft.com/office/powerpoint/2010/main" val="32417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152400" y="2095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ISV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Vendor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80876" y="624830"/>
            <a:ext cx="8153400" cy="156592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ISV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vendor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adalah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tool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tersedia secara default dalam sistem itu sendiri. Contohnya,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Windows Server Update Service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(WSUS) dan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Red Hat Network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(RHN).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152400" y="230887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Third Party Pool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5" name="Flowchart: Manual Input 4"/>
          <p:cNvSpPr/>
          <p:nvPr/>
        </p:nvSpPr>
        <p:spPr>
          <a:xfrm>
            <a:off x="580876" y="272415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Third party tool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adalah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tool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disediakan oleh aplikasi lainnya, seperti Tivoli Endpoint Manager (BigFix) dan Vmware Update Manager.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91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57150"/>
            <a:ext cx="8915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tiga proses yang dapat dilakukan untuk melakukan proses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patch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668676" y="924684"/>
            <a:ext cx="7924800" cy="808866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Notifikasi merupakan informasi yang berisi pemberitahuan tentang adanya versi baru yang dapat digunakan sebagai update sistem.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Snip Diagonal Corner Rectangle 3"/>
          <p:cNvSpPr/>
          <p:nvPr/>
        </p:nvSpPr>
        <p:spPr>
          <a:xfrm>
            <a:off x="440076" y="590550"/>
            <a:ext cx="1524000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Notifikasi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685800" y="2220084"/>
            <a:ext cx="7924800" cy="1143000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Proses penjadwalan terhadap hal-hal yang terkait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updat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e sistem, seperti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library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,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support team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, jenis aplikasi yang berkaitan dengan waktu, dan tanggal proses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 update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-nya.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457200" y="1885950"/>
            <a:ext cx="3564276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Penjadwalan atau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Scheduling</a:t>
            </a:r>
            <a:endParaRPr lang="en-US" sz="20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nip Diagonal Corner Rectangle 6"/>
          <p:cNvSpPr/>
          <p:nvPr/>
        </p:nvSpPr>
        <p:spPr>
          <a:xfrm>
            <a:off x="681520" y="3849618"/>
            <a:ext cx="7924800" cy="808866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Deployment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 dan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post-deployment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adalah tindakan yang dapat dilakukan setelah proses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, misalnya me-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restart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 mesin dan melakukan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defrag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8" name="Snip Diagonal Corner Rectangle 7"/>
          <p:cNvSpPr/>
          <p:nvPr/>
        </p:nvSpPr>
        <p:spPr>
          <a:xfrm>
            <a:off x="452920" y="3515484"/>
            <a:ext cx="4195280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Deployment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dan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Post-Deployment</a:t>
            </a:r>
            <a:endParaRPr lang="en-US" sz="20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62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352800" y="209550"/>
            <a:ext cx="2667000" cy="1118706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Aktivitas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Monitoring Server 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saat Melakukan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Sistem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Trixbox</a:t>
            </a:r>
            <a:endParaRPr lang="en-US" sz="2000" i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60280" y="2266950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Checking System Health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50879" y="3486150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Status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317679" y="2266950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 Usage 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505200" y="3486150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Memory Usage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00600" y="2266950"/>
            <a:ext cx="15240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Mounted Filesystems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24600" y="3470525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Trixbox Status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620000" y="2283003"/>
            <a:ext cx="1295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Reporting Tools</a:t>
            </a:r>
            <a:endParaRPr lang="en-US" sz="20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38200" y="1809750"/>
            <a:ext cx="73914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" idx="2"/>
          </p:cNvCxnSpPr>
          <p:nvPr/>
        </p:nvCxnSpPr>
        <p:spPr>
          <a:xfrm>
            <a:off x="4686300" y="1328256"/>
            <a:ext cx="38100" cy="48149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8382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9718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5626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229600" y="18097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4" idx="0"/>
          </p:cNvCxnSpPr>
          <p:nvPr/>
        </p:nvCxnSpPr>
        <p:spPr>
          <a:xfrm flipH="1">
            <a:off x="1898579" y="1809750"/>
            <a:ext cx="6421" cy="1676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146479" y="1808466"/>
            <a:ext cx="6421" cy="1676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969089" y="1794125"/>
            <a:ext cx="6421" cy="1676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30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8980</TotalTime>
  <Words>2374</Words>
  <Application>Microsoft Office PowerPoint</Application>
  <PresentationFormat>On-screen Show (16:9)</PresentationFormat>
  <Paragraphs>281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ＭＳ Ｐゴシック</vt:lpstr>
      <vt:lpstr>Arial</vt:lpstr>
      <vt:lpstr>Calibri</vt:lpstr>
      <vt:lpstr>Courier New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</dc:creator>
  <cp:lastModifiedBy>galacitagie</cp:lastModifiedBy>
  <cp:revision>402</cp:revision>
  <dcterms:created xsi:type="dcterms:W3CDTF">2017-11-15T01:42:28Z</dcterms:created>
  <dcterms:modified xsi:type="dcterms:W3CDTF">2020-02-19T06:33:02Z</dcterms:modified>
</cp:coreProperties>
</file>