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8"/>
  </p:notesMasterIdLst>
  <p:sldIdLst>
    <p:sldId id="384" r:id="rId2"/>
    <p:sldId id="385" r:id="rId3"/>
    <p:sldId id="386" r:id="rId4"/>
    <p:sldId id="387" r:id="rId5"/>
    <p:sldId id="545" r:id="rId6"/>
    <p:sldId id="546" r:id="rId7"/>
    <p:sldId id="547" r:id="rId8"/>
    <p:sldId id="548" r:id="rId9"/>
    <p:sldId id="549" r:id="rId10"/>
    <p:sldId id="550" r:id="rId11"/>
    <p:sldId id="551" r:id="rId12"/>
    <p:sldId id="552" r:id="rId13"/>
    <p:sldId id="553" r:id="rId14"/>
    <p:sldId id="554" r:id="rId15"/>
    <p:sldId id="555" r:id="rId16"/>
    <p:sldId id="556" r:id="rId17"/>
    <p:sldId id="557" r:id="rId18"/>
    <p:sldId id="558" r:id="rId19"/>
    <p:sldId id="559" r:id="rId20"/>
    <p:sldId id="560" r:id="rId21"/>
    <p:sldId id="561" r:id="rId22"/>
    <p:sldId id="562" r:id="rId23"/>
    <p:sldId id="563" r:id="rId24"/>
    <p:sldId id="564" r:id="rId25"/>
    <p:sldId id="565" r:id="rId26"/>
    <p:sldId id="566" r:id="rId27"/>
    <p:sldId id="567" r:id="rId28"/>
    <p:sldId id="568" r:id="rId29"/>
    <p:sldId id="569" r:id="rId30"/>
    <p:sldId id="570" r:id="rId31"/>
    <p:sldId id="571" r:id="rId32"/>
    <p:sldId id="572" r:id="rId33"/>
    <p:sldId id="573" r:id="rId34"/>
    <p:sldId id="574" r:id="rId35"/>
    <p:sldId id="575" r:id="rId36"/>
    <p:sldId id="576" r:id="rId37"/>
  </p:sldIdLst>
  <p:sldSz cx="9144000" cy="5143500" type="screen16x9"/>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0F2D1"/>
    <a:srgbClr val="FFFF99"/>
    <a:srgbClr val="C0504D"/>
    <a:srgbClr val="FFFF66"/>
    <a:srgbClr val="9BBB59"/>
    <a:srgbClr val="0086E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1318" autoAdjust="0"/>
    <p:restoredTop sz="94660"/>
  </p:normalViewPr>
  <p:slideViewPr>
    <p:cSldViewPr>
      <p:cViewPr varScale="1">
        <p:scale>
          <a:sx n="93" d="100"/>
          <a:sy n="93" d="100"/>
        </p:scale>
        <p:origin x="900" y="78"/>
      </p:cViewPr>
      <p:guideLst>
        <p:guide orient="horz" pos="162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presProps" Target="presProps.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30C7D15-64D4-4DDE-98FC-0ACFF953F436}" type="datetimeFigureOut">
              <a:rPr lang="en-US" smtClean="0"/>
              <a:pPr/>
              <a:t>2/19/2020</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C16539A-8C40-40E8-94D1-5294031F5685}" type="slidenum">
              <a:rPr lang="en-US" smtClean="0"/>
              <a:pPr/>
              <a:t>‹#›</a:t>
            </a:fld>
            <a:endParaRPr lang="en-US"/>
          </a:p>
        </p:txBody>
      </p:sp>
    </p:spTree>
    <p:extLst>
      <p:ext uri="{BB962C8B-B14F-4D97-AF65-F5344CB8AC3E}">
        <p14:creationId xmlns:p14="http://schemas.microsoft.com/office/powerpoint/2010/main" val="289704602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4271262959"/>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1.pn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0" y="4406375"/>
            <a:ext cx="9144000" cy="737125"/>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5" r:id="rId2"/>
    <p:sldLayoutId id="2147483660" r:id="rId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11"/>
          <p:cNvSpPr txBox="1">
            <a:spLocks/>
          </p:cNvSpPr>
          <p:nvPr/>
        </p:nvSpPr>
        <p:spPr>
          <a:xfrm>
            <a:off x="3810000" y="1320251"/>
            <a:ext cx="4738935" cy="1436430"/>
          </a:xfrm>
          <a:prstGeom prst="rect">
            <a:avLst/>
          </a:prstGeom>
        </p:spPr>
        <p:txBody>
          <a:bodyPr anchor="t">
            <a:noAutofit/>
          </a:bodyPr>
          <a:lstStyle>
            <a:lvl1pPr marL="342900" indent="-342900" algn="ctr" defTabSz="914400" rtl="0" eaLnBrk="1" latinLnBrk="0" hangingPunct="1">
              <a:spcBef>
                <a:spcPct val="20000"/>
              </a:spcBef>
              <a:buFont typeface="Arial" pitchFamily="34" charset="0"/>
              <a:buChar char="•"/>
              <a:defRPr sz="4000" kern="1200" spc="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lvl="0" indent="0">
              <a:buNone/>
            </a:pPr>
            <a:r>
              <a:rPr lang="id-ID" b="1" dirty="0" smtClean="0">
                <a:solidFill>
                  <a:schemeClr val="accent3">
                    <a:lumMod val="50000"/>
                  </a:schemeClr>
                </a:solidFill>
                <a:cs typeface="Arial" pitchFamily="34" charset="0"/>
              </a:rPr>
              <a:t>TEKNOLOGI LAYANAN JARINGAN</a:t>
            </a:r>
            <a:endParaRPr lang="en-US" b="1" dirty="0" smtClean="0">
              <a:solidFill>
                <a:schemeClr val="accent3">
                  <a:lumMod val="50000"/>
                </a:schemeClr>
              </a:solidFill>
              <a:cs typeface="Arial" pitchFamily="34" charset="0"/>
            </a:endParaRPr>
          </a:p>
          <a:p>
            <a:pPr marL="0" indent="0">
              <a:buNone/>
            </a:pPr>
            <a:r>
              <a:rPr lang="en-US" sz="2400" dirty="0" smtClean="0">
                <a:latin typeface="Calibri" pitchFamily="34" charset="0"/>
                <a:cs typeface="Calibri" pitchFamily="34" charset="0"/>
              </a:rPr>
              <a:t>Program </a:t>
            </a:r>
            <a:r>
              <a:rPr lang="en-US" sz="2400" dirty="0" err="1">
                <a:latin typeface="Calibri" pitchFamily="34" charset="0"/>
                <a:cs typeface="Calibri" pitchFamily="34" charset="0"/>
              </a:rPr>
              <a:t>Keahlian</a:t>
            </a:r>
            <a:r>
              <a:rPr lang="en-US" sz="2400" dirty="0">
                <a:latin typeface="Calibri" pitchFamily="34" charset="0"/>
                <a:cs typeface="Calibri" pitchFamily="34" charset="0"/>
              </a:rPr>
              <a:t>                           </a:t>
            </a:r>
            <a:r>
              <a:rPr lang="id-ID" sz="2400" b="1" dirty="0" smtClean="0">
                <a:latin typeface="Calibri" pitchFamily="34" charset="0"/>
                <a:cs typeface="Calibri" pitchFamily="34" charset="0"/>
              </a:rPr>
              <a:t>Teknik Komputer dan Jaringan</a:t>
            </a:r>
            <a:endParaRPr lang="en-US" b="1" dirty="0">
              <a:solidFill>
                <a:schemeClr val="accent3">
                  <a:lumMod val="50000"/>
                </a:schemeClr>
              </a:solidFill>
              <a:cs typeface="Arial" pitchFamily="34" charset="0"/>
            </a:endParaRPr>
          </a:p>
        </p:txBody>
      </p:sp>
      <p:cxnSp>
        <p:nvCxnSpPr>
          <p:cNvPr id="4" name="直線コネクタ 9"/>
          <p:cNvCxnSpPr/>
          <p:nvPr/>
        </p:nvCxnSpPr>
        <p:spPr>
          <a:xfrm>
            <a:off x="3795836" y="3481843"/>
            <a:ext cx="4670534" cy="0"/>
          </a:xfrm>
          <a:prstGeom prst="line">
            <a:avLst/>
          </a:prstGeom>
          <a:noFill/>
          <a:ln w="12700" cap="flat" cmpd="sng" algn="ctr">
            <a:solidFill>
              <a:srgbClr val="7030A0"/>
            </a:solidFill>
            <a:prstDash val="solid"/>
          </a:ln>
          <a:effectLst/>
        </p:spPr>
      </p:cxnSp>
      <p:sp>
        <p:nvSpPr>
          <p:cNvPr id="5" name="タイトル 1"/>
          <p:cNvSpPr txBox="1">
            <a:spLocks/>
          </p:cNvSpPr>
          <p:nvPr/>
        </p:nvSpPr>
        <p:spPr>
          <a:xfrm>
            <a:off x="3658830" y="929338"/>
            <a:ext cx="5073868" cy="469019"/>
          </a:xfrm>
          <a:prstGeom prst="rect">
            <a:avLst/>
          </a:prstGeom>
        </p:spPr>
        <p:txBody>
          <a:bodyPr anchor="b"/>
          <a:lstStyle>
            <a:lvl1pPr algn="ctr" defTabSz="914400" rtl="0" eaLnBrk="1" latinLnBrk="0" hangingPunct="1">
              <a:spcBef>
                <a:spcPct val="0"/>
              </a:spcBef>
              <a:buNone/>
              <a:defRPr sz="9600" kern="1200" spc="1500" baseline="0">
                <a:solidFill>
                  <a:schemeClr val="tx1"/>
                </a:solidFill>
                <a:latin typeface="+mj-lt"/>
                <a:ea typeface="+mj-ea"/>
                <a:cs typeface="+mj-cs"/>
              </a:defRPr>
            </a:lvl1pPr>
          </a:lstStyle>
          <a:p>
            <a:pPr lvl="0" defTabSz="1632753">
              <a:defRPr/>
            </a:pPr>
            <a:r>
              <a:rPr kumimoji="1" lang="en-US" altLang="ja-JP" sz="3200" spc="0" dirty="0">
                <a:solidFill>
                  <a:schemeClr val="tx1">
                    <a:lumMod val="65000"/>
                    <a:lumOff val="35000"/>
                  </a:schemeClr>
                </a:solidFill>
                <a:latin typeface="Arial" pitchFamily="34" charset="0"/>
                <a:cs typeface="Arial" pitchFamily="34" charset="0"/>
              </a:rPr>
              <a:t>MEDIA MENGAJAR</a:t>
            </a:r>
            <a:endParaRPr kumimoji="1" lang="ja-JP" altLang="en-US" sz="3200" spc="0" dirty="0">
              <a:solidFill>
                <a:schemeClr val="tx1">
                  <a:lumMod val="65000"/>
                  <a:lumOff val="35000"/>
                </a:schemeClr>
              </a:solidFill>
              <a:latin typeface="Arial" pitchFamily="34" charset="0"/>
              <a:cs typeface="Arial" pitchFamily="34" charset="0"/>
            </a:endParaRPr>
          </a:p>
        </p:txBody>
      </p:sp>
      <p:sp>
        <p:nvSpPr>
          <p:cNvPr id="6" name="Rectangle 5"/>
          <p:cNvSpPr/>
          <p:nvPr/>
        </p:nvSpPr>
        <p:spPr>
          <a:xfrm>
            <a:off x="4953000" y="3452396"/>
            <a:ext cx="2574744" cy="338554"/>
          </a:xfrm>
          <a:prstGeom prst="rect">
            <a:avLst/>
          </a:prstGeom>
        </p:spPr>
        <p:txBody>
          <a:bodyPr wrap="none">
            <a:spAutoFit/>
          </a:bodyPr>
          <a:lstStyle/>
          <a:p>
            <a:pPr algn="ctr"/>
            <a:r>
              <a:rPr lang="en-US" sz="1600" b="1" dirty="0">
                <a:solidFill>
                  <a:schemeClr val="bg1">
                    <a:lumMod val="50000"/>
                  </a:schemeClr>
                </a:solidFill>
              </a:rPr>
              <a:t>UNTUK SMK/MAK KELAS </a:t>
            </a:r>
            <a:r>
              <a:rPr lang="en-US" sz="1600" b="1" dirty="0" smtClean="0">
                <a:solidFill>
                  <a:schemeClr val="bg1">
                    <a:lumMod val="50000"/>
                  </a:schemeClr>
                </a:solidFill>
              </a:rPr>
              <a:t>X</a:t>
            </a:r>
            <a:r>
              <a:rPr lang="id-ID" sz="1600" b="1" dirty="0">
                <a:solidFill>
                  <a:schemeClr val="bg1">
                    <a:lumMod val="50000"/>
                  </a:schemeClr>
                </a:solidFill>
              </a:rPr>
              <a:t>I</a:t>
            </a:r>
            <a:r>
              <a:rPr lang="id-ID" sz="1600" b="1" dirty="0" smtClean="0">
                <a:solidFill>
                  <a:schemeClr val="bg1">
                    <a:lumMod val="50000"/>
                  </a:schemeClr>
                </a:solidFill>
              </a:rPr>
              <a:t>I</a:t>
            </a:r>
            <a:endParaRPr lang="id-ID" sz="1600" b="1" dirty="0">
              <a:solidFill>
                <a:schemeClr val="bg1">
                  <a:lumMod val="50000"/>
                </a:schemeClr>
              </a:solidFill>
            </a:endParaRPr>
          </a:p>
        </p:txBody>
      </p:sp>
      <p:sp>
        <p:nvSpPr>
          <p:cNvPr id="8" name="Cube 7"/>
          <p:cNvSpPr/>
          <p:nvPr/>
        </p:nvSpPr>
        <p:spPr>
          <a:xfrm>
            <a:off x="838200" y="538425"/>
            <a:ext cx="2286000" cy="3404925"/>
          </a:xfrm>
          <a:prstGeom prst="cube">
            <a:avLst>
              <a:gd name="adj" fmla="val 6706"/>
            </a:avLst>
          </a:prstGeom>
          <a:gradFill flip="none" rotWithShape="1">
            <a:gsLst>
              <a:gs pos="0">
                <a:schemeClr val="bg1">
                  <a:lumMod val="75000"/>
                  <a:shade val="30000"/>
                  <a:satMod val="115000"/>
                </a:schemeClr>
              </a:gs>
              <a:gs pos="50000">
                <a:schemeClr val="bg1">
                  <a:lumMod val="75000"/>
                  <a:shade val="67500"/>
                  <a:satMod val="115000"/>
                </a:schemeClr>
              </a:gs>
              <a:gs pos="100000">
                <a:schemeClr val="bg1">
                  <a:lumMod val="75000"/>
                  <a:shade val="100000"/>
                  <a:satMod val="115000"/>
                </a:schemeClr>
              </a:gs>
            </a:gsLst>
            <a:lin ang="0" scaled="1"/>
            <a:tileRect/>
          </a:gra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lIns="214171" tIns="107085" rIns="214171" bIns="107085" rtlCol="0" anchor="ctr"/>
          <a:lstStyle/>
          <a:p>
            <a:pPr algn="ctr"/>
            <a:endParaRPr lang="en-US"/>
          </a:p>
        </p:txBody>
      </p:sp>
      <p:pic>
        <p:nvPicPr>
          <p:cNvPr id="2" name="Picture 1"/>
          <p:cNvPicPr>
            <a:picLocks noChangeAspect="1"/>
          </p:cNvPicPr>
          <p:nvPr/>
        </p:nvPicPr>
        <p:blipFill>
          <a:blip r:embed="rId2"/>
          <a:stretch>
            <a:fillRect/>
          </a:stretch>
        </p:blipFill>
        <p:spPr>
          <a:xfrm>
            <a:off x="838200" y="713680"/>
            <a:ext cx="2134890" cy="3229670"/>
          </a:xfrm>
          <a:prstGeom prst="rect">
            <a:avLst/>
          </a:prstGeom>
        </p:spPr>
      </p:pic>
    </p:spTree>
    <p:extLst>
      <p:ext uri="{BB962C8B-B14F-4D97-AF65-F5344CB8AC3E}">
        <p14:creationId xmlns:p14="http://schemas.microsoft.com/office/powerpoint/2010/main" val="35590763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withEffect">
                                  <p:stCondLst>
                                    <p:cond delay="500"/>
                                  </p:stCondLst>
                                  <p:iterate type="wd">
                                    <p:tmPct val="10000"/>
                                  </p:iterate>
                                  <p:childTnLst>
                                    <p:set>
                                      <p:cBhvr>
                                        <p:cTn id="6" dur="1" fill="hold">
                                          <p:stCondLst>
                                            <p:cond delay="0"/>
                                          </p:stCondLst>
                                        </p:cTn>
                                        <p:tgtEl>
                                          <p:spTgt spid="5"/>
                                        </p:tgtEl>
                                        <p:attrNameLst>
                                          <p:attrName>style.visibility</p:attrName>
                                        </p:attrNameLst>
                                      </p:cBhvr>
                                      <p:to>
                                        <p:strVal val="visible"/>
                                      </p:to>
                                    </p:set>
                                    <p:anim calcmode="lin" valueType="num">
                                      <p:cBhvr additive="base">
                                        <p:cTn id="7" dur="1000" fill="hold"/>
                                        <p:tgtEl>
                                          <p:spTgt spid="5"/>
                                        </p:tgtEl>
                                        <p:attrNameLst>
                                          <p:attrName>ppt_x</p:attrName>
                                        </p:attrNameLst>
                                      </p:cBhvr>
                                      <p:tavLst>
                                        <p:tav tm="0">
                                          <p:val>
                                            <p:strVal val="#ppt_x"/>
                                          </p:val>
                                        </p:tav>
                                        <p:tav tm="100000">
                                          <p:val>
                                            <p:strVal val="#ppt_x"/>
                                          </p:val>
                                        </p:tav>
                                      </p:tavLst>
                                    </p:anim>
                                    <p:anim calcmode="lin" valueType="num">
                                      <p:cBhvr additive="base">
                                        <p:cTn id="8" dur="1000" fill="hold"/>
                                        <p:tgtEl>
                                          <p:spTgt spid="5"/>
                                        </p:tgtEl>
                                        <p:attrNameLst>
                                          <p:attrName>ppt_y</p:attrName>
                                        </p:attrNameLst>
                                      </p:cBhvr>
                                      <p:tavLst>
                                        <p:tav tm="0">
                                          <p:val>
                                            <p:strVal val="0-#ppt_h/2"/>
                                          </p:val>
                                        </p:tav>
                                        <p:tav tm="100000">
                                          <p:val>
                                            <p:strVal val="#ppt_y"/>
                                          </p:val>
                                        </p:tav>
                                      </p:tavLst>
                                    </p:anim>
                                  </p:childTnLst>
                                </p:cTn>
                              </p:par>
                              <p:par>
                                <p:cTn id="9" presetID="2" presetClass="entr" presetSubtype="2" decel="100000" fill="hold" grpId="0" nodeType="withEffect">
                                  <p:stCondLst>
                                    <p:cond delay="250"/>
                                  </p:stCondLst>
                                  <p:iterate type="wd">
                                    <p:tmPct val="10000"/>
                                  </p:iterate>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ppt_y"/>
                                          </p:val>
                                        </p:tav>
                                        <p:tav tm="100000">
                                          <p:val>
                                            <p:strVal val="#ppt_y"/>
                                          </p:val>
                                        </p:tav>
                                      </p:tavLst>
                                    </p:anim>
                                  </p:childTnLst>
                                </p:cTn>
                              </p:par>
                              <p:par>
                                <p:cTn id="13" presetID="2" presetClass="entr" presetSubtype="2" decel="100000" fill="hold" grpId="0" nodeType="withEffect">
                                  <p:stCondLst>
                                    <p:cond delay="250"/>
                                  </p:stCondLst>
                                  <p:iterate type="wd">
                                    <p:tmPct val="10000"/>
                                  </p:iterate>
                                  <p:childTnLst>
                                    <p:set>
                                      <p:cBhvr>
                                        <p:cTn id="14" dur="1" fill="hold">
                                          <p:stCondLst>
                                            <p:cond delay="0"/>
                                          </p:stCondLst>
                                        </p:cTn>
                                        <p:tgtEl>
                                          <p:spTgt spid="3">
                                            <p:txEl>
                                              <p:pRg st="1" end="1"/>
                                            </p:txEl>
                                          </p:spTgt>
                                        </p:tgtEl>
                                        <p:attrNameLst>
                                          <p:attrName>style.visibility</p:attrName>
                                        </p:attrNameLst>
                                      </p:cBhvr>
                                      <p:to>
                                        <p:strVal val="visible"/>
                                      </p:to>
                                    </p:set>
                                    <p:anim calcmode="lin" valueType="num">
                                      <p:cBhvr additive="base">
                                        <p:cTn id="15"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6" dur="500" fill="hold"/>
                                        <p:tgtEl>
                                          <p:spTgt spid="3">
                                            <p:txEl>
                                              <p:pRg st="1" end="1"/>
                                            </p:txEl>
                                          </p:spTgt>
                                        </p:tgtEl>
                                        <p:attrNameLst>
                                          <p:attrName>ppt_y</p:attrName>
                                        </p:attrNameLst>
                                      </p:cBhvr>
                                      <p:tavLst>
                                        <p:tav tm="0">
                                          <p:val>
                                            <p:strVal val="#ppt_y"/>
                                          </p:val>
                                        </p:tav>
                                        <p:tav tm="100000">
                                          <p:val>
                                            <p:strVal val="#ppt_y"/>
                                          </p:val>
                                        </p:tav>
                                      </p:tavLst>
                                    </p:anim>
                                  </p:childTnLst>
                                </p:cTn>
                              </p:par>
                            </p:childTnLst>
                          </p:cTn>
                        </p:par>
                        <p:par>
                          <p:cTn id="17" fill="hold">
                            <p:stCondLst>
                              <p:cond delay="1600"/>
                            </p:stCondLst>
                            <p:childTnLst>
                              <p:par>
                                <p:cTn id="18" presetID="16" presetClass="entr" presetSubtype="37" fill="hold" nodeType="after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barn(outVertical)">
                                      <p:cBhvr>
                                        <p:cTn id="20" dur="1000"/>
                                        <p:tgtEl>
                                          <p:spTgt spid="4"/>
                                        </p:tgtEl>
                                      </p:cBhvr>
                                    </p:animEffect>
                                  </p:childTnLst>
                                </p:cTn>
                              </p:par>
                              <p:par>
                                <p:cTn id="21" presetID="53" presetClass="entr" presetSubtype="16" fill="hold" grpId="0" nodeType="withEffect">
                                  <p:stCondLst>
                                    <p:cond delay="250"/>
                                  </p:stCondLst>
                                  <p:childTnLst>
                                    <p:set>
                                      <p:cBhvr>
                                        <p:cTn id="22" dur="1" fill="hold">
                                          <p:stCondLst>
                                            <p:cond delay="0"/>
                                          </p:stCondLst>
                                        </p:cTn>
                                        <p:tgtEl>
                                          <p:spTgt spid="6"/>
                                        </p:tgtEl>
                                        <p:attrNameLst>
                                          <p:attrName>style.visibility</p:attrName>
                                        </p:attrNameLst>
                                      </p:cBhvr>
                                      <p:to>
                                        <p:strVal val="visible"/>
                                      </p:to>
                                    </p:set>
                                    <p:anim calcmode="lin" valueType="num">
                                      <p:cBhvr>
                                        <p:cTn id="23" dur="1000" fill="hold"/>
                                        <p:tgtEl>
                                          <p:spTgt spid="6"/>
                                        </p:tgtEl>
                                        <p:attrNameLst>
                                          <p:attrName>ppt_w</p:attrName>
                                        </p:attrNameLst>
                                      </p:cBhvr>
                                      <p:tavLst>
                                        <p:tav tm="0">
                                          <p:val>
                                            <p:fltVal val="0"/>
                                          </p:val>
                                        </p:tav>
                                        <p:tav tm="100000">
                                          <p:val>
                                            <p:strVal val="#ppt_w"/>
                                          </p:val>
                                        </p:tav>
                                      </p:tavLst>
                                    </p:anim>
                                    <p:anim calcmode="lin" valueType="num">
                                      <p:cBhvr>
                                        <p:cTn id="24" dur="1000" fill="hold"/>
                                        <p:tgtEl>
                                          <p:spTgt spid="6"/>
                                        </p:tgtEl>
                                        <p:attrNameLst>
                                          <p:attrName>ppt_h</p:attrName>
                                        </p:attrNameLst>
                                      </p:cBhvr>
                                      <p:tavLst>
                                        <p:tav tm="0">
                                          <p:val>
                                            <p:fltVal val="0"/>
                                          </p:val>
                                        </p:tav>
                                        <p:tav tm="100000">
                                          <p:val>
                                            <p:strVal val="#ppt_h"/>
                                          </p:val>
                                        </p:tav>
                                      </p:tavLst>
                                    </p:anim>
                                    <p:animEffect transition="in" filter="fade">
                                      <p:cBhvr>
                                        <p:cTn id="25"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tmplLst>
          <p:tmpl lvl="1">
            <p:tnLst>
              <p:par>
                <p:cTn presetID="2" presetClass="entr" presetSubtype="2" decel="100000" fill="hold" nodeType="withEffect">
                  <p:stCondLst>
                    <p:cond delay="250"/>
                  </p:stCondLst>
                  <p:iterate type="wd">
                    <p:tmPct val="10000"/>
                  </p:iterate>
                  <p:childTnLst>
                    <p:set>
                      <p:cBhvr>
                        <p:cTn dur="1" fill="hold">
                          <p:stCondLst>
                            <p:cond delay="0"/>
                          </p:stCondLst>
                        </p:cTn>
                        <p:tgtEl>
                          <p:spTgt spid="3"/>
                        </p:tgtEl>
                        <p:attrNameLst>
                          <p:attrName>style.visibility</p:attrName>
                        </p:attrNameLst>
                      </p:cBhvr>
                      <p:to>
                        <p:strVal val="visible"/>
                      </p:to>
                    </p:set>
                    <p:anim calcmode="lin" valueType="num">
                      <p:cBhvr additive="base">
                        <p:cTn dur="500" fill="hold"/>
                        <p:tgtEl>
                          <p:spTgt spid="3"/>
                        </p:tgtEl>
                        <p:attrNameLst>
                          <p:attrName>ppt_x</p:attrName>
                        </p:attrNameLst>
                      </p:cBhvr>
                      <p:tavLst>
                        <p:tav tm="0">
                          <p:val>
                            <p:strVal val="1+#ppt_w/2"/>
                          </p:val>
                        </p:tav>
                        <p:tav tm="100000">
                          <p:val>
                            <p:strVal val="#ppt_x"/>
                          </p:val>
                        </p:tav>
                      </p:tavLst>
                    </p:anim>
                    <p:anim calcmode="lin" valueType="num">
                      <p:cBhvr additive="base">
                        <p:cTn dur="500" fill="hold"/>
                        <p:tgtEl>
                          <p:spTgt spid="3"/>
                        </p:tgtEl>
                        <p:attrNameLst>
                          <p:attrName>ppt_y</p:attrName>
                        </p:attrNameLst>
                      </p:cBhvr>
                      <p:tavLst>
                        <p:tav tm="0">
                          <p:val>
                            <p:strVal val="#ppt_y"/>
                          </p:val>
                        </p:tav>
                        <p:tav tm="100000">
                          <p:val>
                            <p:strVal val="#ppt_y"/>
                          </p:val>
                        </p:tav>
                      </p:tavLst>
                    </p:anim>
                  </p:childTnLst>
                </p:cTn>
              </p:par>
            </p:tnLst>
          </p:tmpl>
        </p:tmplLst>
      </p:bldP>
      <p:bldP spid="5" grpId="0"/>
      <p:bldP spid="6"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52400" y="209550"/>
            <a:ext cx="3352800" cy="27364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id-ID" sz="2000" dirty="0" smtClean="0">
                <a:solidFill>
                  <a:schemeClr val="tx1"/>
                </a:solidFill>
                <a:latin typeface="Calibri" panose="020F0502020204030204" pitchFamily="34" charset="0"/>
                <a:cs typeface="Calibri" panose="020F0502020204030204" pitchFamily="34" charset="0"/>
              </a:rPr>
              <a:t>c. DID (</a:t>
            </a:r>
            <a:r>
              <a:rPr lang="id-ID" sz="2000" i="1" dirty="0" smtClean="0">
                <a:solidFill>
                  <a:schemeClr val="tx1"/>
                </a:solidFill>
                <a:latin typeface="Calibri" panose="020F0502020204030204" pitchFamily="34" charset="0"/>
                <a:cs typeface="Calibri" panose="020F0502020204030204" pitchFamily="34" charset="0"/>
              </a:rPr>
              <a:t>Direct Inward Dialing</a:t>
            </a:r>
            <a:r>
              <a:rPr lang="id-ID" sz="2000" dirty="0" smtClean="0">
                <a:solidFill>
                  <a:schemeClr val="tx1"/>
                </a:solidFill>
                <a:latin typeface="Calibri" panose="020F0502020204030204" pitchFamily="34" charset="0"/>
                <a:cs typeface="Calibri" panose="020F0502020204030204" pitchFamily="34" charset="0"/>
              </a:rPr>
              <a:t>)</a:t>
            </a:r>
            <a:endParaRPr lang="en-US" sz="2000" b="1" dirty="0">
              <a:solidFill>
                <a:schemeClr val="tx1"/>
              </a:solidFill>
              <a:latin typeface="Calibri" panose="020F0502020204030204" pitchFamily="34" charset="0"/>
              <a:cs typeface="Calibri" panose="020F0502020204030204" pitchFamily="34" charset="0"/>
            </a:endParaRPr>
          </a:p>
        </p:txBody>
      </p:sp>
      <p:sp>
        <p:nvSpPr>
          <p:cNvPr id="3" name="Snip Diagonal Corner Rectangle 2"/>
          <p:cNvSpPr/>
          <p:nvPr/>
        </p:nvSpPr>
        <p:spPr>
          <a:xfrm>
            <a:off x="533400" y="559395"/>
            <a:ext cx="6934200" cy="1250355"/>
          </a:xfrm>
          <a:prstGeom prst="snip2DiagRect">
            <a:avLst/>
          </a:prstGeom>
          <a:solidFill>
            <a:srgbClr val="FFFF99"/>
          </a:solidFill>
          <a:ln>
            <a:solidFill>
              <a:srgbClr val="FFFF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id-ID" sz="2000" dirty="0" smtClean="0">
                <a:solidFill>
                  <a:schemeClr val="tx1"/>
                </a:solidFill>
                <a:latin typeface="Calibri" panose="020F0502020204030204" pitchFamily="34" charset="0"/>
                <a:cs typeface="Calibri" panose="020F0502020204030204" pitchFamily="34" charset="0"/>
              </a:rPr>
              <a:t>DID adalah layanan yang diberikan </a:t>
            </a:r>
            <a:r>
              <a:rPr lang="id-ID" sz="2000" i="1" dirty="0" smtClean="0">
                <a:solidFill>
                  <a:schemeClr val="tx1"/>
                </a:solidFill>
                <a:latin typeface="Calibri" panose="020F0502020204030204" pitchFamily="34" charset="0"/>
                <a:cs typeface="Calibri" panose="020F0502020204030204" pitchFamily="34" charset="0"/>
              </a:rPr>
              <a:t>provider</a:t>
            </a:r>
            <a:r>
              <a:rPr lang="id-ID" sz="2000" dirty="0" smtClean="0">
                <a:solidFill>
                  <a:schemeClr val="tx1"/>
                </a:solidFill>
                <a:latin typeface="Calibri" panose="020F0502020204030204" pitchFamily="34" charset="0"/>
                <a:cs typeface="Calibri" panose="020F0502020204030204" pitchFamily="34" charset="0"/>
              </a:rPr>
              <a:t> telepon yang memungkinkan alokasi sejumlah nomor telepon yang terkait dengan satu atau lebih saluran telepon.</a:t>
            </a:r>
            <a:endParaRPr lang="en-US" sz="2000" dirty="0">
              <a:solidFill>
                <a:schemeClr val="tx1"/>
              </a:solidFill>
              <a:latin typeface="Calibri" panose="020F0502020204030204" pitchFamily="34" charset="0"/>
              <a:cs typeface="Calibri" panose="020F0502020204030204" pitchFamily="34" charset="0"/>
            </a:endParaRPr>
          </a:p>
        </p:txBody>
      </p:sp>
      <p:sp>
        <p:nvSpPr>
          <p:cNvPr id="4" name="Rectangle 3"/>
          <p:cNvSpPr/>
          <p:nvPr/>
        </p:nvSpPr>
        <p:spPr>
          <a:xfrm>
            <a:off x="152400" y="2038350"/>
            <a:ext cx="3352800" cy="27364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id-ID" sz="2000" dirty="0">
                <a:solidFill>
                  <a:schemeClr val="tx1"/>
                </a:solidFill>
                <a:latin typeface="Calibri" panose="020F0502020204030204" pitchFamily="34" charset="0"/>
                <a:cs typeface="Calibri" panose="020F0502020204030204" pitchFamily="34" charset="0"/>
              </a:rPr>
              <a:t>d</a:t>
            </a:r>
            <a:r>
              <a:rPr lang="id-ID" sz="2000" dirty="0" smtClean="0">
                <a:solidFill>
                  <a:schemeClr val="tx1"/>
                </a:solidFill>
                <a:latin typeface="Calibri" panose="020F0502020204030204" pitchFamily="34" charset="0"/>
                <a:cs typeface="Calibri" panose="020F0502020204030204" pitchFamily="34" charset="0"/>
              </a:rPr>
              <a:t>. PRA (</a:t>
            </a:r>
            <a:r>
              <a:rPr lang="id-ID" sz="2000" i="1" dirty="0" smtClean="0">
                <a:solidFill>
                  <a:schemeClr val="tx1"/>
                </a:solidFill>
                <a:latin typeface="Calibri" panose="020F0502020204030204" pitchFamily="34" charset="0"/>
                <a:cs typeface="Calibri" panose="020F0502020204030204" pitchFamily="34" charset="0"/>
              </a:rPr>
              <a:t>Primary Rate Access</a:t>
            </a:r>
            <a:r>
              <a:rPr lang="id-ID" sz="2000" dirty="0" smtClean="0">
                <a:solidFill>
                  <a:schemeClr val="tx1"/>
                </a:solidFill>
                <a:latin typeface="Calibri" panose="020F0502020204030204" pitchFamily="34" charset="0"/>
                <a:cs typeface="Calibri" panose="020F0502020204030204" pitchFamily="34" charset="0"/>
              </a:rPr>
              <a:t>)</a:t>
            </a:r>
            <a:endParaRPr lang="en-US" sz="2000" b="1" dirty="0">
              <a:solidFill>
                <a:schemeClr val="tx1"/>
              </a:solidFill>
              <a:latin typeface="Calibri" panose="020F0502020204030204" pitchFamily="34" charset="0"/>
              <a:cs typeface="Calibri" panose="020F0502020204030204" pitchFamily="34" charset="0"/>
            </a:endParaRPr>
          </a:p>
        </p:txBody>
      </p:sp>
      <p:sp>
        <p:nvSpPr>
          <p:cNvPr id="5" name="Snip Diagonal Corner Rectangle 4"/>
          <p:cNvSpPr/>
          <p:nvPr/>
        </p:nvSpPr>
        <p:spPr>
          <a:xfrm>
            <a:off x="533400" y="2388195"/>
            <a:ext cx="6934200" cy="1478955"/>
          </a:xfrm>
          <a:prstGeom prst="snip2DiagRect">
            <a:avLst/>
          </a:prstGeom>
          <a:solidFill>
            <a:srgbClr val="FFFF99"/>
          </a:solidFill>
          <a:ln>
            <a:solidFill>
              <a:srgbClr val="FFFF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id-ID" sz="2000" dirty="0" smtClean="0">
                <a:solidFill>
                  <a:schemeClr val="tx1"/>
                </a:solidFill>
                <a:latin typeface="Calibri" panose="020F0502020204030204" pitchFamily="34" charset="0"/>
                <a:cs typeface="Calibri" panose="020F0502020204030204" pitchFamily="34" charset="0"/>
              </a:rPr>
              <a:t>PRA merupakan tipikal layanan PBX yang memungkinkan terjadinya koneksi telekomunikasi digital </a:t>
            </a:r>
            <a:r>
              <a:rPr lang="id-ID" sz="2000" i="1" dirty="0" smtClean="0">
                <a:solidFill>
                  <a:schemeClr val="tx1"/>
                </a:solidFill>
                <a:latin typeface="Calibri" panose="020F0502020204030204" pitchFamily="34" charset="0"/>
                <a:cs typeface="Calibri" panose="020F0502020204030204" pitchFamily="34" charset="0"/>
              </a:rPr>
              <a:t>end-to-end </a:t>
            </a:r>
            <a:r>
              <a:rPr lang="id-ID" sz="2000" dirty="0" smtClean="0">
                <a:solidFill>
                  <a:schemeClr val="tx1"/>
                </a:solidFill>
                <a:latin typeface="Calibri" panose="020F0502020204030204" pitchFamily="34" charset="0"/>
                <a:cs typeface="Calibri" panose="020F0502020204030204" pitchFamily="34" charset="0"/>
              </a:rPr>
              <a:t>yang dapat menangani 23 jenis sambungan </a:t>
            </a:r>
            <a:r>
              <a:rPr lang="id-ID" sz="2000" i="1" dirty="0" smtClean="0">
                <a:solidFill>
                  <a:schemeClr val="tx1"/>
                </a:solidFill>
                <a:latin typeface="Calibri" panose="020F0502020204030204" pitchFamily="34" charset="0"/>
                <a:cs typeface="Calibri" panose="020F0502020204030204" pitchFamily="34" charset="0"/>
              </a:rPr>
              <a:t>voice</a:t>
            </a:r>
            <a:r>
              <a:rPr lang="id-ID" sz="2000" dirty="0" smtClean="0">
                <a:solidFill>
                  <a:schemeClr val="tx1"/>
                </a:solidFill>
                <a:latin typeface="Calibri" panose="020F0502020204030204" pitchFamily="34" charset="0"/>
                <a:cs typeface="Calibri" panose="020F0502020204030204" pitchFamily="34" charset="0"/>
              </a:rPr>
              <a:t>, data, dan video secara bersamaan.</a:t>
            </a:r>
            <a:endParaRPr lang="en-US" sz="2000" dirty="0">
              <a:solidFill>
                <a:schemeClr val="tx1"/>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3102183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childTnLst>
                                </p:cTn>
                              </p:par>
                            </p:childTnLst>
                          </p:cTn>
                        </p:par>
                        <p:par>
                          <p:cTn id="8" fill="hold">
                            <p:stCondLst>
                              <p:cond delay="750"/>
                            </p:stCondLst>
                            <p:childTnLst>
                              <p:par>
                                <p:cTn id="9" presetID="10"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750"/>
                                        <p:tgtEl>
                                          <p:spTgt spid="3"/>
                                        </p:tgtEl>
                                      </p:cBhvr>
                                    </p:animEffect>
                                  </p:childTnLst>
                                </p:cTn>
                              </p:par>
                            </p:childTnLst>
                          </p:cTn>
                        </p:par>
                        <p:par>
                          <p:cTn id="12" fill="hold">
                            <p:stCondLst>
                              <p:cond delay="1500"/>
                            </p:stCondLst>
                            <p:childTnLst>
                              <p:par>
                                <p:cTn id="13" presetID="10" presetClass="entr" presetSubtype="0"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750"/>
                                        <p:tgtEl>
                                          <p:spTgt spid="4"/>
                                        </p:tgtEl>
                                      </p:cBhvr>
                                    </p:animEffect>
                                  </p:childTnLst>
                                </p:cTn>
                              </p:par>
                            </p:childTnLst>
                          </p:cTn>
                        </p:par>
                        <p:par>
                          <p:cTn id="16" fill="hold">
                            <p:stCondLst>
                              <p:cond delay="2250"/>
                            </p:stCondLst>
                            <p:childTnLst>
                              <p:par>
                                <p:cTn id="17" presetID="10" presetClass="entr" presetSubtype="0"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75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テキスト プレースホルダー 6"/>
          <p:cNvSpPr txBox="1">
            <a:spLocks/>
          </p:cNvSpPr>
          <p:nvPr/>
        </p:nvSpPr>
        <p:spPr>
          <a:xfrm>
            <a:off x="65690" y="22870"/>
            <a:ext cx="6792310" cy="567680"/>
          </a:xfrm>
          <a:prstGeom prst="rect">
            <a:avLst/>
          </a:prstGeom>
        </p:spPr>
        <p:txBody>
          <a:bodyPr vert="horz" lIns="163275" tIns="81638" rIns="163275" bIns="81638" rtlCol="0" anchor="t">
            <a:noAutofit/>
          </a:bodyPr>
          <a:lstStyle>
            <a:lvl1pPr marL="0" indent="0" algn="l" defTabSz="1632753" rtl="0" eaLnBrk="1" latinLnBrk="0" hangingPunct="1">
              <a:lnSpc>
                <a:spcPct val="120000"/>
              </a:lnSpc>
              <a:spcBef>
                <a:spcPts val="1200"/>
              </a:spcBef>
              <a:buFont typeface="Arial" panose="020B0604020202020204" pitchFamily="34" charset="0"/>
              <a:buNone/>
              <a:defRPr kumimoji="1" sz="3200" i="0" kern="1200" baseline="0">
                <a:solidFill>
                  <a:schemeClr val="accent1"/>
                </a:solidFill>
                <a:latin typeface="Route 159 SemiBold" pitchFamily="50" charset="0"/>
                <a:ea typeface="+mn-ea"/>
                <a:cs typeface="+mn-cs"/>
              </a:defRPr>
            </a:lvl1pPr>
            <a:lvl2pPr marL="1326612" indent="-510235" algn="l" defTabSz="1632753" rtl="0" eaLnBrk="1" latinLnBrk="0" hangingPunct="1">
              <a:spcBef>
                <a:spcPct val="20000"/>
              </a:spcBef>
              <a:buFont typeface="Arial" panose="020B0604020202020204" pitchFamily="34" charset="0"/>
              <a:buChar char="–"/>
              <a:defRPr kumimoji="1" sz="5000" kern="1200">
                <a:solidFill>
                  <a:schemeClr val="tx1"/>
                </a:solidFill>
                <a:latin typeface="+mn-lt"/>
                <a:ea typeface="+mn-ea"/>
                <a:cs typeface="+mn-cs"/>
              </a:defRPr>
            </a:lvl2pPr>
            <a:lvl3pPr marL="2040941" indent="-408188" algn="l" defTabSz="1632753" rtl="0" eaLnBrk="1" latinLnBrk="0" hangingPunct="1">
              <a:spcBef>
                <a:spcPct val="20000"/>
              </a:spcBef>
              <a:buFont typeface="Arial" panose="020B0604020202020204" pitchFamily="34" charset="0"/>
              <a:buChar char="•"/>
              <a:defRPr kumimoji="1" sz="4300" kern="1200">
                <a:solidFill>
                  <a:schemeClr val="tx1"/>
                </a:solidFill>
                <a:latin typeface="+mn-lt"/>
                <a:ea typeface="+mn-ea"/>
                <a:cs typeface="+mn-cs"/>
              </a:defRPr>
            </a:lvl3pPr>
            <a:lvl4pPr marL="2857317"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4pPr>
            <a:lvl5pPr marL="3673693"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5pPr>
            <a:lvl6pPr marL="4490070"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6pPr>
            <a:lvl7pPr marL="5306446"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7pPr>
            <a:lvl8pPr marL="6122822"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8pPr>
            <a:lvl9pPr marL="6939199"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9pPr>
          </a:lstStyle>
          <a:p>
            <a:pPr lvl="0">
              <a:defRPr/>
            </a:pPr>
            <a:r>
              <a:rPr lang="id-ID" altLang="ja-JP" sz="2400" dirty="0" smtClean="0">
                <a:solidFill>
                  <a:srgbClr val="CC3399"/>
                </a:solidFill>
                <a:latin typeface="+mn-lt"/>
                <a:cs typeface="Arial" pitchFamily="34" charset="0"/>
              </a:rPr>
              <a:t>4. Kategori PBX dengan Fitur </a:t>
            </a:r>
            <a:r>
              <a:rPr lang="id-ID" altLang="ja-JP" sz="2400" i="1" dirty="0" smtClean="0">
                <a:solidFill>
                  <a:srgbClr val="CC3399"/>
                </a:solidFill>
                <a:latin typeface="+mn-lt"/>
                <a:cs typeface="Arial" pitchFamily="34" charset="0"/>
              </a:rPr>
              <a:t>Indirect Inward Dialing</a:t>
            </a:r>
            <a:endParaRPr lang="fi-FI" altLang="ja-JP" sz="2400" i="1" dirty="0">
              <a:solidFill>
                <a:srgbClr val="CC3399"/>
              </a:solidFill>
              <a:latin typeface="+mn-lt"/>
              <a:cs typeface="Arial" pitchFamily="34" charset="0"/>
            </a:endParaRPr>
          </a:p>
        </p:txBody>
      </p:sp>
      <p:sp>
        <p:nvSpPr>
          <p:cNvPr id="3" name="Rectangle 2"/>
          <p:cNvSpPr/>
          <p:nvPr/>
        </p:nvSpPr>
        <p:spPr>
          <a:xfrm>
            <a:off x="152400" y="666750"/>
            <a:ext cx="3429000" cy="6096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id-ID" sz="2000" dirty="0">
                <a:solidFill>
                  <a:schemeClr val="tx1"/>
                </a:solidFill>
                <a:latin typeface="Calibri" panose="020F0502020204030204" pitchFamily="34" charset="0"/>
                <a:cs typeface="Calibri" panose="020F0502020204030204" pitchFamily="34" charset="0"/>
              </a:rPr>
              <a:t>a</a:t>
            </a:r>
            <a:r>
              <a:rPr lang="id-ID" sz="2000" dirty="0" smtClean="0">
                <a:solidFill>
                  <a:schemeClr val="tx1"/>
                </a:solidFill>
                <a:latin typeface="Calibri" panose="020F0502020204030204" pitchFamily="34" charset="0"/>
                <a:cs typeface="Calibri" panose="020F0502020204030204" pitchFamily="34" charset="0"/>
              </a:rPr>
              <a:t>. Sistem penomoran dengan model langganan biasa</a:t>
            </a:r>
            <a:endParaRPr lang="en-US" sz="2000" b="1" dirty="0">
              <a:solidFill>
                <a:schemeClr val="tx1"/>
              </a:solidFill>
              <a:latin typeface="Calibri" panose="020F0502020204030204" pitchFamily="34" charset="0"/>
              <a:cs typeface="Calibri" panose="020F0502020204030204" pitchFamily="34" charset="0"/>
            </a:endParaRPr>
          </a:p>
        </p:txBody>
      </p:sp>
      <p:sp>
        <p:nvSpPr>
          <p:cNvPr id="5" name="Round Diagonal Corner Rectangle 4"/>
          <p:cNvSpPr/>
          <p:nvPr/>
        </p:nvSpPr>
        <p:spPr>
          <a:xfrm>
            <a:off x="228600" y="1352550"/>
            <a:ext cx="4038600" cy="2362200"/>
          </a:xfrm>
          <a:prstGeom prst="round2DiagRect">
            <a:avLst/>
          </a:prstGeom>
          <a:solidFill>
            <a:schemeClr val="accent1">
              <a:lumMod val="20000"/>
              <a:lumOff val="80000"/>
            </a:schemeClr>
          </a:solidFill>
          <a:ln>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457200" indent="-457200">
              <a:buAutoNum type="arabicParenR"/>
            </a:pPr>
            <a:r>
              <a:rPr lang="id-ID" sz="2000" dirty="0" smtClean="0">
                <a:solidFill>
                  <a:schemeClr val="tx1"/>
                </a:solidFill>
                <a:latin typeface="Calibri" panose="020F0502020204030204" pitchFamily="34" charset="0"/>
                <a:cs typeface="Calibri" panose="020F0502020204030204" pitchFamily="34" charset="0"/>
              </a:rPr>
              <a:t>Nomor PBX adalah 12000.</a:t>
            </a:r>
          </a:p>
          <a:p>
            <a:pPr marL="457200" indent="-457200">
              <a:buAutoNum type="arabicParenR"/>
            </a:pPr>
            <a:r>
              <a:rPr lang="id-ID" sz="2000" dirty="0" smtClean="0">
                <a:solidFill>
                  <a:schemeClr val="tx1"/>
                </a:solidFill>
                <a:latin typeface="Calibri" panose="020F0502020204030204" pitchFamily="34" charset="0"/>
                <a:cs typeface="Calibri" panose="020F0502020204030204" pitchFamily="34" charset="0"/>
              </a:rPr>
              <a:t>Nomor </a:t>
            </a:r>
            <a:r>
              <a:rPr lang="id-ID" sz="2000" i="1" dirty="0" smtClean="0">
                <a:solidFill>
                  <a:schemeClr val="tx1"/>
                </a:solidFill>
                <a:latin typeface="Calibri" panose="020F0502020204030204" pitchFamily="34" charset="0"/>
                <a:cs typeface="Calibri" panose="020F0502020204030204" pitchFamily="34" charset="0"/>
              </a:rPr>
              <a:t>extension</a:t>
            </a:r>
            <a:r>
              <a:rPr lang="id-ID" sz="2000" dirty="0" smtClean="0">
                <a:solidFill>
                  <a:schemeClr val="tx1"/>
                </a:solidFill>
                <a:latin typeface="Calibri" panose="020F0502020204030204" pitchFamily="34" charset="0"/>
                <a:cs typeface="Calibri" panose="020F0502020204030204" pitchFamily="34" charset="0"/>
              </a:rPr>
              <a:t> 234.</a:t>
            </a:r>
          </a:p>
          <a:p>
            <a:pPr marL="457200" indent="-457200">
              <a:buAutoNum type="arabicParenR"/>
            </a:pPr>
            <a:r>
              <a:rPr lang="id-ID" sz="2000" dirty="0" smtClean="0">
                <a:solidFill>
                  <a:schemeClr val="tx1"/>
                </a:solidFill>
                <a:latin typeface="Calibri" panose="020F0502020204030204" pitchFamily="34" charset="0"/>
                <a:cs typeface="Calibri" panose="020F0502020204030204" pitchFamily="34" charset="0"/>
              </a:rPr>
              <a:t>Untuk melakukan </a:t>
            </a:r>
            <a:r>
              <a:rPr lang="id-ID" sz="2000" i="1" dirty="0" smtClean="0">
                <a:solidFill>
                  <a:schemeClr val="tx1"/>
                </a:solidFill>
                <a:latin typeface="Calibri" panose="020F0502020204030204" pitchFamily="34" charset="0"/>
                <a:cs typeface="Calibri" panose="020F0502020204030204" pitchFamily="34" charset="0"/>
              </a:rPr>
              <a:t>dial</a:t>
            </a:r>
            <a:r>
              <a:rPr lang="id-ID" sz="2000" dirty="0" smtClean="0">
                <a:solidFill>
                  <a:schemeClr val="tx1"/>
                </a:solidFill>
                <a:latin typeface="Calibri" panose="020F0502020204030204" pitchFamily="34" charset="0"/>
                <a:cs typeface="Calibri" panose="020F0502020204030204" pitchFamily="34" charset="0"/>
              </a:rPr>
              <a:t> nomor pesawat telepon pada </a:t>
            </a:r>
            <a:r>
              <a:rPr lang="id-ID" sz="2000" i="1" dirty="0" smtClean="0">
                <a:solidFill>
                  <a:schemeClr val="tx1"/>
                </a:solidFill>
                <a:latin typeface="Calibri" panose="020F0502020204030204" pitchFamily="34" charset="0"/>
                <a:cs typeface="Calibri" panose="020F0502020204030204" pitchFamily="34" charset="0"/>
              </a:rPr>
              <a:t>extension</a:t>
            </a:r>
            <a:r>
              <a:rPr lang="id-ID" sz="2000" dirty="0" smtClean="0">
                <a:solidFill>
                  <a:schemeClr val="tx1"/>
                </a:solidFill>
                <a:latin typeface="Calibri" panose="020F0502020204030204" pitchFamily="34" charset="0"/>
                <a:cs typeface="Calibri" panose="020F0502020204030204" pitchFamily="34" charset="0"/>
              </a:rPr>
              <a:t> tersebut menggunakan nomor 12234.</a:t>
            </a:r>
            <a:endParaRPr lang="en-US" sz="2000" dirty="0">
              <a:solidFill>
                <a:schemeClr val="tx1"/>
              </a:solidFill>
              <a:latin typeface="Calibri" panose="020F0502020204030204" pitchFamily="34" charset="0"/>
              <a:cs typeface="Calibri" panose="020F0502020204030204" pitchFamily="34" charset="0"/>
            </a:endParaRPr>
          </a:p>
        </p:txBody>
      </p:sp>
      <p:sp>
        <p:nvSpPr>
          <p:cNvPr id="6" name="Rectangle 5"/>
          <p:cNvSpPr/>
          <p:nvPr/>
        </p:nvSpPr>
        <p:spPr>
          <a:xfrm>
            <a:off x="4572000" y="666750"/>
            <a:ext cx="4343400" cy="6096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id-ID" sz="2000" dirty="0" smtClean="0">
                <a:solidFill>
                  <a:schemeClr val="tx1"/>
                </a:solidFill>
                <a:latin typeface="Calibri" panose="020F0502020204030204" pitchFamily="34" charset="0"/>
                <a:cs typeface="Calibri" panose="020F0502020204030204" pitchFamily="34" charset="0"/>
              </a:rPr>
              <a:t>b. Sistem penomoran dengan standar nomor PBX selalu berakhiran 1</a:t>
            </a:r>
            <a:endParaRPr lang="en-US" sz="2000" b="1" dirty="0">
              <a:solidFill>
                <a:schemeClr val="tx1"/>
              </a:solidFill>
              <a:latin typeface="Calibri" panose="020F0502020204030204" pitchFamily="34" charset="0"/>
              <a:cs typeface="Calibri" panose="020F0502020204030204" pitchFamily="34" charset="0"/>
            </a:endParaRPr>
          </a:p>
        </p:txBody>
      </p:sp>
      <p:sp>
        <p:nvSpPr>
          <p:cNvPr id="7" name="Round Diagonal Corner Rectangle 6"/>
          <p:cNvSpPr/>
          <p:nvPr/>
        </p:nvSpPr>
        <p:spPr>
          <a:xfrm>
            <a:off x="4648200" y="1352550"/>
            <a:ext cx="4038600" cy="2362200"/>
          </a:xfrm>
          <a:prstGeom prst="round2DiagRect">
            <a:avLst/>
          </a:prstGeom>
          <a:solidFill>
            <a:schemeClr val="accent1">
              <a:lumMod val="20000"/>
              <a:lumOff val="80000"/>
            </a:schemeClr>
          </a:solidFill>
          <a:ln>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457200" indent="-457200">
              <a:buAutoNum type="arabicParenR"/>
            </a:pPr>
            <a:r>
              <a:rPr lang="id-ID" sz="2000" dirty="0" smtClean="0">
                <a:solidFill>
                  <a:schemeClr val="tx1"/>
                </a:solidFill>
                <a:latin typeface="Calibri" panose="020F0502020204030204" pitchFamily="34" charset="0"/>
                <a:cs typeface="Calibri" panose="020F0502020204030204" pitchFamily="34" charset="0"/>
              </a:rPr>
              <a:t>Nomor PBX adalah 22001.</a:t>
            </a:r>
          </a:p>
          <a:p>
            <a:pPr marL="457200" indent="-457200">
              <a:buAutoNum type="arabicParenR"/>
            </a:pPr>
            <a:r>
              <a:rPr lang="id-ID" sz="2000" dirty="0" smtClean="0">
                <a:solidFill>
                  <a:schemeClr val="tx1"/>
                </a:solidFill>
                <a:latin typeface="Calibri" panose="020F0502020204030204" pitchFamily="34" charset="0"/>
                <a:cs typeface="Calibri" panose="020F0502020204030204" pitchFamily="34" charset="0"/>
              </a:rPr>
              <a:t>Nomor </a:t>
            </a:r>
            <a:r>
              <a:rPr lang="id-ID" sz="2000" i="1" dirty="0" smtClean="0">
                <a:solidFill>
                  <a:schemeClr val="tx1"/>
                </a:solidFill>
                <a:latin typeface="Calibri" panose="020F0502020204030204" pitchFamily="34" charset="0"/>
                <a:cs typeface="Calibri" panose="020F0502020204030204" pitchFamily="34" charset="0"/>
              </a:rPr>
              <a:t>extension</a:t>
            </a:r>
            <a:r>
              <a:rPr lang="id-ID" sz="2000" dirty="0" smtClean="0">
                <a:solidFill>
                  <a:schemeClr val="tx1"/>
                </a:solidFill>
                <a:latin typeface="Calibri" panose="020F0502020204030204" pitchFamily="34" charset="0"/>
                <a:cs typeface="Calibri" panose="020F0502020204030204" pitchFamily="34" charset="0"/>
              </a:rPr>
              <a:t> 233.</a:t>
            </a:r>
          </a:p>
          <a:p>
            <a:pPr marL="457200" indent="-457200">
              <a:buAutoNum type="arabicParenR"/>
            </a:pPr>
            <a:r>
              <a:rPr lang="id-ID" sz="2000" dirty="0" smtClean="0">
                <a:solidFill>
                  <a:schemeClr val="tx1"/>
                </a:solidFill>
                <a:latin typeface="Calibri" panose="020F0502020204030204" pitchFamily="34" charset="0"/>
                <a:cs typeface="Calibri" panose="020F0502020204030204" pitchFamily="34" charset="0"/>
              </a:rPr>
              <a:t>Untuk melakukan </a:t>
            </a:r>
            <a:r>
              <a:rPr lang="id-ID" sz="2000" i="1" dirty="0" smtClean="0">
                <a:solidFill>
                  <a:schemeClr val="tx1"/>
                </a:solidFill>
                <a:latin typeface="Calibri" panose="020F0502020204030204" pitchFamily="34" charset="0"/>
                <a:cs typeface="Calibri" panose="020F0502020204030204" pitchFamily="34" charset="0"/>
              </a:rPr>
              <a:t>dial</a:t>
            </a:r>
            <a:r>
              <a:rPr lang="id-ID" sz="2000" dirty="0" smtClean="0">
                <a:solidFill>
                  <a:schemeClr val="tx1"/>
                </a:solidFill>
                <a:latin typeface="Calibri" panose="020F0502020204030204" pitchFamily="34" charset="0"/>
                <a:cs typeface="Calibri" panose="020F0502020204030204" pitchFamily="34" charset="0"/>
              </a:rPr>
              <a:t> nomor peawat telepon pada </a:t>
            </a:r>
            <a:r>
              <a:rPr lang="id-ID" sz="2000" i="1" dirty="0" smtClean="0">
                <a:solidFill>
                  <a:schemeClr val="tx1"/>
                </a:solidFill>
                <a:latin typeface="Calibri" panose="020F0502020204030204" pitchFamily="34" charset="0"/>
                <a:cs typeface="Calibri" panose="020F0502020204030204" pitchFamily="34" charset="0"/>
              </a:rPr>
              <a:t>extension</a:t>
            </a:r>
            <a:r>
              <a:rPr lang="id-ID" sz="2000" dirty="0" smtClean="0">
                <a:solidFill>
                  <a:schemeClr val="tx1"/>
                </a:solidFill>
                <a:latin typeface="Calibri" panose="020F0502020204030204" pitchFamily="34" charset="0"/>
                <a:cs typeface="Calibri" panose="020F0502020204030204" pitchFamily="34" charset="0"/>
              </a:rPr>
              <a:t> tersebut menggunakan nomor 22233.</a:t>
            </a:r>
          </a:p>
        </p:txBody>
      </p:sp>
    </p:spTree>
    <p:extLst>
      <p:ext uri="{BB962C8B-B14F-4D97-AF65-F5344CB8AC3E}">
        <p14:creationId xmlns:p14="http://schemas.microsoft.com/office/powerpoint/2010/main" val="36067148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750"/>
                                        <p:tgtEl>
                                          <p:spTgt spid="4"/>
                                        </p:tgtEl>
                                      </p:cBhvr>
                                    </p:animEffect>
                                  </p:childTnLst>
                                </p:cTn>
                              </p:par>
                            </p:childTnLst>
                          </p:cTn>
                        </p:par>
                        <p:par>
                          <p:cTn id="8" fill="hold">
                            <p:stCondLst>
                              <p:cond delay="750"/>
                            </p:stCondLst>
                            <p:childTnLst>
                              <p:par>
                                <p:cTn id="9" presetID="10"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750"/>
                                        <p:tgtEl>
                                          <p:spTgt spid="3"/>
                                        </p:tgtEl>
                                      </p:cBhvr>
                                    </p:animEffect>
                                  </p:childTnLst>
                                </p:cTn>
                              </p:par>
                            </p:childTnLst>
                          </p:cTn>
                        </p:par>
                        <p:par>
                          <p:cTn id="12" fill="hold">
                            <p:stCondLst>
                              <p:cond delay="1500"/>
                            </p:stCondLst>
                            <p:childTnLst>
                              <p:par>
                                <p:cTn id="13" presetID="10" presetClass="entr" presetSubtype="0"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750"/>
                                        <p:tgtEl>
                                          <p:spTgt spid="5"/>
                                        </p:tgtEl>
                                      </p:cBhvr>
                                    </p:animEffect>
                                  </p:childTnLst>
                                </p:cTn>
                              </p:par>
                            </p:childTnLst>
                          </p:cTn>
                        </p:par>
                        <p:par>
                          <p:cTn id="16" fill="hold">
                            <p:stCondLst>
                              <p:cond delay="2250"/>
                            </p:stCondLst>
                            <p:childTnLst>
                              <p:par>
                                <p:cTn id="17" presetID="10" presetClass="entr" presetSubtype="0"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750"/>
                                        <p:tgtEl>
                                          <p:spTgt spid="6"/>
                                        </p:tgtEl>
                                      </p:cBhvr>
                                    </p:animEffect>
                                  </p:childTnLst>
                                </p:cTn>
                              </p:par>
                            </p:childTnLst>
                          </p:cTn>
                        </p:par>
                        <p:par>
                          <p:cTn id="20" fill="hold">
                            <p:stCondLst>
                              <p:cond delay="3000"/>
                            </p:stCondLst>
                            <p:childTnLst>
                              <p:par>
                                <p:cTn id="21" presetID="10" presetClass="entr" presetSubtype="0" fill="hold" grpId="0"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fade">
                                      <p:cBhvr>
                                        <p:cTn id="23" dur="75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3" grpId="0" animBg="1"/>
      <p:bldP spid="5" grpId="0" animBg="1"/>
      <p:bldP spid="6" grpId="0" animBg="1"/>
      <p:bldP spid="7"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52400" y="666750"/>
            <a:ext cx="3429000" cy="6096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id-ID" sz="2000" dirty="0">
                <a:solidFill>
                  <a:schemeClr val="tx1"/>
                </a:solidFill>
                <a:latin typeface="Calibri" panose="020F0502020204030204" pitchFamily="34" charset="0"/>
                <a:cs typeface="Calibri" panose="020F0502020204030204" pitchFamily="34" charset="0"/>
              </a:rPr>
              <a:t>c</a:t>
            </a:r>
            <a:r>
              <a:rPr lang="id-ID" sz="2000" dirty="0" smtClean="0">
                <a:solidFill>
                  <a:schemeClr val="tx1"/>
                </a:solidFill>
                <a:latin typeface="Calibri" panose="020F0502020204030204" pitchFamily="34" charset="0"/>
                <a:cs typeface="Calibri" panose="020F0502020204030204" pitchFamily="34" charset="0"/>
              </a:rPr>
              <a:t>. Sistem penomoran dengan nomor (digit baru) pada PBX</a:t>
            </a:r>
            <a:endParaRPr lang="en-US" sz="2000" b="1" dirty="0">
              <a:solidFill>
                <a:schemeClr val="tx1"/>
              </a:solidFill>
              <a:latin typeface="Calibri" panose="020F0502020204030204" pitchFamily="34" charset="0"/>
              <a:cs typeface="Calibri" panose="020F0502020204030204" pitchFamily="34" charset="0"/>
            </a:endParaRPr>
          </a:p>
        </p:txBody>
      </p:sp>
      <p:sp>
        <p:nvSpPr>
          <p:cNvPr id="3" name="Round Diagonal Corner Rectangle 2"/>
          <p:cNvSpPr/>
          <p:nvPr/>
        </p:nvSpPr>
        <p:spPr>
          <a:xfrm>
            <a:off x="228600" y="1352550"/>
            <a:ext cx="4038600" cy="2362200"/>
          </a:xfrm>
          <a:prstGeom prst="round2DiagRect">
            <a:avLst/>
          </a:prstGeom>
          <a:solidFill>
            <a:schemeClr val="accent1">
              <a:lumMod val="20000"/>
              <a:lumOff val="80000"/>
            </a:schemeClr>
          </a:solidFill>
          <a:ln>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457200" indent="-457200">
              <a:buAutoNum type="arabicParenR"/>
            </a:pPr>
            <a:r>
              <a:rPr lang="id-ID" sz="2000" dirty="0" smtClean="0">
                <a:solidFill>
                  <a:schemeClr val="tx1"/>
                </a:solidFill>
                <a:latin typeface="Calibri" panose="020F0502020204030204" pitchFamily="34" charset="0"/>
                <a:cs typeface="Calibri" panose="020F0502020204030204" pitchFamily="34" charset="0"/>
              </a:rPr>
              <a:t>Nomor PBX adalah 22000.</a:t>
            </a:r>
          </a:p>
          <a:p>
            <a:pPr marL="457200" indent="-457200">
              <a:buAutoNum type="arabicParenR"/>
            </a:pPr>
            <a:r>
              <a:rPr lang="id-ID" sz="2000" dirty="0" smtClean="0">
                <a:solidFill>
                  <a:schemeClr val="tx1"/>
                </a:solidFill>
                <a:latin typeface="Calibri" panose="020F0502020204030204" pitchFamily="34" charset="0"/>
                <a:cs typeface="Calibri" panose="020F0502020204030204" pitchFamily="34" charset="0"/>
              </a:rPr>
              <a:t>Nomor </a:t>
            </a:r>
            <a:r>
              <a:rPr lang="id-ID" sz="2000" i="1" dirty="0" smtClean="0">
                <a:solidFill>
                  <a:schemeClr val="tx1"/>
                </a:solidFill>
                <a:latin typeface="Calibri" panose="020F0502020204030204" pitchFamily="34" charset="0"/>
                <a:cs typeface="Calibri" panose="020F0502020204030204" pitchFamily="34" charset="0"/>
              </a:rPr>
              <a:t>extension</a:t>
            </a:r>
            <a:r>
              <a:rPr lang="id-ID" sz="2000" dirty="0" smtClean="0">
                <a:solidFill>
                  <a:schemeClr val="tx1"/>
                </a:solidFill>
                <a:latin typeface="Calibri" panose="020F0502020204030204" pitchFamily="34" charset="0"/>
                <a:cs typeface="Calibri" panose="020F0502020204030204" pitchFamily="34" charset="0"/>
              </a:rPr>
              <a:t> 233.</a:t>
            </a:r>
          </a:p>
          <a:p>
            <a:pPr marL="457200" indent="-457200">
              <a:buAutoNum type="arabicParenR"/>
            </a:pPr>
            <a:r>
              <a:rPr lang="id-ID" sz="2000" dirty="0" smtClean="0">
                <a:solidFill>
                  <a:schemeClr val="tx1"/>
                </a:solidFill>
                <a:latin typeface="Calibri" panose="020F0502020204030204" pitchFamily="34" charset="0"/>
                <a:cs typeface="Calibri" panose="020F0502020204030204" pitchFamily="34" charset="0"/>
              </a:rPr>
              <a:t>Untuk melakukan </a:t>
            </a:r>
            <a:r>
              <a:rPr lang="id-ID" sz="2000" i="1" dirty="0" smtClean="0">
                <a:solidFill>
                  <a:schemeClr val="tx1"/>
                </a:solidFill>
                <a:latin typeface="Calibri" panose="020F0502020204030204" pitchFamily="34" charset="0"/>
                <a:cs typeface="Calibri" panose="020F0502020204030204" pitchFamily="34" charset="0"/>
              </a:rPr>
              <a:t>dial</a:t>
            </a:r>
            <a:r>
              <a:rPr lang="id-ID" sz="2000" dirty="0" smtClean="0">
                <a:solidFill>
                  <a:schemeClr val="tx1"/>
                </a:solidFill>
                <a:latin typeface="Calibri" panose="020F0502020204030204" pitchFamily="34" charset="0"/>
                <a:cs typeface="Calibri" panose="020F0502020204030204" pitchFamily="34" charset="0"/>
              </a:rPr>
              <a:t> nomor pesawat telepon pada </a:t>
            </a:r>
            <a:r>
              <a:rPr lang="id-ID" sz="2000" i="1" dirty="0" smtClean="0">
                <a:solidFill>
                  <a:schemeClr val="tx1"/>
                </a:solidFill>
                <a:latin typeface="Calibri" panose="020F0502020204030204" pitchFamily="34" charset="0"/>
                <a:cs typeface="Calibri" panose="020F0502020204030204" pitchFamily="34" charset="0"/>
              </a:rPr>
              <a:t>extension</a:t>
            </a:r>
            <a:r>
              <a:rPr lang="id-ID" sz="2000" dirty="0" smtClean="0">
                <a:solidFill>
                  <a:schemeClr val="tx1"/>
                </a:solidFill>
                <a:latin typeface="Calibri" panose="020F0502020204030204" pitchFamily="34" charset="0"/>
                <a:cs typeface="Calibri" panose="020F0502020204030204" pitchFamily="34" charset="0"/>
              </a:rPr>
              <a:t> tersebut menggunakan nomor 22000233.</a:t>
            </a:r>
            <a:endParaRPr lang="en-US" sz="2000" dirty="0">
              <a:solidFill>
                <a:schemeClr val="tx1"/>
              </a:solidFill>
              <a:latin typeface="Calibri" panose="020F0502020204030204" pitchFamily="34" charset="0"/>
              <a:cs typeface="Calibri" panose="020F0502020204030204" pitchFamily="34" charset="0"/>
            </a:endParaRPr>
          </a:p>
        </p:txBody>
      </p:sp>
      <p:sp>
        <p:nvSpPr>
          <p:cNvPr id="4" name="Rectangle 3"/>
          <p:cNvSpPr/>
          <p:nvPr/>
        </p:nvSpPr>
        <p:spPr>
          <a:xfrm>
            <a:off x="4495800" y="666750"/>
            <a:ext cx="4572000" cy="6096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id-ID" sz="2000" dirty="0">
                <a:solidFill>
                  <a:schemeClr val="tx1"/>
                </a:solidFill>
                <a:latin typeface="Calibri" panose="020F0502020204030204" pitchFamily="34" charset="0"/>
                <a:cs typeface="Calibri" panose="020F0502020204030204" pitchFamily="34" charset="0"/>
              </a:rPr>
              <a:t>d</a:t>
            </a:r>
            <a:r>
              <a:rPr lang="id-ID" sz="2000" dirty="0" smtClean="0">
                <a:solidFill>
                  <a:schemeClr val="tx1"/>
                </a:solidFill>
                <a:latin typeface="Calibri" panose="020F0502020204030204" pitchFamily="34" charset="0"/>
                <a:cs typeface="Calibri" panose="020F0502020204030204" pitchFamily="34" charset="0"/>
              </a:rPr>
              <a:t>. Sistem penomoran dengan standar nomor dua sebagai kode pemanggilan PBX</a:t>
            </a:r>
            <a:endParaRPr lang="en-US" sz="2000" b="1" dirty="0">
              <a:solidFill>
                <a:schemeClr val="tx1"/>
              </a:solidFill>
              <a:latin typeface="Calibri" panose="020F0502020204030204" pitchFamily="34" charset="0"/>
              <a:cs typeface="Calibri" panose="020F0502020204030204" pitchFamily="34" charset="0"/>
            </a:endParaRPr>
          </a:p>
        </p:txBody>
      </p:sp>
      <p:sp>
        <p:nvSpPr>
          <p:cNvPr id="5" name="Round Diagonal Corner Rectangle 4"/>
          <p:cNvSpPr/>
          <p:nvPr/>
        </p:nvSpPr>
        <p:spPr>
          <a:xfrm>
            <a:off x="4572000" y="1352550"/>
            <a:ext cx="4038600" cy="2362200"/>
          </a:xfrm>
          <a:prstGeom prst="round2DiagRect">
            <a:avLst/>
          </a:prstGeom>
          <a:solidFill>
            <a:schemeClr val="accent1">
              <a:lumMod val="20000"/>
              <a:lumOff val="80000"/>
            </a:schemeClr>
          </a:solidFill>
          <a:ln>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457200" indent="-457200">
              <a:buAutoNum type="arabicParenR"/>
            </a:pPr>
            <a:r>
              <a:rPr lang="id-ID" sz="2000" dirty="0" smtClean="0">
                <a:solidFill>
                  <a:schemeClr val="tx1"/>
                </a:solidFill>
                <a:latin typeface="Calibri" panose="020F0502020204030204" pitchFamily="34" charset="0"/>
                <a:cs typeface="Calibri" panose="020F0502020204030204" pitchFamily="34" charset="0"/>
              </a:rPr>
              <a:t>Nomor PBX adalah 22000.</a:t>
            </a:r>
          </a:p>
          <a:p>
            <a:pPr marL="457200" indent="-457200">
              <a:buAutoNum type="arabicParenR"/>
            </a:pPr>
            <a:r>
              <a:rPr lang="id-ID" sz="2000" dirty="0" smtClean="0">
                <a:solidFill>
                  <a:schemeClr val="tx1"/>
                </a:solidFill>
                <a:latin typeface="Calibri" panose="020F0502020204030204" pitchFamily="34" charset="0"/>
                <a:cs typeface="Calibri" panose="020F0502020204030204" pitchFamily="34" charset="0"/>
              </a:rPr>
              <a:t>Nomor </a:t>
            </a:r>
            <a:r>
              <a:rPr lang="id-ID" sz="2000" i="1" dirty="0" smtClean="0">
                <a:solidFill>
                  <a:schemeClr val="tx1"/>
                </a:solidFill>
                <a:latin typeface="Calibri" panose="020F0502020204030204" pitchFamily="34" charset="0"/>
                <a:cs typeface="Calibri" panose="020F0502020204030204" pitchFamily="34" charset="0"/>
              </a:rPr>
              <a:t>extension</a:t>
            </a:r>
            <a:r>
              <a:rPr lang="id-ID" sz="2000" dirty="0" smtClean="0">
                <a:solidFill>
                  <a:schemeClr val="tx1"/>
                </a:solidFill>
                <a:latin typeface="Calibri" panose="020F0502020204030204" pitchFamily="34" charset="0"/>
                <a:cs typeface="Calibri" panose="020F0502020204030204" pitchFamily="34" charset="0"/>
              </a:rPr>
              <a:t> 233.</a:t>
            </a:r>
          </a:p>
          <a:p>
            <a:pPr marL="457200" indent="-457200">
              <a:buAutoNum type="arabicParenR"/>
            </a:pPr>
            <a:r>
              <a:rPr lang="id-ID" sz="2000" dirty="0" smtClean="0">
                <a:solidFill>
                  <a:schemeClr val="tx1"/>
                </a:solidFill>
                <a:latin typeface="Calibri" panose="020F0502020204030204" pitchFamily="34" charset="0"/>
                <a:cs typeface="Calibri" panose="020F0502020204030204" pitchFamily="34" charset="0"/>
              </a:rPr>
              <a:t>Untuk melakukan </a:t>
            </a:r>
            <a:r>
              <a:rPr lang="id-ID" sz="2000" i="1" dirty="0" smtClean="0">
                <a:solidFill>
                  <a:schemeClr val="tx1"/>
                </a:solidFill>
                <a:latin typeface="Calibri" panose="020F0502020204030204" pitchFamily="34" charset="0"/>
                <a:cs typeface="Calibri" panose="020F0502020204030204" pitchFamily="34" charset="0"/>
              </a:rPr>
              <a:t>dial</a:t>
            </a:r>
            <a:r>
              <a:rPr lang="id-ID" sz="2000" dirty="0" smtClean="0">
                <a:solidFill>
                  <a:schemeClr val="tx1"/>
                </a:solidFill>
                <a:latin typeface="Calibri" panose="020F0502020204030204" pitchFamily="34" charset="0"/>
                <a:cs typeface="Calibri" panose="020F0502020204030204" pitchFamily="34" charset="0"/>
              </a:rPr>
              <a:t> nomor peawat telepon pada </a:t>
            </a:r>
            <a:r>
              <a:rPr lang="id-ID" sz="2000" i="1" dirty="0" smtClean="0">
                <a:solidFill>
                  <a:schemeClr val="tx1"/>
                </a:solidFill>
                <a:latin typeface="Calibri" panose="020F0502020204030204" pitchFamily="34" charset="0"/>
                <a:cs typeface="Calibri" panose="020F0502020204030204" pitchFamily="34" charset="0"/>
              </a:rPr>
              <a:t>extension</a:t>
            </a:r>
            <a:r>
              <a:rPr lang="id-ID" sz="2000" dirty="0" smtClean="0">
                <a:solidFill>
                  <a:schemeClr val="tx1"/>
                </a:solidFill>
                <a:latin typeface="Calibri" panose="020F0502020204030204" pitchFamily="34" charset="0"/>
                <a:cs typeface="Calibri" panose="020F0502020204030204" pitchFamily="34" charset="0"/>
              </a:rPr>
              <a:t> tersebut menggunakan nomor 220233.</a:t>
            </a:r>
          </a:p>
        </p:txBody>
      </p:sp>
    </p:spTree>
    <p:extLst>
      <p:ext uri="{BB962C8B-B14F-4D97-AF65-F5344CB8AC3E}">
        <p14:creationId xmlns:p14="http://schemas.microsoft.com/office/powerpoint/2010/main" val="31495589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childTnLst>
                                </p:cTn>
                              </p:par>
                            </p:childTnLst>
                          </p:cTn>
                        </p:par>
                        <p:par>
                          <p:cTn id="8" fill="hold">
                            <p:stCondLst>
                              <p:cond delay="750"/>
                            </p:stCondLst>
                            <p:childTnLst>
                              <p:par>
                                <p:cTn id="9" presetID="10"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750"/>
                                        <p:tgtEl>
                                          <p:spTgt spid="3"/>
                                        </p:tgtEl>
                                      </p:cBhvr>
                                    </p:animEffect>
                                  </p:childTnLst>
                                </p:cTn>
                              </p:par>
                            </p:childTnLst>
                          </p:cTn>
                        </p:par>
                        <p:par>
                          <p:cTn id="12" fill="hold">
                            <p:stCondLst>
                              <p:cond delay="1500"/>
                            </p:stCondLst>
                            <p:childTnLst>
                              <p:par>
                                <p:cTn id="13" presetID="10" presetClass="entr" presetSubtype="0"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750"/>
                                        <p:tgtEl>
                                          <p:spTgt spid="4"/>
                                        </p:tgtEl>
                                      </p:cBhvr>
                                    </p:animEffect>
                                  </p:childTnLst>
                                </p:cTn>
                              </p:par>
                            </p:childTnLst>
                          </p:cTn>
                        </p:par>
                        <p:par>
                          <p:cTn id="16" fill="hold">
                            <p:stCondLst>
                              <p:cond delay="2250"/>
                            </p:stCondLst>
                            <p:childTnLst>
                              <p:par>
                                <p:cTn id="17" presetID="10" presetClass="entr" presetSubtype="0"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75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152400" y="514350"/>
            <a:ext cx="2133600" cy="6096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id-ID" sz="2000" dirty="0">
                <a:solidFill>
                  <a:schemeClr val="tx1"/>
                </a:solidFill>
                <a:latin typeface="Calibri" panose="020F0502020204030204" pitchFamily="34" charset="0"/>
                <a:cs typeface="Calibri" panose="020F0502020204030204" pitchFamily="34" charset="0"/>
              </a:rPr>
              <a:t>a</a:t>
            </a:r>
            <a:r>
              <a:rPr lang="id-ID" sz="2000" dirty="0" smtClean="0">
                <a:solidFill>
                  <a:schemeClr val="tx1"/>
                </a:solidFill>
                <a:latin typeface="Calibri" panose="020F0502020204030204" pitchFamily="34" charset="0"/>
                <a:cs typeface="Calibri" panose="020F0502020204030204" pitchFamily="34" charset="0"/>
              </a:rPr>
              <a:t>. PBX ISDN</a:t>
            </a:r>
            <a:endParaRPr lang="en-US" sz="2000" b="1" dirty="0">
              <a:solidFill>
                <a:schemeClr val="tx1"/>
              </a:solidFill>
              <a:latin typeface="Calibri" panose="020F0502020204030204" pitchFamily="34" charset="0"/>
              <a:cs typeface="Calibri" panose="020F0502020204030204" pitchFamily="34" charset="0"/>
            </a:endParaRPr>
          </a:p>
        </p:txBody>
      </p:sp>
      <p:sp>
        <p:nvSpPr>
          <p:cNvPr id="6" name="テキスト プレースホルダー 6"/>
          <p:cNvSpPr txBox="1">
            <a:spLocks/>
          </p:cNvSpPr>
          <p:nvPr/>
        </p:nvSpPr>
        <p:spPr>
          <a:xfrm>
            <a:off x="65690" y="57150"/>
            <a:ext cx="8087710" cy="567680"/>
          </a:xfrm>
          <a:prstGeom prst="rect">
            <a:avLst/>
          </a:prstGeom>
        </p:spPr>
        <p:txBody>
          <a:bodyPr vert="horz" lIns="163275" tIns="81638" rIns="163275" bIns="81638" rtlCol="0" anchor="t">
            <a:noAutofit/>
          </a:bodyPr>
          <a:lstStyle>
            <a:lvl1pPr marL="0" indent="0" algn="l" defTabSz="1632753" rtl="0" eaLnBrk="1" latinLnBrk="0" hangingPunct="1">
              <a:lnSpc>
                <a:spcPct val="120000"/>
              </a:lnSpc>
              <a:spcBef>
                <a:spcPts val="1200"/>
              </a:spcBef>
              <a:buFont typeface="Arial" panose="020B0604020202020204" pitchFamily="34" charset="0"/>
              <a:buNone/>
              <a:defRPr kumimoji="1" sz="3200" i="0" kern="1200" baseline="0">
                <a:solidFill>
                  <a:schemeClr val="accent1"/>
                </a:solidFill>
                <a:latin typeface="Route 159 SemiBold" pitchFamily="50" charset="0"/>
                <a:ea typeface="+mn-ea"/>
                <a:cs typeface="+mn-cs"/>
              </a:defRPr>
            </a:lvl1pPr>
            <a:lvl2pPr marL="1326612" indent="-510235" algn="l" defTabSz="1632753" rtl="0" eaLnBrk="1" latinLnBrk="0" hangingPunct="1">
              <a:spcBef>
                <a:spcPct val="20000"/>
              </a:spcBef>
              <a:buFont typeface="Arial" panose="020B0604020202020204" pitchFamily="34" charset="0"/>
              <a:buChar char="–"/>
              <a:defRPr kumimoji="1" sz="5000" kern="1200">
                <a:solidFill>
                  <a:schemeClr val="tx1"/>
                </a:solidFill>
                <a:latin typeface="+mn-lt"/>
                <a:ea typeface="+mn-ea"/>
                <a:cs typeface="+mn-cs"/>
              </a:defRPr>
            </a:lvl2pPr>
            <a:lvl3pPr marL="2040941" indent="-408188" algn="l" defTabSz="1632753" rtl="0" eaLnBrk="1" latinLnBrk="0" hangingPunct="1">
              <a:spcBef>
                <a:spcPct val="20000"/>
              </a:spcBef>
              <a:buFont typeface="Arial" panose="020B0604020202020204" pitchFamily="34" charset="0"/>
              <a:buChar char="•"/>
              <a:defRPr kumimoji="1" sz="4300" kern="1200">
                <a:solidFill>
                  <a:schemeClr val="tx1"/>
                </a:solidFill>
                <a:latin typeface="+mn-lt"/>
                <a:ea typeface="+mn-ea"/>
                <a:cs typeface="+mn-cs"/>
              </a:defRPr>
            </a:lvl3pPr>
            <a:lvl4pPr marL="2857317"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4pPr>
            <a:lvl5pPr marL="3673693"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5pPr>
            <a:lvl6pPr marL="4490070"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6pPr>
            <a:lvl7pPr marL="5306446"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7pPr>
            <a:lvl8pPr marL="6122822"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8pPr>
            <a:lvl9pPr marL="6939199"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9pPr>
          </a:lstStyle>
          <a:p>
            <a:pPr lvl="0">
              <a:defRPr/>
            </a:pPr>
            <a:r>
              <a:rPr lang="id-ID" altLang="ja-JP" sz="2400" dirty="0">
                <a:solidFill>
                  <a:srgbClr val="CC3399"/>
                </a:solidFill>
                <a:latin typeface="+mn-lt"/>
                <a:cs typeface="Arial" pitchFamily="34" charset="0"/>
              </a:rPr>
              <a:t>5</a:t>
            </a:r>
            <a:r>
              <a:rPr lang="id-ID" altLang="ja-JP" sz="2400" dirty="0" smtClean="0">
                <a:solidFill>
                  <a:srgbClr val="CC3399"/>
                </a:solidFill>
                <a:latin typeface="+mn-lt"/>
                <a:cs typeface="Arial" pitchFamily="34" charset="0"/>
              </a:rPr>
              <a:t>. Kategori PBX terkait Penerapannya dengan Teknologi ISDN</a:t>
            </a:r>
            <a:endParaRPr lang="fi-FI" altLang="ja-JP" sz="2400" i="1" dirty="0">
              <a:solidFill>
                <a:srgbClr val="CC3399"/>
              </a:solidFill>
              <a:latin typeface="+mn-lt"/>
              <a:cs typeface="Arial" pitchFamily="34" charset="0"/>
            </a:endParaRPr>
          </a:p>
        </p:txBody>
      </p:sp>
      <p:sp>
        <p:nvSpPr>
          <p:cNvPr id="8" name="Rounded Rectangle 7"/>
          <p:cNvSpPr/>
          <p:nvPr/>
        </p:nvSpPr>
        <p:spPr>
          <a:xfrm>
            <a:off x="304800" y="2245709"/>
            <a:ext cx="1295400" cy="630842"/>
          </a:xfrm>
          <a:prstGeom prst="roundRect">
            <a:avLst/>
          </a:prstGeom>
          <a:solidFill>
            <a:schemeClr val="accent6"/>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2000" dirty="0" smtClean="0"/>
              <a:t>PBX ISDN</a:t>
            </a:r>
            <a:endParaRPr lang="id-ID" sz="2000" dirty="0"/>
          </a:p>
        </p:txBody>
      </p:sp>
      <p:sp>
        <p:nvSpPr>
          <p:cNvPr id="9" name="Rounded Rectangle 8"/>
          <p:cNvSpPr/>
          <p:nvPr/>
        </p:nvSpPr>
        <p:spPr>
          <a:xfrm>
            <a:off x="2743200" y="1403344"/>
            <a:ext cx="1219200" cy="842365"/>
          </a:xfrm>
          <a:prstGeom prst="roundRect">
            <a:avLst/>
          </a:prstGeom>
          <a:solidFill>
            <a:schemeClr val="accent6">
              <a:lumMod val="40000"/>
              <a:lumOff val="60000"/>
            </a:schemeClr>
          </a:solidFill>
          <a:ln>
            <a:solidFill>
              <a:schemeClr val="accent6">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2000" i="1" dirty="0" smtClean="0">
                <a:solidFill>
                  <a:schemeClr val="tx1"/>
                </a:solidFill>
              </a:rPr>
              <a:t>Hunting group</a:t>
            </a:r>
            <a:endParaRPr lang="id-ID" sz="2000" i="1" dirty="0">
              <a:solidFill>
                <a:schemeClr val="tx1"/>
              </a:solidFill>
            </a:endParaRPr>
          </a:p>
        </p:txBody>
      </p:sp>
      <p:sp>
        <p:nvSpPr>
          <p:cNvPr id="10" name="Rounded Rectangle 9"/>
          <p:cNvSpPr/>
          <p:nvPr/>
        </p:nvSpPr>
        <p:spPr>
          <a:xfrm>
            <a:off x="4572000" y="1329226"/>
            <a:ext cx="2738063" cy="990600"/>
          </a:xfrm>
          <a:prstGeom prst="roundRect">
            <a:avLst/>
          </a:prstGeom>
          <a:solidFill>
            <a:schemeClr val="accent6">
              <a:lumMod val="40000"/>
              <a:lumOff val="60000"/>
            </a:schemeClr>
          </a:solidFill>
          <a:ln>
            <a:solidFill>
              <a:schemeClr val="accent6">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id-ID" sz="2000" dirty="0" smtClean="0">
                <a:solidFill>
                  <a:schemeClr val="tx1"/>
                </a:solidFill>
              </a:rPr>
              <a:t>Jenis grup ini dapat berupa BRA atau PRA.</a:t>
            </a:r>
            <a:endParaRPr lang="id-ID" sz="2000" dirty="0">
              <a:solidFill>
                <a:schemeClr val="tx1"/>
              </a:solidFill>
            </a:endParaRPr>
          </a:p>
        </p:txBody>
      </p:sp>
      <p:sp>
        <p:nvSpPr>
          <p:cNvPr id="11" name="Rounded Rectangle 10"/>
          <p:cNvSpPr/>
          <p:nvPr/>
        </p:nvSpPr>
        <p:spPr>
          <a:xfrm>
            <a:off x="2743200" y="2948585"/>
            <a:ext cx="1447800" cy="842365"/>
          </a:xfrm>
          <a:prstGeom prst="roundRect">
            <a:avLst/>
          </a:prstGeom>
          <a:solidFill>
            <a:schemeClr val="accent6">
              <a:lumMod val="40000"/>
              <a:lumOff val="60000"/>
            </a:schemeClr>
          </a:solidFill>
          <a:ln>
            <a:solidFill>
              <a:schemeClr val="accent6">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2000" i="1" dirty="0" smtClean="0">
                <a:solidFill>
                  <a:schemeClr val="tx1"/>
                </a:solidFill>
              </a:rPr>
              <a:t>Originating group</a:t>
            </a:r>
            <a:endParaRPr lang="id-ID" sz="2000" i="1" dirty="0">
              <a:solidFill>
                <a:schemeClr val="tx1"/>
              </a:solidFill>
            </a:endParaRPr>
          </a:p>
        </p:txBody>
      </p:sp>
      <p:sp>
        <p:nvSpPr>
          <p:cNvPr id="12" name="Rounded Rectangle 11"/>
          <p:cNvSpPr/>
          <p:nvPr/>
        </p:nvSpPr>
        <p:spPr>
          <a:xfrm>
            <a:off x="4800600" y="2876550"/>
            <a:ext cx="2667000" cy="1143000"/>
          </a:xfrm>
          <a:prstGeom prst="roundRect">
            <a:avLst/>
          </a:prstGeom>
          <a:solidFill>
            <a:schemeClr val="accent6">
              <a:lumMod val="40000"/>
              <a:lumOff val="60000"/>
            </a:schemeClr>
          </a:solidFill>
          <a:ln>
            <a:solidFill>
              <a:schemeClr val="accent6">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id-ID" sz="2000" dirty="0" smtClean="0">
                <a:solidFill>
                  <a:schemeClr val="tx1"/>
                </a:solidFill>
              </a:rPr>
              <a:t>Jenis grup ini dapat dalam bentuk </a:t>
            </a:r>
            <a:r>
              <a:rPr lang="id-ID" sz="2000" i="1" dirty="0" smtClean="0">
                <a:solidFill>
                  <a:schemeClr val="tx1"/>
                </a:solidFill>
              </a:rPr>
              <a:t>channel </a:t>
            </a:r>
            <a:r>
              <a:rPr lang="id-ID" sz="2000" dirty="0" smtClean="0">
                <a:solidFill>
                  <a:schemeClr val="tx1"/>
                </a:solidFill>
              </a:rPr>
              <a:t>B dari PRA dan BRA.</a:t>
            </a:r>
            <a:endParaRPr lang="id-ID" sz="2000" dirty="0">
              <a:solidFill>
                <a:schemeClr val="tx1"/>
              </a:solidFill>
            </a:endParaRPr>
          </a:p>
        </p:txBody>
      </p:sp>
      <p:cxnSp>
        <p:nvCxnSpPr>
          <p:cNvPr id="14" name="Straight Connector 13"/>
          <p:cNvCxnSpPr/>
          <p:nvPr/>
        </p:nvCxnSpPr>
        <p:spPr>
          <a:xfrm>
            <a:off x="2133600" y="1733550"/>
            <a:ext cx="0" cy="1600200"/>
          </a:xfrm>
          <a:prstGeom prst="line">
            <a:avLst/>
          </a:prstGeom>
        </p:spPr>
        <p:style>
          <a:lnRef idx="3">
            <a:schemeClr val="accent6"/>
          </a:lnRef>
          <a:fillRef idx="0">
            <a:schemeClr val="accent6"/>
          </a:fillRef>
          <a:effectRef idx="2">
            <a:schemeClr val="accent6"/>
          </a:effectRef>
          <a:fontRef idx="minor">
            <a:schemeClr val="tx1"/>
          </a:fontRef>
        </p:style>
      </p:cxnSp>
      <p:cxnSp>
        <p:nvCxnSpPr>
          <p:cNvPr id="16" name="Straight Connector 15"/>
          <p:cNvCxnSpPr>
            <a:stCxn id="8" idx="3"/>
          </p:cNvCxnSpPr>
          <p:nvPr/>
        </p:nvCxnSpPr>
        <p:spPr>
          <a:xfrm>
            <a:off x="1600200" y="2561130"/>
            <a:ext cx="533400" cy="10620"/>
          </a:xfrm>
          <a:prstGeom prst="line">
            <a:avLst/>
          </a:prstGeom>
        </p:spPr>
        <p:style>
          <a:lnRef idx="3">
            <a:schemeClr val="accent6"/>
          </a:lnRef>
          <a:fillRef idx="0">
            <a:schemeClr val="accent6"/>
          </a:fillRef>
          <a:effectRef idx="2">
            <a:schemeClr val="accent6"/>
          </a:effectRef>
          <a:fontRef idx="minor">
            <a:schemeClr val="tx1"/>
          </a:fontRef>
        </p:style>
      </p:cxnSp>
      <p:cxnSp>
        <p:nvCxnSpPr>
          <p:cNvPr id="20" name="Straight Arrow Connector 19"/>
          <p:cNvCxnSpPr/>
          <p:nvPr/>
        </p:nvCxnSpPr>
        <p:spPr>
          <a:xfrm>
            <a:off x="2133600" y="1733550"/>
            <a:ext cx="609600" cy="0"/>
          </a:xfrm>
          <a:prstGeom prst="straightConnector1">
            <a:avLst/>
          </a:prstGeom>
          <a:ln>
            <a:tailEnd type="triangle"/>
          </a:ln>
        </p:spPr>
        <p:style>
          <a:lnRef idx="3">
            <a:schemeClr val="accent6"/>
          </a:lnRef>
          <a:fillRef idx="0">
            <a:schemeClr val="accent6"/>
          </a:fillRef>
          <a:effectRef idx="2">
            <a:schemeClr val="accent6"/>
          </a:effectRef>
          <a:fontRef idx="minor">
            <a:schemeClr val="tx1"/>
          </a:fontRef>
        </p:style>
      </p:cxnSp>
      <p:cxnSp>
        <p:nvCxnSpPr>
          <p:cNvPr id="21" name="Straight Arrow Connector 20"/>
          <p:cNvCxnSpPr/>
          <p:nvPr/>
        </p:nvCxnSpPr>
        <p:spPr>
          <a:xfrm>
            <a:off x="2133600" y="3333750"/>
            <a:ext cx="609600" cy="0"/>
          </a:xfrm>
          <a:prstGeom prst="straightConnector1">
            <a:avLst/>
          </a:prstGeom>
          <a:ln>
            <a:tailEnd type="triangle"/>
          </a:ln>
        </p:spPr>
        <p:style>
          <a:lnRef idx="3">
            <a:schemeClr val="accent6"/>
          </a:lnRef>
          <a:fillRef idx="0">
            <a:schemeClr val="accent6"/>
          </a:fillRef>
          <a:effectRef idx="2">
            <a:schemeClr val="accent6"/>
          </a:effectRef>
          <a:fontRef idx="minor">
            <a:schemeClr val="tx1"/>
          </a:fontRef>
        </p:style>
      </p:cxnSp>
      <p:cxnSp>
        <p:nvCxnSpPr>
          <p:cNvPr id="22" name="Straight Arrow Connector 21"/>
          <p:cNvCxnSpPr/>
          <p:nvPr/>
        </p:nvCxnSpPr>
        <p:spPr>
          <a:xfrm>
            <a:off x="3962400" y="1809750"/>
            <a:ext cx="609600" cy="0"/>
          </a:xfrm>
          <a:prstGeom prst="straightConnector1">
            <a:avLst/>
          </a:prstGeom>
          <a:ln>
            <a:tailEnd type="triangle"/>
          </a:ln>
        </p:spPr>
        <p:style>
          <a:lnRef idx="3">
            <a:schemeClr val="accent6"/>
          </a:lnRef>
          <a:fillRef idx="0">
            <a:schemeClr val="accent6"/>
          </a:fillRef>
          <a:effectRef idx="2">
            <a:schemeClr val="accent6"/>
          </a:effectRef>
          <a:fontRef idx="minor">
            <a:schemeClr val="tx1"/>
          </a:fontRef>
        </p:style>
      </p:cxnSp>
      <p:cxnSp>
        <p:nvCxnSpPr>
          <p:cNvPr id="23" name="Straight Arrow Connector 22"/>
          <p:cNvCxnSpPr/>
          <p:nvPr/>
        </p:nvCxnSpPr>
        <p:spPr>
          <a:xfrm>
            <a:off x="4191000" y="3333750"/>
            <a:ext cx="609600" cy="0"/>
          </a:xfrm>
          <a:prstGeom prst="straightConnector1">
            <a:avLst/>
          </a:prstGeom>
          <a:ln>
            <a:tailEnd type="triangle"/>
          </a:ln>
        </p:spPr>
        <p:style>
          <a:lnRef idx="3">
            <a:schemeClr val="accent6"/>
          </a:lnRef>
          <a:fillRef idx="0">
            <a:schemeClr val="accent6"/>
          </a:fillRef>
          <a:effectRef idx="2">
            <a:schemeClr val="accent6"/>
          </a:effectRef>
          <a:fontRef idx="minor">
            <a:schemeClr val="tx1"/>
          </a:fontRef>
        </p:style>
      </p:cxnSp>
    </p:spTree>
    <p:extLst>
      <p:ext uri="{BB962C8B-B14F-4D97-AF65-F5344CB8AC3E}">
        <p14:creationId xmlns:p14="http://schemas.microsoft.com/office/powerpoint/2010/main" val="26565794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750"/>
                                        <p:tgtEl>
                                          <p:spTgt spid="6"/>
                                        </p:tgtEl>
                                      </p:cBhvr>
                                    </p:animEffect>
                                  </p:childTnLst>
                                </p:cTn>
                              </p:par>
                            </p:childTnLst>
                          </p:cTn>
                        </p:par>
                        <p:par>
                          <p:cTn id="8" fill="hold">
                            <p:stCondLst>
                              <p:cond delay="750"/>
                            </p:stCondLst>
                            <p:childTnLst>
                              <p:par>
                                <p:cTn id="9" presetID="10" presetClass="entr" presetSubtype="0"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750"/>
                                        <p:tgtEl>
                                          <p:spTgt spid="7"/>
                                        </p:tgtEl>
                                      </p:cBhvr>
                                    </p:animEffect>
                                  </p:childTnLst>
                                </p:cTn>
                              </p:par>
                            </p:childTnLst>
                          </p:cTn>
                        </p:par>
                        <p:par>
                          <p:cTn id="12" fill="hold">
                            <p:stCondLst>
                              <p:cond delay="1500"/>
                            </p:stCondLst>
                            <p:childTnLst>
                              <p:par>
                                <p:cTn id="13" presetID="10" presetClass="entr" presetSubtype="0"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750"/>
                                        <p:tgtEl>
                                          <p:spTgt spid="8"/>
                                        </p:tgtEl>
                                      </p:cBhvr>
                                    </p:animEffect>
                                  </p:childTnLst>
                                </p:cTn>
                              </p:par>
                            </p:childTnLst>
                          </p:cTn>
                        </p:par>
                        <p:par>
                          <p:cTn id="16" fill="hold">
                            <p:stCondLst>
                              <p:cond delay="2250"/>
                            </p:stCondLst>
                            <p:childTnLst>
                              <p:par>
                                <p:cTn id="17" presetID="10" presetClass="entr" presetSubtype="0" fill="hold" nodeType="after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fade">
                                      <p:cBhvr>
                                        <p:cTn id="19" dur="750"/>
                                        <p:tgtEl>
                                          <p:spTgt spid="16"/>
                                        </p:tgtEl>
                                      </p:cBhvr>
                                    </p:animEffect>
                                  </p:childTnLst>
                                </p:cTn>
                              </p:par>
                            </p:childTnLst>
                          </p:cTn>
                        </p:par>
                        <p:par>
                          <p:cTn id="20" fill="hold">
                            <p:stCondLst>
                              <p:cond delay="3000"/>
                            </p:stCondLst>
                            <p:childTnLst>
                              <p:par>
                                <p:cTn id="21" presetID="10" presetClass="entr" presetSubtype="0" fill="hold" nodeType="afterEffect">
                                  <p:stCondLst>
                                    <p:cond delay="0"/>
                                  </p:stCondLst>
                                  <p:childTnLst>
                                    <p:set>
                                      <p:cBhvr>
                                        <p:cTn id="22" dur="1" fill="hold">
                                          <p:stCondLst>
                                            <p:cond delay="0"/>
                                          </p:stCondLst>
                                        </p:cTn>
                                        <p:tgtEl>
                                          <p:spTgt spid="14"/>
                                        </p:tgtEl>
                                        <p:attrNameLst>
                                          <p:attrName>style.visibility</p:attrName>
                                        </p:attrNameLst>
                                      </p:cBhvr>
                                      <p:to>
                                        <p:strVal val="visible"/>
                                      </p:to>
                                    </p:set>
                                    <p:animEffect transition="in" filter="fade">
                                      <p:cBhvr>
                                        <p:cTn id="23" dur="750"/>
                                        <p:tgtEl>
                                          <p:spTgt spid="14"/>
                                        </p:tgtEl>
                                      </p:cBhvr>
                                    </p:animEffect>
                                  </p:childTnLst>
                                </p:cTn>
                              </p:par>
                            </p:childTnLst>
                          </p:cTn>
                        </p:par>
                        <p:par>
                          <p:cTn id="24" fill="hold">
                            <p:stCondLst>
                              <p:cond delay="3750"/>
                            </p:stCondLst>
                            <p:childTnLst>
                              <p:par>
                                <p:cTn id="25" presetID="10" presetClass="entr" presetSubtype="0" fill="hold" nodeType="afterEffect">
                                  <p:stCondLst>
                                    <p:cond delay="0"/>
                                  </p:stCondLst>
                                  <p:childTnLst>
                                    <p:set>
                                      <p:cBhvr>
                                        <p:cTn id="26" dur="1" fill="hold">
                                          <p:stCondLst>
                                            <p:cond delay="0"/>
                                          </p:stCondLst>
                                        </p:cTn>
                                        <p:tgtEl>
                                          <p:spTgt spid="20"/>
                                        </p:tgtEl>
                                        <p:attrNameLst>
                                          <p:attrName>style.visibility</p:attrName>
                                        </p:attrNameLst>
                                      </p:cBhvr>
                                      <p:to>
                                        <p:strVal val="visible"/>
                                      </p:to>
                                    </p:set>
                                    <p:animEffect transition="in" filter="fade">
                                      <p:cBhvr>
                                        <p:cTn id="27" dur="750"/>
                                        <p:tgtEl>
                                          <p:spTgt spid="20"/>
                                        </p:tgtEl>
                                      </p:cBhvr>
                                    </p:animEffect>
                                  </p:childTnLst>
                                </p:cTn>
                              </p:par>
                            </p:childTnLst>
                          </p:cTn>
                        </p:par>
                        <p:par>
                          <p:cTn id="28" fill="hold">
                            <p:stCondLst>
                              <p:cond delay="4500"/>
                            </p:stCondLst>
                            <p:childTnLst>
                              <p:par>
                                <p:cTn id="29" presetID="10" presetClass="entr" presetSubtype="0" fill="hold" grpId="0" nodeType="after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fade">
                                      <p:cBhvr>
                                        <p:cTn id="31" dur="750"/>
                                        <p:tgtEl>
                                          <p:spTgt spid="9"/>
                                        </p:tgtEl>
                                      </p:cBhvr>
                                    </p:animEffect>
                                  </p:childTnLst>
                                </p:cTn>
                              </p:par>
                            </p:childTnLst>
                          </p:cTn>
                        </p:par>
                        <p:par>
                          <p:cTn id="32" fill="hold">
                            <p:stCondLst>
                              <p:cond delay="5250"/>
                            </p:stCondLst>
                            <p:childTnLst>
                              <p:par>
                                <p:cTn id="33" presetID="10" presetClass="entr" presetSubtype="0" fill="hold" nodeType="afterEffect">
                                  <p:stCondLst>
                                    <p:cond delay="0"/>
                                  </p:stCondLst>
                                  <p:childTnLst>
                                    <p:set>
                                      <p:cBhvr>
                                        <p:cTn id="34" dur="1" fill="hold">
                                          <p:stCondLst>
                                            <p:cond delay="0"/>
                                          </p:stCondLst>
                                        </p:cTn>
                                        <p:tgtEl>
                                          <p:spTgt spid="21"/>
                                        </p:tgtEl>
                                        <p:attrNameLst>
                                          <p:attrName>style.visibility</p:attrName>
                                        </p:attrNameLst>
                                      </p:cBhvr>
                                      <p:to>
                                        <p:strVal val="visible"/>
                                      </p:to>
                                    </p:set>
                                    <p:animEffect transition="in" filter="fade">
                                      <p:cBhvr>
                                        <p:cTn id="35" dur="750"/>
                                        <p:tgtEl>
                                          <p:spTgt spid="21"/>
                                        </p:tgtEl>
                                      </p:cBhvr>
                                    </p:animEffect>
                                  </p:childTnLst>
                                </p:cTn>
                              </p:par>
                            </p:childTnLst>
                          </p:cTn>
                        </p:par>
                        <p:par>
                          <p:cTn id="36" fill="hold">
                            <p:stCondLst>
                              <p:cond delay="6000"/>
                            </p:stCondLst>
                            <p:childTnLst>
                              <p:par>
                                <p:cTn id="37" presetID="10" presetClass="entr" presetSubtype="0" fill="hold" grpId="0" nodeType="afterEffect">
                                  <p:stCondLst>
                                    <p:cond delay="0"/>
                                  </p:stCondLst>
                                  <p:childTnLst>
                                    <p:set>
                                      <p:cBhvr>
                                        <p:cTn id="38" dur="1" fill="hold">
                                          <p:stCondLst>
                                            <p:cond delay="0"/>
                                          </p:stCondLst>
                                        </p:cTn>
                                        <p:tgtEl>
                                          <p:spTgt spid="11"/>
                                        </p:tgtEl>
                                        <p:attrNameLst>
                                          <p:attrName>style.visibility</p:attrName>
                                        </p:attrNameLst>
                                      </p:cBhvr>
                                      <p:to>
                                        <p:strVal val="visible"/>
                                      </p:to>
                                    </p:set>
                                    <p:animEffect transition="in" filter="fade">
                                      <p:cBhvr>
                                        <p:cTn id="39" dur="750"/>
                                        <p:tgtEl>
                                          <p:spTgt spid="11"/>
                                        </p:tgtEl>
                                      </p:cBhvr>
                                    </p:animEffect>
                                  </p:childTnLst>
                                </p:cTn>
                              </p:par>
                            </p:childTnLst>
                          </p:cTn>
                        </p:par>
                        <p:par>
                          <p:cTn id="40" fill="hold">
                            <p:stCondLst>
                              <p:cond delay="6750"/>
                            </p:stCondLst>
                            <p:childTnLst>
                              <p:par>
                                <p:cTn id="41" presetID="10" presetClass="entr" presetSubtype="0" fill="hold" nodeType="afterEffect">
                                  <p:stCondLst>
                                    <p:cond delay="0"/>
                                  </p:stCondLst>
                                  <p:childTnLst>
                                    <p:set>
                                      <p:cBhvr>
                                        <p:cTn id="42" dur="1" fill="hold">
                                          <p:stCondLst>
                                            <p:cond delay="0"/>
                                          </p:stCondLst>
                                        </p:cTn>
                                        <p:tgtEl>
                                          <p:spTgt spid="22"/>
                                        </p:tgtEl>
                                        <p:attrNameLst>
                                          <p:attrName>style.visibility</p:attrName>
                                        </p:attrNameLst>
                                      </p:cBhvr>
                                      <p:to>
                                        <p:strVal val="visible"/>
                                      </p:to>
                                    </p:set>
                                    <p:animEffect transition="in" filter="fade">
                                      <p:cBhvr>
                                        <p:cTn id="43" dur="750"/>
                                        <p:tgtEl>
                                          <p:spTgt spid="22"/>
                                        </p:tgtEl>
                                      </p:cBhvr>
                                    </p:animEffect>
                                  </p:childTnLst>
                                </p:cTn>
                              </p:par>
                            </p:childTnLst>
                          </p:cTn>
                        </p:par>
                        <p:par>
                          <p:cTn id="44" fill="hold">
                            <p:stCondLst>
                              <p:cond delay="7500"/>
                            </p:stCondLst>
                            <p:childTnLst>
                              <p:par>
                                <p:cTn id="45" presetID="10" presetClass="entr" presetSubtype="0" fill="hold" grpId="0" nodeType="afterEffect">
                                  <p:stCondLst>
                                    <p:cond delay="0"/>
                                  </p:stCondLst>
                                  <p:childTnLst>
                                    <p:set>
                                      <p:cBhvr>
                                        <p:cTn id="46" dur="1" fill="hold">
                                          <p:stCondLst>
                                            <p:cond delay="0"/>
                                          </p:stCondLst>
                                        </p:cTn>
                                        <p:tgtEl>
                                          <p:spTgt spid="10"/>
                                        </p:tgtEl>
                                        <p:attrNameLst>
                                          <p:attrName>style.visibility</p:attrName>
                                        </p:attrNameLst>
                                      </p:cBhvr>
                                      <p:to>
                                        <p:strVal val="visible"/>
                                      </p:to>
                                    </p:set>
                                    <p:animEffect transition="in" filter="fade">
                                      <p:cBhvr>
                                        <p:cTn id="47" dur="750"/>
                                        <p:tgtEl>
                                          <p:spTgt spid="10"/>
                                        </p:tgtEl>
                                      </p:cBhvr>
                                    </p:animEffect>
                                  </p:childTnLst>
                                </p:cTn>
                              </p:par>
                            </p:childTnLst>
                          </p:cTn>
                        </p:par>
                        <p:par>
                          <p:cTn id="48" fill="hold">
                            <p:stCondLst>
                              <p:cond delay="8250"/>
                            </p:stCondLst>
                            <p:childTnLst>
                              <p:par>
                                <p:cTn id="49" presetID="10" presetClass="entr" presetSubtype="0" fill="hold" nodeType="afterEffect">
                                  <p:stCondLst>
                                    <p:cond delay="0"/>
                                  </p:stCondLst>
                                  <p:childTnLst>
                                    <p:set>
                                      <p:cBhvr>
                                        <p:cTn id="50" dur="1" fill="hold">
                                          <p:stCondLst>
                                            <p:cond delay="0"/>
                                          </p:stCondLst>
                                        </p:cTn>
                                        <p:tgtEl>
                                          <p:spTgt spid="23"/>
                                        </p:tgtEl>
                                        <p:attrNameLst>
                                          <p:attrName>style.visibility</p:attrName>
                                        </p:attrNameLst>
                                      </p:cBhvr>
                                      <p:to>
                                        <p:strVal val="visible"/>
                                      </p:to>
                                    </p:set>
                                    <p:animEffect transition="in" filter="fade">
                                      <p:cBhvr>
                                        <p:cTn id="51" dur="750"/>
                                        <p:tgtEl>
                                          <p:spTgt spid="23"/>
                                        </p:tgtEl>
                                      </p:cBhvr>
                                    </p:animEffect>
                                  </p:childTnLst>
                                </p:cTn>
                              </p:par>
                            </p:childTnLst>
                          </p:cTn>
                        </p:par>
                        <p:par>
                          <p:cTn id="52" fill="hold">
                            <p:stCondLst>
                              <p:cond delay="9000"/>
                            </p:stCondLst>
                            <p:childTnLst>
                              <p:par>
                                <p:cTn id="53" presetID="10" presetClass="entr" presetSubtype="0" fill="hold" grpId="0" nodeType="afterEffect">
                                  <p:stCondLst>
                                    <p:cond delay="0"/>
                                  </p:stCondLst>
                                  <p:childTnLst>
                                    <p:set>
                                      <p:cBhvr>
                                        <p:cTn id="54" dur="1" fill="hold">
                                          <p:stCondLst>
                                            <p:cond delay="0"/>
                                          </p:stCondLst>
                                        </p:cTn>
                                        <p:tgtEl>
                                          <p:spTgt spid="12"/>
                                        </p:tgtEl>
                                        <p:attrNameLst>
                                          <p:attrName>style.visibility</p:attrName>
                                        </p:attrNameLst>
                                      </p:cBhvr>
                                      <p:to>
                                        <p:strVal val="visible"/>
                                      </p:to>
                                    </p:set>
                                    <p:animEffect transition="in" filter="fade">
                                      <p:cBhvr>
                                        <p:cTn id="55" dur="75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6" grpId="0"/>
      <p:bldP spid="8" grpId="0" animBg="1"/>
      <p:bldP spid="9" grpId="0" animBg="1"/>
      <p:bldP spid="10" grpId="0" animBg="1"/>
      <p:bldP spid="11" grpId="0" animBg="1"/>
      <p:bldP spid="12"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52400" y="285750"/>
            <a:ext cx="2133600" cy="6096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id-ID" sz="2000" dirty="0">
                <a:solidFill>
                  <a:schemeClr val="tx1"/>
                </a:solidFill>
                <a:latin typeface="Calibri" panose="020F0502020204030204" pitchFamily="34" charset="0"/>
                <a:cs typeface="Calibri" panose="020F0502020204030204" pitchFamily="34" charset="0"/>
              </a:rPr>
              <a:t>b</a:t>
            </a:r>
            <a:r>
              <a:rPr lang="id-ID" sz="2000" dirty="0" smtClean="0">
                <a:solidFill>
                  <a:schemeClr val="tx1"/>
                </a:solidFill>
                <a:latin typeface="Calibri" panose="020F0502020204030204" pitchFamily="34" charset="0"/>
                <a:cs typeface="Calibri" panose="020F0502020204030204" pitchFamily="34" charset="0"/>
              </a:rPr>
              <a:t>. PBX tanpa ISDN</a:t>
            </a:r>
            <a:endParaRPr lang="en-US" sz="2000" b="1" dirty="0">
              <a:solidFill>
                <a:schemeClr val="tx1"/>
              </a:solidFill>
              <a:latin typeface="Calibri" panose="020F0502020204030204" pitchFamily="34" charset="0"/>
              <a:cs typeface="Calibri" panose="020F0502020204030204" pitchFamily="34" charset="0"/>
            </a:endParaRPr>
          </a:p>
        </p:txBody>
      </p:sp>
      <p:sp>
        <p:nvSpPr>
          <p:cNvPr id="3" name="Rounded Rectangle 2"/>
          <p:cNvSpPr/>
          <p:nvPr/>
        </p:nvSpPr>
        <p:spPr>
          <a:xfrm>
            <a:off x="444358" y="1634552"/>
            <a:ext cx="1371600" cy="935641"/>
          </a:xfrm>
          <a:prstGeom prst="roundRect">
            <a:avLst/>
          </a:prstGeom>
          <a:solidFill>
            <a:schemeClr val="accent5"/>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2000" dirty="0" smtClean="0"/>
              <a:t>PBX tanpa ISDN</a:t>
            </a:r>
            <a:endParaRPr lang="id-ID" sz="2000" dirty="0"/>
          </a:p>
        </p:txBody>
      </p:sp>
      <p:sp>
        <p:nvSpPr>
          <p:cNvPr id="4" name="Rounded Rectangle 3"/>
          <p:cNvSpPr/>
          <p:nvPr/>
        </p:nvSpPr>
        <p:spPr>
          <a:xfrm>
            <a:off x="2743200" y="438150"/>
            <a:ext cx="1447800" cy="842365"/>
          </a:xfrm>
          <a:prstGeom prst="roundRect">
            <a:avLst/>
          </a:prstGeom>
          <a:solidFill>
            <a:schemeClr val="accent5">
              <a:lumMod val="20000"/>
              <a:lumOff val="80000"/>
            </a:schemeClr>
          </a:solidFill>
          <a:ln>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2000" i="1" dirty="0" smtClean="0">
                <a:solidFill>
                  <a:schemeClr val="tx1"/>
                </a:solidFill>
              </a:rPr>
              <a:t>First choice group</a:t>
            </a:r>
            <a:endParaRPr lang="id-ID" sz="2000" i="1" dirty="0">
              <a:solidFill>
                <a:schemeClr val="tx1"/>
              </a:solidFill>
            </a:endParaRPr>
          </a:p>
        </p:txBody>
      </p:sp>
      <p:sp>
        <p:nvSpPr>
          <p:cNvPr id="5" name="Rounded Rectangle 4"/>
          <p:cNvSpPr/>
          <p:nvPr/>
        </p:nvSpPr>
        <p:spPr>
          <a:xfrm>
            <a:off x="5029200" y="516432"/>
            <a:ext cx="3886200" cy="609600"/>
          </a:xfrm>
          <a:prstGeom prst="roundRect">
            <a:avLst/>
          </a:prstGeom>
          <a:solidFill>
            <a:schemeClr val="accent5">
              <a:lumMod val="20000"/>
              <a:lumOff val="80000"/>
            </a:schemeClr>
          </a:solidFill>
          <a:ln>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id-ID" sz="2000" dirty="0" smtClean="0">
                <a:solidFill>
                  <a:schemeClr val="tx1"/>
                </a:solidFill>
              </a:rPr>
              <a:t>Tipe ini terdiri atas </a:t>
            </a:r>
            <a:r>
              <a:rPr lang="id-ID" sz="2000" i="1" dirty="0" smtClean="0">
                <a:solidFill>
                  <a:schemeClr val="tx1"/>
                </a:solidFill>
              </a:rPr>
              <a:t>line</a:t>
            </a:r>
            <a:r>
              <a:rPr lang="id-ID" sz="2000" dirty="0" smtClean="0">
                <a:solidFill>
                  <a:schemeClr val="tx1"/>
                </a:solidFill>
              </a:rPr>
              <a:t> atau </a:t>
            </a:r>
            <a:r>
              <a:rPr lang="id-ID" sz="2000" i="1" dirty="0" smtClean="0">
                <a:solidFill>
                  <a:schemeClr val="tx1"/>
                </a:solidFill>
              </a:rPr>
              <a:t>trunk</a:t>
            </a:r>
            <a:r>
              <a:rPr lang="id-ID" sz="2000" dirty="0" smtClean="0">
                <a:solidFill>
                  <a:schemeClr val="tx1"/>
                </a:solidFill>
              </a:rPr>
              <a:t>.</a:t>
            </a:r>
            <a:endParaRPr lang="id-ID" sz="2000" dirty="0">
              <a:solidFill>
                <a:schemeClr val="tx1"/>
              </a:solidFill>
            </a:endParaRPr>
          </a:p>
        </p:txBody>
      </p:sp>
      <p:sp>
        <p:nvSpPr>
          <p:cNvPr id="6" name="Rounded Rectangle 5"/>
          <p:cNvSpPr/>
          <p:nvPr/>
        </p:nvSpPr>
        <p:spPr>
          <a:xfrm>
            <a:off x="2743200" y="1583232"/>
            <a:ext cx="1447800" cy="990600"/>
          </a:xfrm>
          <a:prstGeom prst="roundRect">
            <a:avLst/>
          </a:prstGeom>
          <a:solidFill>
            <a:schemeClr val="accent5">
              <a:lumMod val="20000"/>
              <a:lumOff val="80000"/>
            </a:schemeClr>
          </a:solidFill>
          <a:ln>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2000" i="1" dirty="0" smtClean="0">
                <a:solidFill>
                  <a:schemeClr val="tx1"/>
                </a:solidFill>
              </a:rPr>
              <a:t>Second choice group</a:t>
            </a:r>
            <a:endParaRPr lang="id-ID" sz="2000" i="1" dirty="0">
              <a:solidFill>
                <a:schemeClr val="tx1"/>
              </a:solidFill>
            </a:endParaRPr>
          </a:p>
        </p:txBody>
      </p:sp>
      <p:sp>
        <p:nvSpPr>
          <p:cNvPr id="7" name="Rounded Rectangle 6"/>
          <p:cNvSpPr/>
          <p:nvPr/>
        </p:nvSpPr>
        <p:spPr>
          <a:xfrm>
            <a:off x="5029200" y="1504988"/>
            <a:ext cx="3886200" cy="1145043"/>
          </a:xfrm>
          <a:prstGeom prst="roundRect">
            <a:avLst/>
          </a:prstGeom>
          <a:solidFill>
            <a:schemeClr val="accent5">
              <a:lumMod val="20000"/>
              <a:lumOff val="80000"/>
            </a:schemeClr>
          </a:solidFill>
          <a:ln>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id-ID" sz="2000" dirty="0" smtClean="0">
                <a:solidFill>
                  <a:schemeClr val="tx1"/>
                </a:solidFill>
              </a:rPr>
              <a:t>Grup ini akan melakukan proses </a:t>
            </a:r>
            <a:r>
              <a:rPr lang="id-ID" sz="2000" i="1" dirty="0" smtClean="0">
                <a:solidFill>
                  <a:schemeClr val="tx1"/>
                </a:solidFill>
              </a:rPr>
              <a:t>hunting</a:t>
            </a:r>
            <a:r>
              <a:rPr lang="id-ID" sz="2000" dirty="0" smtClean="0">
                <a:solidFill>
                  <a:schemeClr val="tx1"/>
                </a:solidFill>
              </a:rPr>
              <a:t> jika grup pertama mengalami kesibukan.</a:t>
            </a:r>
            <a:endParaRPr lang="id-ID" sz="2000" dirty="0">
              <a:solidFill>
                <a:schemeClr val="tx1"/>
              </a:solidFill>
            </a:endParaRPr>
          </a:p>
        </p:txBody>
      </p:sp>
      <p:sp>
        <p:nvSpPr>
          <p:cNvPr id="8" name="Rounded Rectangle 7"/>
          <p:cNvSpPr/>
          <p:nvPr/>
        </p:nvSpPr>
        <p:spPr>
          <a:xfrm>
            <a:off x="2743200" y="3031033"/>
            <a:ext cx="1447800" cy="990600"/>
          </a:xfrm>
          <a:prstGeom prst="roundRect">
            <a:avLst/>
          </a:prstGeom>
          <a:solidFill>
            <a:schemeClr val="accent5">
              <a:lumMod val="20000"/>
              <a:lumOff val="80000"/>
            </a:schemeClr>
          </a:solidFill>
          <a:ln>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2000" i="1" dirty="0" smtClean="0">
                <a:solidFill>
                  <a:schemeClr val="tx1"/>
                </a:solidFill>
              </a:rPr>
              <a:t>Originatinggroup</a:t>
            </a:r>
            <a:endParaRPr lang="id-ID" sz="2000" i="1" dirty="0">
              <a:solidFill>
                <a:schemeClr val="tx1"/>
              </a:solidFill>
            </a:endParaRPr>
          </a:p>
        </p:txBody>
      </p:sp>
      <p:sp>
        <p:nvSpPr>
          <p:cNvPr id="9" name="Rounded Rectangle 8"/>
          <p:cNvSpPr/>
          <p:nvPr/>
        </p:nvSpPr>
        <p:spPr>
          <a:xfrm>
            <a:off x="5029200" y="2952789"/>
            <a:ext cx="3886200" cy="1145043"/>
          </a:xfrm>
          <a:prstGeom prst="roundRect">
            <a:avLst/>
          </a:prstGeom>
          <a:solidFill>
            <a:schemeClr val="accent5">
              <a:lumMod val="20000"/>
              <a:lumOff val="80000"/>
            </a:schemeClr>
          </a:solidFill>
          <a:ln>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id-ID" sz="2000" dirty="0" smtClean="0">
                <a:solidFill>
                  <a:schemeClr val="tx1"/>
                </a:solidFill>
              </a:rPr>
              <a:t>Grup ini memiliki </a:t>
            </a:r>
            <a:r>
              <a:rPr lang="id-ID" sz="2000" i="1" dirty="0" smtClean="0">
                <a:solidFill>
                  <a:schemeClr val="tx1"/>
                </a:solidFill>
              </a:rPr>
              <a:t>line</a:t>
            </a:r>
            <a:r>
              <a:rPr lang="id-ID" sz="2000" dirty="0" smtClean="0">
                <a:solidFill>
                  <a:schemeClr val="tx1"/>
                </a:solidFill>
              </a:rPr>
              <a:t> atau </a:t>
            </a:r>
            <a:r>
              <a:rPr lang="id-ID" sz="2000" i="1" dirty="0" smtClean="0">
                <a:solidFill>
                  <a:schemeClr val="tx1"/>
                </a:solidFill>
              </a:rPr>
              <a:t>trunk</a:t>
            </a:r>
            <a:r>
              <a:rPr lang="id-ID" sz="2000" dirty="0" smtClean="0">
                <a:solidFill>
                  <a:schemeClr val="tx1"/>
                </a:solidFill>
              </a:rPr>
              <a:t> yang digunakan hanya untuk proses </a:t>
            </a:r>
            <a:r>
              <a:rPr lang="id-ID" sz="2000" i="1" dirty="0" smtClean="0">
                <a:solidFill>
                  <a:schemeClr val="tx1"/>
                </a:solidFill>
              </a:rPr>
              <a:t>calling</a:t>
            </a:r>
            <a:r>
              <a:rPr lang="id-ID" sz="2000" dirty="0" smtClean="0">
                <a:solidFill>
                  <a:schemeClr val="tx1"/>
                </a:solidFill>
              </a:rPr>
              <a:t> saja.</a:t>
            </a:r>
            <a:endParaRPr lang="id-ID" sz="2000" dirty="0">
              <a:solidFill>
                <a:schemeClr val="tx1"/>
              </a:solidFill>
            </a:endParaRPr>
          </a:p>
        </p:txBody>
      </p:sp>
      <p:cxnSp>
        <p:nvCxnSpPr>
          <p:cNvPr id="11" name="Straight Connector 10"/>
          <p:cNvCxnSpPr/>
          <p:nvPr/>
        </p:nvCxnSpPr>
        <p:spPr>
          <a:xfrm>
            <a:off x="2286000" y="821232"/>
            <a:ext cx="0" cy="2704078"/>
          </a:xfrm>
          <a:prstGeom prst="line">
            <a:avLst/>
          </a:prstGeom>
          <a:ln/>
        </p:spPr>
        <p:style>
          <a:lnRef idx="3">
            <a:schemeClr val="accent5"/>
          </a:lnRef>
          <a:fillRef idx="0">
            <a:schemeClr val="accent5"/>
          </a:fillRef>
          <a:effectRef idx="2">
            <a:schemeClr val="accent5"/>
          </a:effectRef>
          <a:fontRef idx="minor">
            <a:schemeClr val="tx1"/>
          </a:fontRef>
        </p:style>
      </p:cxnSp>
      <p:cxnSp>
        <p:nvCxnSpPr>
          <p:cNvPr id="14" name="Straight Arrow Connector 13"/>
          <p:cNvCxnSpPr>
            <a:endCxn id="4" idx="1"/>
          </p:cNvCxnSpPr>
          <p:nvPr/>
        </p:nvCxnSpPr>
        <p:spPr>
          <a:xfrm>
            <a:off x="2286000" y="821232"/>
            <a:ext cx="457200" cy="38101"/>
          </a:xfrm>
          <a:prstGeom prst="straightConnector1">
            <a:avLst/>
          </a:prstGeom>
          <a:ln>
            <a:tailEnd type="triangle"/>
          </a:ln>
        </p:spPr>
        <p:style>
          <a:lnRef idx="3">
            <a:schemeClr val="accent5"/>
          </a:lnRef>
          <a:fillRef idx="0">
            <a:schemeClr val="accent5"/>
          </a:fillRef>
          <a:effectRef idx="2">
            <a:schemeClr val="accent5"/>
          </a:effectRef>
          <a:fontRef idx="minor">
            <a:schemeClr val="tx1"/>
          </a:fontRef>
        </p:style>
      </p:cxnSp>
      <p:cxnSp>
        <p:nvCxnSpPr>
          <p:cNvPr id="17" name="Straight Arrow Connector 16"/>
          <p:cNvCxnSpPr/>
          <p:nvPr/>
        </p:nvCxnSpPr>
        <p:spPr>
          <a:xfrm>
            <a:off x="2286000" y="2076449"/>
            <a:ext cx="457200" cy="38101"/>
          </a:xfrm>
          <a:prstGeom prst="straightConnector1">
            <a:avLst/>
          </a:prstGeom>
          <a:ln>
            <a:tailEnd type="triangle"/>
          </a:ln>
        </p:spPr>
        <p:style>
          <a:lnRef idx="3">
            <a:schemeClr val="accent5"/>
          </a:lnRef>
          <a:fillRef idx="0">
            <a:schemeClr val="accent5"/>
          </a:fillRef>
          <a:effectRef idx="2">
            <a:schemeClr val="accent5"/>
          </a:effectRef>
          <a:fontRef idx="minor">
            <a:schemeClr val="tx1"/>
          </a:fontRef>
        </p:style>
      </p:cxnSp>
      <p:cxnSp>
        <p:nvCxnSpPr>
          <p:cNvPr id="18" name="Straight Arrow Connector 17"/>
          <p:cNvCxnSpPr/>
          <p:nvPr/>
        </p:nvCxnSpPr>
        <p:spPr>
          <a:xfrm>
            <a:off x="2286000" y="3486150"/>
            <a:ext cx="457200" cy="38101"/>
          </a:xfrm>
          <a:prstGeom prst="straightConnector1">
            <a:avLst/>
          </a:prstGeom>
          <a:ln>
            <a:tailEnd type="triangle"/>
          </a:ln>
        </p:spPr>
        <p:style>
          <a:lnRef idx="3">
            <a:schemeClr val="accent5"/>
          </a:lnRef>
          <a:fillRef idx="0">
            <a:schemeClr val="accent5"/>
          </a:fillRef>
          <a:effectRef idx="2">
            <a:schemeClr val="accent5"/>
          </a:effectRef>
          <a:fontRef idx="minor">
            <a:schemeClr val="tx1"/>
          </a:fontRef>
        </p:style>
      </p:cxnSp>
      <p:cxnSp>
        <p:nvCxnSpPr>
          <p:cNvPr id="20" name="Straight Connector 19"/>
          <p:cNvCxnSpPr>
            <a:stCxn id="3" idx="3"/>
          </p:cNvCxnSpPr>
          <p:nvPr/>
        </p:nvCxnSpPr>
        <p:spPr>
          <a:xfrm flipV="1">
            <a:off x="1815958" y="2102372"/>
            <a:ext cx="470042" cy="1"/>
          </a:xfrm>
          <a:prstGeom prst="line">
            <a:avLst/>
          </a:prstGeom>
          <a:ln/>
        </p:spPr>
        <p:style>
          <a:lnRef idx="3">
            <a:schemeClr val="accent5"/>
          </a:lnRef>
          <a:fillRef idx="0">
            <a:schemeClr val="accent5"/>
          </a:fillRef>
          <a:effectRef idx="2">
            <a:schemeClr val="accent5"/>
          </a:effectRef>
          <a:fontRef idx="minor">
            <a:schemeClr val="tx1"/>
          </a:fontRef>
        </p:style>
      </p:cxnSp>
      <p:cxnSp>
        <p:nvCxnSpPr>
          <p:cNvPr id="22" name="Straight Arrow Connector 21"/>
          <p:cNvCxnSpPr>
            <a:stCxn id="4" idx="3"/>
            <a:endCxn id="5" idx="1"/>
          </p:cNvCxnSpPr>
          <p:nvPr/>
        </p:nvCxnSpPr>
        <p:spPr>
          <a:xfrm flipV="1">
            <a:off x="4191000" y="821232"/>
            <a:ext cx="838200" cy="38101"/>
          </a:xfrm>
          <a:prstGeom prst="straightConnector1">
            <a:avLst/>
          </a:prstGeom>
          <a:ln>
            <a:tailEnd type="triangle"/>
          </a:ln>
        </p:spPr>
        <p:style>
          <a:lnRef idx="3">
            <a:schemeClr val="accent5"/>
          </a:lnRef>
          <a:fillRef idx="0">
            <a:schemeClr val="accent5"/>
          </a:fillRef>
          <a:effectRef idx="2">
            <a:schemeClr val="accent5"/>
          </a:effectRef>
          <a:fontRef idx="minor">
            <a:schemeClr val="tx1"/>
          </a:fontRef>
        </p:style>
      </p:cxnSp>
      <p:cxnSp>
        <p:nvCxnSpPr>
          <p:cNvPr id="23" name="Straight Arrow Connector 22"/>
          <p:cNvCxnSpPr/>
          <p:nvPr/>
        </p:nvCxnSpPr>
        <p:spPr>
          <a:xfrm flipV="1">
            <a:off x="4191000" y="2114550"/>
            <a:ext cx="838200" cy="38101"/>
          </a:xfrm>
          <a:prstGeom prst="straightConnector1">
            <a:avLst/>
          </a:prstGeom>
          <a:ln>
            <a:tailEnd type="triangle"/>
          </a:ln>
        </p:spPr>
        <p:style>
          <a:lnRef idx="3">
            <a:schemeClr val="accent5"/>
          </a:lnRef>
          <a:fillRef idx="0">
            <a:schemeClr val="accent5"/>
          </a:fillRef>
          <a:effectRef idx="2">
            <a:schemeClr val="accent5"/>
          </a:effectRef>
          <a:fontRef idx="minor">
            <a:schemeClr val="tx1"/>
          </a:fontRef>
        </p:style>
      </p:cxnSp>
      <p:cxnSp>
        <p:nvCxnSpPr>
          <p:cNvPr id="24" name="Straight Arrow Connector 23"/>
          <p:cNvCxnSpPr/>
          <p:nvPr/>
        </p:nvCxnSpPr>
        <p:spPr>
          <a:xfrm flipV="1">
            <a:off x="4191000" y="3562350"/>
            <a:ext cx="838200" cy="38101"/>
          </a:xfrm>
          <a:prstGeom prst="straightConnector1">
            <a:avLst/>
          </a:prstGeom>
          <a:ln>
            <a:tailEnd type="triangle"/>
          </a:ln>
        </p:spPr>
        <p:style>
          <a:lnRef idx="3">
            <a:schemeClr val="accent5"/>
          </a:lnRef>
          <a:fillRef idx="0">
            <a:schemeClr val="accent5"/>
          </a:fillRef>
          <a:effectRef idx="2">
            <a:schemeClr val="accent5"/>
          </a:effectRef>
          <a:fontRef idx="minor">
            <a:schemeClr val="tx1"/>
          </a:fontRef>
        </p:style>
      </p:cxnSp>
    </p:spTree>
    <p:extLst>
      <p:ext uri="{BB962C8B-B14F-4D97-AF65-F5344CB8AC3E}">
        <p14:creationId xmlns:p14="http://schemas.microsoft.com/office/powerpoint/2010/main" val="1339546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childTnLst>
                                </p:cTn>
                              </p:par>
                            </p:childTnLst>
                          </p:cTn>
                        </p:par>
                        <p:par>
                          <p:cTn id="8" fill="hold">
                            <p:stCondLst>
                              <p:cond delay="750"/>
                            </p:stCondLst>
                            <p:childTnLst>
                              <p:par>
                                <p:cTn id="9" presetID="10"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750"/>
                                        <p:tgtEl>
                                          <p:spTgt spid="3"/>
                                        </p:tgtEl>
                                      </p:cBhvr>
                                    </p:animEffect>
                                  </p:childTnLst>
                                </p:cTn>
                              </p:par>
                            </p:childTnLst>
                          </p:cTn>
                        </p:par>
                        <p:par>
                          <p:cTn id="12" fill="hold">
                            <p:stCondLst>
                              <p:cond delay="1500"/>
                            </p:stCondLst>
                            <p:childTnLst>
                              <p:par>
                                <p:cTn id="13" presetID="10" presetClass="entr" presetSubtype="0" fill="hold" nodeType="afterEffect">
                                  <p:stCondLst>
                                    <p:cond delay="0"/>
                                  </p:stCondLst>
                                  <p:childTnLst>
                                    <p:set>
                                      <p:cBhvr>
                                        <p:cTn id="14" dur="1" fill="hold">
                                          <p:stCondLst>
                                            <p:cond delay="0"/>
                                          </p:stCondLst>
                                        </p:cTn>
                                        <p:tgtEl>
                                          <p:spTgt spid="20"/>
                                        </p:tgtEl>
                                        <p:attrNameLst>
                                          <p:attrName>style.visibility</p:attrName>
                                        </p:attrNameLst>
                                      </p:cBhvr>
                                      <p:to>
                                        <p:strVal val="visible"/>
                                      </p:to>
                                    </p:set>
                                    <p:animEffect transition="in" filter="fade">
                                      <p:cBhvr>
                                        <p:cTn id="15" dur="750"/>
                                        <p:tgtEl>
                                          <p:spTgt spid="20"/>
                                        </p:tgtEl>
                                      </p:cBhvr>
                                    </p:animEffect>
                                  </p:childTnLst>
                                </p:cTn>
                              </p:par>
                            </p:childTnLst>
                          </p:cTn>
                        </p:par>
                        <p:par>
                          <p:cTn id="16" fill="hold">
                            <p:stCondLst>
                              <p:cond delay="2250"/>
                            </p:stCondLst>
                            <p:childTnLst>
                              <p:par>
                                <p:cTn id="17" presetID="10" presetClass="entr" presetSubtype="0" fill="hold" nodeType="after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fade">
                                      <p:cBhvr>
                                        <p:cTn id="19" dur="750"/>
                                        <p:tgtEl>
                                          <p:spTgt spid="11"/>
                                        </p:tgtEl>
                                      </p:cBhvr>
                                    </p:animEffect>
                                  </p:childTnLst>
                                </p:cTn>
                              </p:par>
                            </p:childTnLst>
                          </p:cTn>
                        </p:par>
                        <p:par>
                          <p:cTn id="20" fill="hold">
                            <p:stCondLst>
                              <p:cond delay="3000"/>
                            </p:stCondLst>
                            <p:childTnLst>
                              <p:par>
                                <p:cTn id="21" presetID="10" presetClass="entr" presetSubtype="0" fill="hold" nodeType="afterEffect">
                                  <p:stCondLst>
                                    <p:cond delay="0"/>
                                  </p:stCondLst>
                                  <p:childTnLst>
                                    <p:set>
                                      <p:cBhvr>
                                        <p:cTn id="22" dur="1" fill="hold">
                                          <p:stCondLst>
                                            <p:cond delay="0"/>
                                          </p:stCondLst>
                                        </p:cTn>
                                        <p:tgtEl>
                                          <p:spTgt spid="14"/>
                                        </p:tgtEl>
                                        <p:attrNameLst>
                                          <p:attrName>style.visibility</p:attrName>
                                        </p:attrNameLst>
                                      </p:cBhvr>
                                      <p:to>
                                        <p:strVal val="visible"/>
                                      </p:to>
                                    </p:set>
                                    <p:animEffect transition="in" filter="fade">
                                      <p:cBhvr>
                                        <p:cTn id="23" dur="750"/>
                                        <p:tgtEl>
                                          <p:spTgt spid="14"/>
                                        </p:tgtEl>
                                      </p:cBhvr>
                                    </p:animEffect>
                                  </p:childTnLst>
                                </p:cTn>
                              </p:par>
                            </p:childTnLst>
                          </p:cTn>
                        </p:par>
                        <p:par>
                          <p:cTn id="24" fill="hold">
                            <p:stCondLst>
                              <p:cond delay="3750"/>
                            </p:stCondLst>
                            <p:childTnLst>
                              <p:par>
                                <p:cTn id="25" presetID="10" presetClass="entr" presetSubtype="0" fill="hold" grpId="0" nodeType="after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fade">
                                      <p:cBhvr>
                                        <p:cTn id="27" dur="750"/>
                                        <p:tgtEl>
                                          <p:spTgt spid="4"/>
                                        </p:tgtEl>
                                      </p:cBhvr>
                                    </p:animEffect>
                                  </p:childTnLst>
                                </p:cTn>
                              </p:par>
                            </p:childTnLst>
                          </p:cTn>
                        </p:par>
                        <p:par>
                          <p:cTn id="28" fill="hold">
                            <p:stCondLst>
                              <p:cond delay="4500"/>
                            </p:stCondLst>
                            <p:childTnLst>
                              <p:par>
                                <p:cTn id="29" presetID="10" presetClass="entr" presetSubtype="0" fill="hold" nodeType="afterEffect">
                                  <p:stCondLst>
                                    <p:cond delay="0"/>
                                  </p:stCondLst>
                                  <p:childTnLst>
                                    <p:set>
                                      <p:cBhvr>
                                        <p:cTn id="30" dur="1" fill="hold">
                                          <p:stCondLst>
                                            <p:cond delay="0"/>
                                          </p:stCondLst>
                                        </p:cTn>
                                        <p:tgtEl>
                                          <p:spTgt spid="17"/>
                                        </p:tgtEl>
                                        <p:attrNameLst>
                                          <p:attrName>style.visibility</p:attrName>
                                        </p:attrNameLst>
                                      </p:cBhvr>
                                      <p:to>
                                        <p:strVal val="visible"/>
                                      </p:to>
                                    </p:set>
                                    <p:animEffect transition="in" filter="fade">
                                      <p:cBhvr>
                                        <p:cTn id="31" dur="750"/>
                                        <p:tgtEl>
                                          <p:spTgt spid="17"/>
                                        </p:tgtEl>
                                      </p:cBhvr>
                                    </p:animEffect>
                                  </p:childTnLst>
                                </p:cTn>
                              </p:par>
                            </p:childTnLst>
                          </p:cTn>
                        </p:par>
                        <p:par>
                          <p:cTn id="32" fill="hold">
                            <p:stCondLst>
                              <p:cond delay="5250"/>
                            </p:stCondLst>
                            <p:childTnLst>
                              <p:par>
                                <p:cTn id="33" presetID="10" presetClass="entr" presetSubtype="0" fill="hold" grpId="0" nodeType="afterEffect">
                                  <p:stCondLst>
                                    <p:cond delay="0"/>
                                  </p:stCondLst>
                                  <p:childTnLst>
                                    <p:set>
                                      <p:cBhvr>
                                        <p:cTn id="34" dur="1" fill="hold">
                                          <p:stCondLst>
                                            <p:cond delay="0"/>
                                          </p:stCondLst>
                                        </p:cTn>
                                        <p:tgtEl>
                                          <p:spTgt spid="6"/>
                                        </p:tgtEl>
                                        <p:attrNameLst>
                                          <p:attrName>style.visibility</p:attrName>
                                        </p:attrNameLst>
                                      </p:cBhvr>
                                      <p:to>
                                        <p:strVal val="visible"/>
                                      </p:to>
                                    </p:set>
                                    <p:animEffect transition="in" filter="fade">
                                      <p:cBhvr>
                                        <p:cTn id="35" dur="750"/>
                                        <p:tgtEl>
                                          <p:spTgt spid="6"/>
                                        </p:tgtEl>
                                      </p:cBhvr>
                                    </p:animEffect>
                                  </p:childTnLst>
                                </p:cTn>
                              </p:par>
                            </p:childTnLst>
                          </p:cTn>
                        </p:par>
                        <p:par>
                          <p:cTn id="36" fill="hold">
                            <p:stCondLst>
                              <p:cond delay="6000"/>
                            </p:stCondLst>
                            <p:childTnLst>
                              <p:par>
                                <p:cTn id="37" presetID="10" presetClass="entr" presetSubtype="0" fill="hold" nodeType="afterEffect">
                                  <p:stCondLst>
                                    <p:cond delay="0"/>
                                  </p:stCondLst>
                                  <p:childTnLst>
                                    <p:set>
                                      <p:cBhvr>
                                        <p:cTn id="38" dur="1" fill="hold">
                                          <p:stCondLst>
                                            <p:cond delay="0"/>
                                          </p:stCondLst>
                                        </p:cTn>
                                        <p:tgtEl>
                                          <p:spTgt spid="18"/>
                                        </p:tgtEl>
                                        <p:attrNameLst>
                                          <p:attrName>style.visibility</p:attrName>
                                        </p:attrNameLst>
                                      </p:cBhvr>
                                      <p:to>
                                        <p:strVal val="visible"/>
                                      </p:to>
                                    </p:set>
                                    <p:animEffect transition="in" filter="fade">
                                      <p:cBhvr>
                                        <p:cTn id="39" dur="750"/>
                                        <p:tgtEl>
                                          <p:spTgt spid="18"/>
                                        </p:tgtEl>
                                      </p:cBhvr>
                                    </p:animEffect>
                                  </p:childTnLst>
                                </p:cTn>
                              </p:par>
                            </p:childTnLst>
                          </p:cTn>
                        </p:par>
                        <p:par>
                          <p:cTn id="40" fill="hold">
                            <p:stCondLst>
                              <p:cond delay="6750"/>
                            </p:stCondLst>
                            <p:childTnLst>
                              <p:par>
                                <p:cTn id="41" presetID="10" presetClass="entr" presetSubtype="0" fill="hold" grpId="0" nodeType="afterEffect">
                                  <p:stCondLst>
                                    <p:cond delay="0"/>
                                  </p:stCondLst>
                                  <p:childTnLst>
                                    <p:set>
                                      <p:cBhvr>
                                        <p:cTn id="42" dur="1" fill="hold">
                                          <p:stCondLst>
                                            <p:cond delay="0"/>
                                          </p:stCondLst>
                                        </p:cTn>
                                        <p:tgtEl>
                                          <p:spTgt spid="8"/>
                                        </p:tgtEl>
                                        <p:attrNameLst>
                                          <p:attrName>style.visibility</p:attrName>
                                        </p:attrNameLst>
                                      </p:cBhvr>
                                      <p:to>
                                        <p:strVal val="visible"/>
                                      </p:to>
                                    </p:set>
                                    <p:animEffect transition="in" filter="fade">
                                      <p:cBhvr>
                                        <p:cTn id="43" dur="750"/>
                                        <p:tgtEl>
                                          <p:spTgt spid="8"/>
                                        </p:tgtEl>
                                      </p:cBhvr>
                                    </p:animEffect>
                                  </p:childTnLst>
                                </p:cTn>
                              </p:par>
                            </p:childTnLst>
                          </p:cTn>
                        </p:par>
                        <p:par>
                          <p:cTn id="44" fill="hold">
                            <p:stCondLst>
                              <p:cond delay="7500"/>
                            </p:stCondLst>
                            <p:childTnLst>
                              <p:par>
                                <p:cTn id="45" presetID="10" presetClass="entr" presetSubtype="0" fill="hold" nodeType="afterEffect">
                                  <p:stCondLst>
                                    <p:cond delay="0"/>
                                  </p:stCondLst>
                                  <p:childTnLst>
                                    <p:set>
                                      <p:cBhvr>
                                        <p:cTn id="46" dur="1" fill="hold">
                                          <p:stCondLst>
                                            <p:cond delay="0"/>
                                          </p:stCondLst>
                                        </p:cTn>
                                        <p:tgtEl>
                                          <p:spTgt spid="22"/>
                                        </p:tgtEl>
                                        <p:attrNameLst>
                                          <p:attrName>style.visibility</p:attrName>
                                        </p:attrNameLst>
                                      </p:cBhvr>
                                      <p:to>
                                        <p:strVal val="visible"/>
                                      </p:to>
                                    </p:set>
                                    <p:animEffect transition="in" filter="fade">
                                      <p:cBhvr>
                                        <p:cTn id="47" dur="750"/>
                                        <p:tgtEl>
                                          <p:spTgt spid="22"/>
                                        </p:tgtEl>
                                      </p:cBhvr>
                                    </p:animEffect>
                                  </p:childTnLst>
                                </p:cTn>
                              </p:par>
                            </p:childTnLst>
                          </p:cTn>
                        </p:par>
                        <p:par>
                          <p:cTn id="48" fill="hold">
                            <p:stCondLst>
                              <p:cond delay="8250"/>
                            </p:stCondLst>
                            <p:childTnLst>
                              <p:par>
                                <p:cTn id="49" presetID="10" presetClass="entr" presetSubtype="0" fill="hold" grpId="0" nodeType="afterEffect">
                                  <p:stCondLst>
                                    <p:cond delay="0"/>
                                  </p:stCondLst>
                                  <p:childTnLst>
                                    <p:set>
                                      <p:cBhvr>
                                        <p:cTn id="50" dur="1" fill="hold">
                                          <p:stCondLst>
                                            <p:cond delay="0"/>
                                          </p:stCondLst>
                                        </p:cTn>
                                        <p:tgtEl>
                                          <p:spTgt spid="5"/>
                                        </p:tgtEl>
                                        <p:attrNameLst>
                                          <p:attrName>style.visibility</p:attrName>
                                        </p:attrNameLst>
                                      </p:cBhvr>
                                      <p:to>
                                        <p:strVal val="visible"/>
                                      </p:to>
                                    </p:set>
                                    <p:animEffect transition="in" filter="fade">
                                      <p:cBhvr>
                                        <p:cTn id="51" dur="750"/>
                                        <p:tgtEl>
                                          <p:spTgt spid="5"/>
                                        </p:tgtEl>
                                      </p:cBhvr>
                                    </p:animEffect>
                                  </p:childTnLst>
                                </p:cTn>
                              </p:par>
                            </p:childTnLst>
                          </p:cTn>
                        </p:par>
                        <p:par>
                          <p:cTn id="52" fill="hold">
                            <p:stCondLst>
                              <p:cond delay="9000"/>
                            </p:stCondLst>
                            <p:childTnLst>
                              <p:par>
                                <p:cTn id="53" presetID="10" presetClass="entr" presetSubtype="0" fill="hold" nodeType="afterEffect">
                                  <p:stCondLst>
                                    <p:cond delay="0"/>
                                  </p:stCondLst>
                                  <p:childTnLst>
                                    <p:set>
                                      <p:cBhvr>
                                        <p:cTn id="54" dur="1" fill="hold">
                                          <p:stCondLst>
                                            <p:cond delay="0"/>
                                          </p:stCondLst>
                                        </p:cTn>
                                        <p:tgtEl>
                                          <p:spTgt spid="23"/>
                                        </p:tgtEl>
                                        <p:attrNameLst>
                                          <p:attrName>style.visibility</p:attrName>
                                        </p:attrNameLst>
                                      </p:cBhvr>
                                      <p:to>
                                        <p:strVal val="visible"/>
                                      </p:to>
                                    </p:set>
                                    <p:animEffect transition="in" filter="fade">
                                      <p:cBhvr>
                                        <p:cTn id="55" dur="750"/>
                                        <p:tgtEl>
                                          <p:spTgt spid="23"/>
                                        </p:tgtEl>
                                      </p:cBhvr>
                                    </p:animEffect>
                                  </p:childTnLst>
                                </p:cTn>
                              </p:par>
                            </p:childTnLst>
                          </p:cTn>
                        </p:par>
                        <p:par>
                          <p:cTn id="56" fill="hold">
                            <p:stCondLst>
                              <p:cond delay="9750"/>
                            </p:stCondLst>
                            <p:childTnLst>
                              <p:par>
                                <p:cTn id="57" presetID="10" presetClass="entr" presetSubtype="0" fill="hold" grpId="0" nodeType="afterEffect">
                                  <p:stCondLst>
                                    <p:cond delay="0"/>
                                  </p:stCondLst>
                                  <p:childTnLst>
                                    <p:set>
                                      <p:cBhvr>
                                        <p:cTn id="58" dur="1" fill="hold">
                                          <p:stCondLst>
                                            <p:cond delay="0"/>
                                          </p:stCondLst>
                                        </p:cTn>
                                        <p:tgtEl>
                                          <p:spTgt spid="7"/>
                                        </p:tgtEl>
                                        <p:attrNameLst>
                                          <p:attrName>style.visibility</p:attrName>
                                        </p:attrNameLst>
                                      </p:cBhvr>
                                      <p:to>
                                        <p:strVal val="visible"/>
                                      </p:to>
                                    </p:set>
                                    <p:animEffect transition="in" filter="fade">
                                      <p:cBhvr>
                                        <p:cTn id="59" dur="750"/>
                                        <p:tgtEl>
                                          <p:spTgt spid="7"/>
                                        </p:tgtEl>
                                      </p:cBhvr>
                                    </p:animEffect>
                                  </p:childTnLst>
                                </p:cTn>
                              </p:par>
                            </p:childTnLst>
                          </p:cTn>
                        </p:par>
                        <p:par>
                          <p:cTn id="60" fill="hold">
                            <p:stCondLst>
                              <p:cond delay="10500"/>
                            </p:stCondLst>
                            <p:childTnLst>
                              <p:par>
                                <p:cTn id="61" presetID="10" presetClass="entr" presetSubtype="0" fill="hold" nodeType="afterEffect">
                                  <p:stCondLst>
                                    <p:cond delay="0"/>
                                  </p:stCondLst>
                                  <p:childTnLst>
                                    <p:set>
                                      <p:cBhvr>
                                        <p:cTn id="62" dur="1" fill="hold">
                                          <p:stCondLst>
                                            <p:cond delay="0"/>
                                          </p:stCondLst>
                                        </p:cTn>
                                        <p:tgtEl>
                                          <p:spTgt spid="24"/>
                                        </p:tgtEl>
                                        <p:attrNameLst>
                                          <p:attrName>style.visibility</p:attrName>
                                        </p:attrNameLst>
                                      </p:cBhvr>
                                      <p:to>
                                        <p:strVal val="visible"/>
                                      </p:to>
                                    </p:set>
                                    <p:animEffect transition="in" filter="fade">
                                      <p:cBhvr>
                                        <p:cTn id="63" dur="750"/>
                                        <p:tgtEl>
                                          <p:spTgt spid="24"/>
                                        </p:tgtEl>
                                      </p:cBhvr>
                                    </p:animEffect>
                                  </p:childTnLst>
                                </p:cTn>
                              </p:par>
                            </p:childTnLst>
                          </p:cTn>
                        </p:par>
                        <p:par>
                          <p:cTn id="64" fill="hold">
                            <p:stCondLst>
                              <p:cond delay="11250"/>
                            </p:stCondLst>
                            <p:childTnLst>
                              <p:par>
                                <p:cTn id="65" presetID="10" presetClass="entr" presetSubtype="0" fill="hold" grpId="0" nodeType="afterEffect">
                                  <p:stCondLst>
                                    <p:cond delay="0"/>
                                  </p:stCondLst>
                                  <p:childTnLst>
                                    <p:set>
                                      <p:cBhvr>
                                        <p:cTn id="66" dur="1" fill="hold">
                                          <p:stCondLst>
                                            <p:cond delay="0"/>
                                          </p:stCondLst>
                                        </p:cTn>
                                        <p:tgtEl>
                                          <p:spTgt spid="9"/>
                                        </p:tgtEl>
                                        <p:attrNameLst>
                                          <p:attrName>style.visibility</p:attrName>
                                        </p:attrNameLst>
                                      </p:cBhvr>
                                      <p:to>
                                        <p:strVal val="visible"/>
                                      </p:to>
                                    </p:set>
                                    <p:animEffect transition="in" filter="fade">
                                      <p:cBhvr>
                                        <p:cTn id="67" dur="75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81000" y="877729"/>
            <a:ext cx="3505200" cy="3505200"/>
          </a:xfrm>
          <a:prstGeom prst="rect">
            <a:avLst/>
          </a:prstGeom>
        </p:spPr>
      </p:pic>
      <p:sp>
        <p:nvSpPr>
          <p:cNvPr id="3" name="Rectangle 2"/>
          <p:cNvSpPr/>
          <p:nvPr/>
        </p:nvSpPr>
        <p:spPr>
          <a:xfrm>
            <a:off x="152400" y="514350"/>
            <a:ext cx="2133600" cy="6096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id-ID" sz="2000" dirty="0" smtClean="0">
                <a:solidFill>
                  <a:schemeClr val="tx1"/>
                </a:solidFill>
                <a:latin typeface="Calibri" panose="020F0502020204030204" pitchFamily="34" charset="0"/>
                <a:cs typeface="Calibri" panose="020F0502020204030204" pitchFamily="34" charset="0"/>
              </a:rPr>
              <a:t>a. </a:t>
            </a:r>
            <a:r>
              <a:rPr lang="id-ID" sz="2000" i="1" dirty="0" smtClean="0">
                <a:solidFill>
                  <a:schemeClr val="tx1"/>
                </a:solidFill>
                <a:latin typeface="Calibri" panose="020F0502020204030204" pitchFamily="34" charset="0"/>
                <a:cs typeface="Calibri" panose="020F0502020204030204" pitchFamily="34" charset="0"/>
              </a:rPr>
              <a:t>Trunk Line</a:t>
            </a:r>
            <a:endParaRPr lang="en-US" sz="2000" b="1" i="1" dirty="0">
              <a:solidFill>
                <a:schemeClr val="tx1"/>
              </a:solidFill>
              <a:latin typeface="Calibri" panose="020F0502020204030204" pitchFamily="34" charset="0"/>
              <a:cs typeface="Calibri" panose="020F0502020204030204" pitchFamily="34" charset="0"/>
            </a:endParaRPr>
          </a:p>
        </p:txBody>
      </p:sp>
      <p:sp>
        <p:nvSpPr>
          <p:cNvPr id="2" name="テキスト プレースホルダー 6"/>
          <p:cNvSpPr txBox="1">
            <a:spLocks/>
          </p:cNvSpPr>
          <p:nvPr/>
        </p:nvSpPr>
        <p:spPr>
          <a:xfrm>
            <a:off x="65690" y="57150"/>
            <a:ext cx="4201510" cy="567680"/>
          </a:xfrm>
          <a:prstGeom prst="rect">
            <a:avLst/>
          </a:prstGeom>
        </p:spPr>
        <p:txBody>
          <a:bodyPr vert="horz" lIns="163275" tIns="81638" rIns="163275" bIns="81638" rtlCol="0" anchor="t">
            <a:noAutofit/>
          </a:bodyPr>
          <a:lstStyle>
            <a:lvl1pPr marL="0" indent="0" algn="l" defTabSz="1632753" rtl="0" eaLnBrk="1" latinLnBrk="0" hangingPunct="1">
              <a:lnSpc>
                <a:spcPct val="120000"/>
              </a:lnSpc>
              <a:spcBef>
                <a:spcPts val="1200"/>
              </a:spcBef>
              <a:buFont typeface="Arial" panose="020B0604020202020204" pitchFamily="34" charset="0"/>
              <a:buNone/>
              <a:defRPr kumimoji="1" sz="3200" i="0" kern="1200" baseline="0">
                <a:solidFill>
                  <a:schemeClr val="accent1"/>
                </a:solidFill>
                <a:latin typeface="Route 159 SemiBold" pitchFamily="50" charset="0"/>
                <a:ea typeface="+mn-ea"/>
                <a:cs typeface="+mn-cs"/>
              </a:defRPr>
            </a:lvl1pPr>
            <a:lvl2pPr marL="1326612" indent="-510235" algn="l" defTabSz="1632753" rtl="0" eaLnBrk="1" latinLnBrk="0" hangingPunct="1">
              <a:spcBef>
                <a:spcPct val="20000"/>
              </a:spcBef>
              <a:buFont typeface="Arial" panose="020B0604020202020204" pitchFamily="34" charset="0"/>
              <a:buChar char="–"/>
              <a:defRPr kumimoji="1" sz="5000" kern="1200">
                <a:solidFill>
                  <a:schemeClr val="tx1"/>
                </a:solidFill>
                <a:latin typeface="+mn-lt"/>
                <a:ea typeface="+mn-ea"/>
                <a:cs typeface="+mn-cs"/>
              </a:defRPr>
            </a:lvl2pPr>
            <a:lvl3pPr marL="2040941" indent="-408188" algn="l" defTabSz="1632753" rtl="0" eaLnBrk="1" latinLnBrk="0" hangingPunct="1">
              <a:spcBef>
                <a:spcPct val="20000"/>
              </a:spcBef>
              <a:buFont typeface="Arial" panose="020B0604020202020204" pitchFamily="34" charset="0"/>
              <a:buChar char="•"/>
              <a:defRPr kumimoji="1" sz="4300" kern="1200">
                <a:solidFill>
                  <a:schemeClr val="tx1"/>
                </a:solidFill>
                <a:latin typeface="+mn-lt"/>
                <a:ea typeface="+mn-ea"/>
                <a:cs typeface="+mn-cs"/>
              </a:defRPr>
            </a:lvl3pPr>
            <a:lvl4pPr marL="2857317"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4pPr>
            <a:lvl5pPr marL="3673693"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5pPr>
            <a:lvl6pPr marL="4490070"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6pPr>
            <a:lvl7pPr marL="5306446"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7pPr>
            <a:lvl8pPr marL="6122822"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8pPr>
            <a:lvl9pPr marL="6939199"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9pPr>
          </a:lstStyle>
          <a:p>
            <a:pPr lvl="0">
              <a:defRPr/>
            </a:pPr>
            <a:r>
              <a:rPr lang="id-ID" altLang="ja-JP" sz="2400" dirty="0" smtClean="0">
                <a:solidFill>
                  <a:srgbClr val="CC3399"/>
                </a:solidFill>
                <a:latin typeface="+mn-lt"/>
                <a:cs typeface="Arial" pitchFamily="34" charset="0"/>
              </a:rPr>
              <a:t>6. Kanal dalam Penerapan PBX</a:t>
            </a:r>
            <a:endParaRPr lang="fi-FI" altLang="ja-JP" sz="2400" i="1" dirty="0">
              <a:solidFill>
                <a:srgbClr val="CC3399"/>
              </a:solidFill>
              <a:latin typeface="+mn-lt"/>
              <a:cs typeface="Arial" pitchFamily="34" charset="0"/>
            </a:endParaRPr>
          </a:p>
        </p:txBody>
      </p:sp>
      <p:sp>
        <p:nvSpPr>
          <p:cNvPr id="5" name="TextBox 4"/>
          <p:cNvSpPr txBox="1"/>
          <p:nvPr/>
        </p:nvSpPr>
        <p:spPr>
          <a:xfrm>
            <a:off x="685800" y="4382929"/>
            <a:ext cx="1621157" cy="246221"/>
          </a:xfrm>
          <a:prstGeom prst="rect">
            <a:avLst/>
          </a:prstGeom>
          <a:noFill/>
        </p:spPr>
        <p:txBody>
          <a:bodyPr wrap="square" rtlCol="0">
            <a:spAutoFit/>
          </a:bodyPr>
          <a:lstStyle/>
          <a:p>
            <a:r>
              <a:rPr lang="id-ID" sz="1000" dirty="0" smtClean="0">
                <a:latin typeface="Calibri" panose="020F0502020204030204" pitchFamily="34" charset="0"/>
                <a:cs typeface="Calibri" panose="020F0502020204030204" pitchFamily="34" charset="0"/>
              </a:rPr>
              <a:t>Sumber: pixabay.com</a:t>
            </a:r>
            <a:endParaRPr lang="id-ID" sz="1000" dirty="0">
              <a:latin typeface="Calibri" panose="020F0502020204030204" pitchFamily="34" charset="0"/>
              <a:cs typeface="Calibri" panose="020F0502020204030204" pitchFamily="34" charset="0"/>
            </a:endParaRPr>
          </a:p>
        </p:txBody>
      </p:sp>
      <p:sp>
        <p:nvSpPr>
          <p:cNvPr id="6" name="Rounded Rectangular Callout 5"/>
          <p:cNvSpPr/>
          <p:nvPr/>
        </p:nvSpPr>
        <p:spPr>
          <a:xfrm>
            <a:off x="2514600" y="1047750"/>
            <a:ext cx="2667000" cy="2133600"/>
          </a:xfrm>
          <a:prstGeom prst="wedgeRoundRectCallout">
            <a:avLst>
              <a:gd name="adj1" fmla="val -69127"/>
              <a:gd name="adj2" fmla="val 5074"/>
              <a:gd name="adj3" fmla="val 16667"/>
            </a:avLst>
          </a:prstGeom>
          <a:solidFill>
            <a:schemeClr val="accent5">
              <a:lumMod val="20000"/>
              <a:lumOff val="80000"/>
            </a:schemeClr>
          </a:solidFill>
          <a:ln>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2000" i="1" dirty="0" smtClean="0">
                <a:solidFill>
                  <a:schemeClr val="tx1"/>
                </a:solidFill>
                <a:latin typeface="Calibri" panose="020F0502020204030204" pitchFamily="34" charset="0"/>
                <a:cs typeface="Calibri" panose="020F0502020204030204" pitchFamily="34" charset="0"/>
              </a:rPr>
              <a:t>Trunk line </a:t>
            </a:r>
            <a:r>
              <a:rPr lang="id-ID" sz="2000" dirty="0" smtClean="0">
                <a:solidFill>
                  <a:schemeClr val="tx1"/>
                </a:solidFill>
                <a:latin typeface="Calibri" panose="020F0502020204030204" pitchFamily="34" charset="0"/>
                <a:cs typeface="Calibri" panose="020F0502020204030204" pitchFamily="34" charset="0"/>
              </a:rPr>
              <a:t>merupakan saluran yang mengoneksikan </a:t>
            </a:r>
            <a:r>
              <a:rPr lang="id-ID" sz="2000" i="1" dirty="0" smtClean="0">
                <a:solidFill>
                  <a:schemeClr val="tx1"/>
                </a:solidFill>
                <a:latin typeface="Calibri" panose="020F0502020204030204" pitchFamily="34" charset="0"/>
                <a:cs typeface="Calibri" panose="020F0502020204030204" pitchFamily="34" charset="0"/>
              </a:rPr>
              <a:t>public exchange </a:t>
            </a:r>
            <a:r>
              <a:rPr lang="id-ID" sz="2000" dirty="0" smtClean="0">
                <a:solidFill>
                  <a:schemeClr val="tx1"/>
                </a:solidFill>
                <a:latin typeface="Calibri" panose="020F0502020204030204" pitchFamily="34" charset="0"/>
                <a:cs typeface="Calibri" panose="020F0502020204030204" pitchFamily="34" charset="0"/>
              </a:rPr>
              <a:t>(sentral publik) dengan PBX.</a:t>
            </a:r>
            <a:endParaRPr lang="id-ID" sz="2000" dirty="0">
              <a:solidFill>
                <a:schemeClr val="tx1"/>
              </a:solidFill>
              <a:latin typeface="Calibri" panose="020F0502020204030204" pitchFamily="34" charset="0"/>
              <a:cs typeface="Calibri" panose="020F0502020204030204" pitchFamily="34" charset="0"/>
            </a:endParaRPr>
          </a:p>
        </p:txBody>
      </p:sp>
      <p:sp>
        <p:nvSpPr>
          <p:cNvPr id="7" name="Rectangle 6"/>
          <p:cNvSpPr/>
          <p:nvPr/>
        </p:nvSpPr>
        <p:spPr>
          <a:xfrm>
            <a:off x="5334000" y="1410125"/>
            <a:ext cx="3074073" cy="87025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id-ID" sz="2000" dirty="0" smtClean="0">
                <a:solidFill>
                  <a:schemeClr val="tx1"/>
                </a:solidFill>
                <a:latin typeface="Calibri" panose="020F0502020204030204" pitchFamily="34" charset="0"/>
                <a:cs typeface="Calibri" panose="020F0502020204030204" pitchFamily="34" charset="0"/>
              </a:rPr>
              <a:t>Berikut empat jenis</a:t>
            </a:r>
            <a:r>
              <a:rPr lang="id-ID" sz="2000" i="1" dirty="0" smtClean="0">
                <a:solidFill>
                  <a:schemeClr val="tx1"/>
                </a:solidFill>
                <a:latin typeface="Calibri" panose="020F0502020204030204" pitchFamily="34" charset="0"/>
                <a:cs typeface="Calibri" panose="020F0502020204030204" pitchFamily="34" charset="0"/>
              </a:rPr>
              <a:t> trunk line</a:t>
            </a:r>
            <a:r>
              <a:rPr lang="id-ID" sz="2000" dirty="0" smtClean="0">
                <a:solidFill>
                  <a:schemeClr val="tx1"/>
                </a:solidFill>
                <a:latin typeface="Calibri" panose="020F0502020204030204" pitchFamily="34" charset="0"/>
                <a:cs typeface="Calibri" panose="020F0502020204030204" pitchFamily="34" charset="0"/>
              </a:rPr>
              <a:t> yang dapat Anda konfigurasikan dalam PBX.</a:t>
            </a:r>
            <a:endParaRPr lang="en-US" sz="2000" dirty="0">
              <a:solidFill>
                <a:schemeClr val="tx1"/>
              </a:solidFill>
              <a:latin typeface="Calibri" panose="020F0502020204030204" pitchFamily="34" charset="0"/>
              <a:cs typeface="Calibri" panose="020F0502020204030204" pitchFamily="34" charset="0"/>
            </a:endParaRPr>
          </a:p>
        </p:txBody>
      </p:sp>
      <p:pic>
        <p:nvPicPr>
          <p:cNvPr id="8" name="Picture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380621" y="2332742"/>
            <a:ext cx="3027452" cy="1807956"/>
          </a:xfrm>
          <a:prstGeom prst="rect">
            <a:avLst/>
          </a:prstGeom>
          <a:effectLst>
            <a:outerShdw blurRad="76200" dir="18900000" sy="23000" kx="-1200000" algn="bl" rotWithShape="0">
              <a:prstClr val="black">
                <a:alpha val="20000"/>
              </a:prstClr>
            </a:outerShdw>
          </a:effectLst>
        </p:spPr>
      </p:pic>
      <p:sp>
        <p:nvSpPr>
          <p:cNvPr id="9" name="TextBox 8"/>
          <p:cNvSpPr txBox="1"/>
          <p:nvPr/>
        </p:nvSpPr>
        <p:spPr>
          <a:xfrm>
            <a:off x="5428349" y="2457119"/>
            <a:ext cx="2997704" cy="1631216"/>
          </a:xfrm>
          <a:prstGeom prst="rect">
            <a:avLst/>
          </a:prstGeom>
          <a:noFill/>
        </p:spPr>
        <p:txBody>
          <a:bodyPr wrap="square" rtlCol="0">
            <a:spAutoFit/>
          </a:bodyPr>
          <a:lstStyle/>
          <a:p>
            <a:pPr marL="285750" indent="-285750">
              <a:buFont typeface="Arial" panose="020B0604020202020204" pitchFamily="34" charset="0"/>
              <a:buChar char="•"/>
            </a:pPr>
            <a:r>
              <a:rPr lang="id-ID" sz="2000" i="1" dirty="0" smtClean="0">
                <a:latin typeface="Calibri" panose="020F0502020204030204" pitchFamily="34" charset="0"/>
                <a:cs typeface="Calibri" panose="020F0502020204030204" pitchFamily="34" charset="0"/>
              </a:rPr>
              <a:t>Tie trunk</a:t>
            </a:r>
          </a:p>
          <a:p>
            <a:pPr marL="285750" indent="-285750">
              <a:buFont typeface="Arial" panose="020B0604020202020204" pitchFamily="34" charset="0"/>
              <a:buChar char="•"/>
            </a:pPr>
            <a:r>
              <a:rPr lang="id-ID" sz="2000" i="1" dirty="0" smtClean="0">
                <a:latin typeface="Calibri" panose="020F0502020204030204" pitchFamily="34" charset="0"/>
                <a:cs typeface="Calibri" panose="020F0502020204030204" pitchFamily="34" charset="0"/>
              </a:rPr>
              <a:t>Central office trunk</a:t>
            </a:r>
          </a:p>
          <a:p>
            <a:pPr marL="285750" indent="-285750">
              <a:buFont typeface="Arial" panose="020B0604020202020204" pitchFamily="34" charset="0"/>
              <a:buChar char="•"/>
            </a:pPr>
            <a:r>
              <a:rPr lang="id-ID" sz="2000" i="1" dirty="0" smtClean="0">
                <a:latin typeface="Calibri" panose="020F0502020204030204" pitchFamily="34" charset="0"/>
                <a:cs typeface="Calibri" panose="020F0502020204030204" pitchFamily="34" charset="0"/>
              </a:rPr>
              <a:t>Foreign exchange trunk</a:t>
            </a:r>
          </a:p>
          <a:p>
            <a:pPr marL="285750" indent="-285750">
              <a:buFont typeface="Arial" panose="020B0604020202020204" pitchFamily="34" charset="0"/>
              <a:buChar char="•"/>
            </a:pPr>
            <a:r>
              <a:rPr lang="id-ID" sz="2000" i="1" dirty="0" smtClean="0">
                <a:latin typeface="Calibri" panose="020F0502020204030204" pitchFamily="34" charset="0"/>
                <a:cs typeface="Calibri" panose="020F0502020204030204" pitchFamily="34" charset="0"/>
              </a:rPr>
              <a:t>Wide area telephone service trunk</a:t>
            </a:r>
          </a:p>
        </p:txBody>
      </p:sp>
    </p:spTree>
    <p:extLst>
      <p:ext uri="{BB962C8B-B14F-4D97-AF65-F5344CB8AC3E}">
        <p14:creationId xmlns:p14="http://schemas.microsoft.com/office/powerpoint/2010/main" val="38160411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childTnLst>
                                </p:cTn>
                              </p:par>
                            </p:childTnLst>
                          </p:cTn>
                        </p:par>
                        <p:par>
                          <p:cTn id="8" fill="hold">
                            <p:stCondLst>
                              <p:cond delay="750"/>
                            </p:stCondLst>
                            <p:childTnLst>
                              <p:par>
                                <p:cTn id="9" presetID="10"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750"/>
                                        <p:tgtEl>
                                          <p:spTgt spid="3"/>
                                        </p:tgtEl>
                                      </p:cBhvr>
                                    </p:animEffect>
                                  </p:childTnLst>
                                </p:cTn>
                              </p:par>
                            </p:childTnLst>
                          </p:cTn>
                        </p:par>
                        <p:par>
                          <p:cTn id="12" fill="hold">
                            <p:stCondLst>
                              <p:cond delay="1500"/>
                            </p:stCondLst>
                            <p:childTnLst>
                              <p:par>
                                <p:cTn id="13" presetID="10" presetClass="entr" presetSubtype="0" fill="hold"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750"/>
                                        <p:tgtEl>
                                          <p:spTgt spid="4"/>
                                        </p:tgtEl>
                                      </p:cBhvr>
                                    </p:animEffect>
                                  </p:childTnLst>
                                </p:cTn>
                              </p:par>
                            </p:childTnLst>
                          </p:cTn>
                        </p:par>
                        <p:par>
                          <p:cTn id="16" fill="hold">
                            <p:stCondLst>
                              <p:cond delay="2250"/>
                            </p:stCondLst>
                            <p:childTnLst>
                              <p:par>
                                <p:cTn id="17" presetID="10" presetClass="entr" presetSubtype="0"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750"/>
                                        <p:tgtEl>
                                          <p:spTgt spid="5"/>
                                        </p:tgtEl>
                                      </p:cBhvr>
                                    </p:animEffect>
                                  </p:childTnLst>
                                </p:cTn>
                              </p:par>
                            </p:childTnLst>
                          </p:cTn>
                        </p:par>
                        <p:par>
                          <p:cTn id="20" fill="hold">
                            <p:stCondLst>
                              <p:cond delay="3000"/>
                            </p:stCondLst>
                            <p:childTnLst>
                              <p:par>
                                <p:cTn id="21" presetID="10" presetClass="entr" presetSubtype="0" fill="hold" grpId="0" nodeType="after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fade">
                                      <p:cBhvr>
                                        <p:cTn id="23" dur="750"/>
                                        <p:tgtEl>
                                          <p:spTgt spid="6"/>
                                        </p:tgtEl>
                                      </p:cBhvr>
                                    </p:animEffect>
                                  </p:childTnLst>
                                </p:cTn>
                              </p:par>
                            </p:childTnLst>
                          </p:cTn>
                        </p:par>
                        <p:par>
                          <p:cTn id="24" fill="hold">
                            <p:stCondLst>
                              <p:cond delay="3750"/>
                            </p:stCondLst>
                            <p:childTnLst>
                              <p:par>
                                <p:cTn id="25" presetID="10" presetClass="entr" presetSubtype="0" fill="hold" grpId="0" nodeType="after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fade">
                                      <p:cBhvr>
                                        <p:cTn id="27" dur="750"/>
                                        <p:tgtEl>
                                          <p:spTgt spid="7"/>
                                        </p:tgtEl>
                                      </p:cBhvr>
                                    </p:animEffect>
                                  </p:childTnLst>
                                </p:cTn>
                              </p:par>
                            </p:childTnLst>
                          </p:cTn>
                        </p:par>
                        <p:par>
                          <p:cTn id="28" fill="hold">
                            <p:stCondLst>
                              <p:cond delay="4500"/>
                            </p:stCondLst>
                            <p:childTnLst>
                              <p:par>
                                <p:cTn id="29" presetID="10" presetClass="entr" presetSubtype="0" fill="hold" nodeType="after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fade">
                                      <p:cBhvr>
                                        <p:cTn id="31" dur="750"/>
                                        <p:tgtEl>
                                          <p:spTgt spid="8"/>
                                        </p:tgtEl>
                                      </p:cBhvr>
                                    </p:animEffect>
                                  </p:childTnLst>
                                </p:cTn>
                              </p:par>
                            </p:childTnLst>
                          </p:cTn>
                        </p:par>
                        <p:par>
                          <p:cTn id="32" fill="hold">
                            <p:stCondLst>
                              <p:cond delay="5250"/>
                            </p:stCondLst>
                            <p:childTnLst>
                              <p:par>
                                <p:cTn id="33" presetID="10" presetClass="entr" presetSubtype="0" fill="hold" grpId="0" nodeType="afterEffect">
                                  <p:stCondLst>
                                    <p:cond delay="0"/>
                                  </p:stCondLst>
                                  <p:childTnLst>
                                    <p:set>
                                      <p:cBhvr>
                                        <p:cTn id="34" dur="1" fill="hold">
                                          <p:stCondLst>
                                            <p:cond delay="0"/>
                                          </p:stCondLst>
                                        </p:cTn>
                                        <p:tgtEl>
                                          <p:spTgt spid="9"/>
                                        </p:tgtEl>
                                        <p:attrNameLst>
                                          <p:attrName>style.visibility</p:attrName>
                                        </p:attrNameLst>
                                      </p:cBhvr>
                                      <p:to>
                                        <p:strVal val="visible"/>
                                      </p:to>
                                    </p:set>
                                    <p:animEffect transition="in" filter="fade">
                                      <p:cBhvr>
                                        <p:cTn id="35" dur="75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2" grpId="0"/>
      <p:bldP spid="5" grpId="0"/>
      <p:bldP spid="6" grpId="0" animBg="1"/>
      <p:bldP spid="7" grpId="0" animBg="1"/>
      <p:bldP spid="9"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52400" y="285750"/>
            <a:ext cx="2133600" cy="6096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id-ID" sz="2000" dirty="0">
                <a:solidFill>
                  <a:schemeClr val="tx1"/>
                </a:solidFill>
                <a:latin typeface="Calibri" panose="020F0502020204030204" pitchFamily="34" charset="0"/>
                <a:cs typeface="Calibri" panose="020F0502020204030204" pitchFamily="34" charset="0"/>
              </a:rPr>
              <a:t>b</a:t>
            </a:r>
            <a:r>
              <a:rPr lang="id-ID" sz="2000" dirty="0" smtClean="0">
                <a:solidFill>
                  <a:schemeClr val="tx1"/>
                </a:solidFill>
                <a:latin typeface="Calibri" panose="020F0502020204030204" pitchFamily="34" charset="0"/>
                <a:cs typeface="Calibri" panose="020F0502020204030204" pitchFamily="34" charset="0"/>
              </a:rPr>
              <a:t>. </a:t>
            </a:r>
            <a:r>
              <a:rPr lang="id-ID" sz="2000" i="1" dirty="0" smtClean="0">
                <a:solidFill>
                  <a:schemeClr val="tx1"/>
                </a:solidFill>
                <a:latin typeface="Calibri" panose="020F0502020204030204" pitchFamily="34" charset="0"/>
                <a:cs typeface="Calibri" panose="020F0502020204030204" pitchFamily="34" charset="0"/>
              </a:rPr>
              <a:t>Subscriber Line</a:t>
            </a:r>
            <a:endParaRPr lang="en-US" sz="2000" b="1" i="1" dirty="0">
              <a:solidFill>
                <a:schemeClr val="tx1"/>
              </a:solidFill>
              <a:latin typeface="Calibri" panose="020F0502020204030204" pitchFamily="34" charset="0"/>
              <a:cs typeface="Calibri" panose="020F0502020204030204" pitchFamily="34" charset="0"/>
            </a:endParaRPr>
          </a:p>
        </p:txBody>
      </p:sp>
      <p:sp>
        <p:nvSpPr>
          <p:cNvPr id="3" name="Rounded Rectangular Callout 2"/>
          <p:cNvSpPr/>
          <p:nvPr/>
        </p:nvSpPr>
        <p:spPr>
          <a:xfrm>
            <a:off x="5616245" y="592904"/>
            <a:ext cx="3245510" cy="1902646"/>
          </a:xfrm>
          <a:prstGeom prst="wedgeRoundRectCallout">
            <a:avLst>
              <a:gd name="adj1" fmla="val -74679"/>
              <a:gd name="adj2" fmla="val -19268"/>
              <a:gd name="adj3" fmla="val 16667"/>
            </a:avLst>
          </a:prstGeom>
          <a:solidFill>
            <a:schemeClr val="accent5">
              <a:lumMod val="20000"/>
              <a:lumOff val="80000"/>
            </a:schemeClr>
          </a:solidFill>
          <a:ln>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2000" dirty="0" smtClean="0">
                <a:solidFill>
                  <a:schemeClr val="tx1"/>
                </a:solidFill>
                <a:latin typeface="Calibri" panose="020F0502020204030204" pitchFamily="34" charset="0"/>
                <a:cs typeface="Calibri" panose="020F0502020204030204" pitchFamily="34" charset="0"/>
              </a:rPr>
              <a:t>Jika pengguna masih menggunakan teknologi berbasis </a:t>
            </a:r>
            <a:r>
              <a:rPr lang="id-ID" sz="2000" i="1" dirty="0" smtClean="0">
                <a:solidFill>
                  <a:schemeClr val="tx1"/>
                </a:solidFill>
                <a:latin typeface="Calibri" panose="020F0502020204030204" pitchFamily="34" charset="0"/>
                <a:cs typeface="Calibri" panose="020F0502020204030204" pitchFamily="34" charset="0"/>
              </a:rPr>
              <a:t>single line</a:t>
            </a:r>
            <a:r>
              <a:rPr lang="id-ID" sz="2000" dirty="0" smtClean="0">
                <a:solidFill>
                  <a:schemeClr val="tx1"/>
                </a:solidFill>
                <a:latin typeface="Calibri" panose="020F0502020204030204" pitchFamily="34" charset="0"/>
                <a:cs typeface="Calibri" panose="020F0502020204030204" pitchFamily="34" charset="0"/>
              </a:rPr>
              <a:t>, media kabel yang dipakai adalah </a:t>
            </a:r>
            <a:r>
              <a:rPr lang="id-ID" sz="2000" i="1" dirty="0" smtClean="0">
                <a:solidFill>
                  <a:schemeClr val="tx1"/>
                </a:solidFill>
                <a:latin typeface="Calibri" panose="020F0502020204030204" pitchFamily="34" charset="0"/>
                <a:cs typeface="Calibri" panose="020F0502020204030204" pitchFamily="34" charset="0"/>
              </a:rPr>
              <a:t>tipe two-wire, twisted pair, </a:t>
            </a:r>
            <a:r>
              <a:rPr lang="id-ID" sz="2000" dirty="0" smtClean="0">
                <a:solidFill>
                  <a:schemeClr val="tx1"/>
                </a:solidFill>
                <a:latin typeface="Calibri" panose="020F0502020204030204" pitchFamily="34" charset="0"/>
                <a:cs typeface="Calibri" panose="020F0502020204030204" pitchFamily="34" charset="0"/>
              </a:rPr>
              <a:t>dan</a:t>
            </a:r>
            <a:r>
              <a:rPr lang="id-ID" sz="2000" i="1" dirty="0" smtClean="0">
                <a:solidFill>
                  <a:schemeClr val="tx1"/>
                </a:solidFill>
                <a:latin typeface="Calibri" panose="020F0502020204030204" pitchFamily="34" charset="0"/>
                <a:cs typeface="Calibri" panose="020F0502020204030204" pitchFamily="34" charset="0"/>
              </a:rPr>
              <a:t> loop start line</a:t>
            </a:r>
            <a:r>
              <a:rPr lang="id-ID" sz="2000" dirty="0" smtClean="0">
                <a:solidFill>
                  <a:schemeClr val="tx1"/>
                </a:solidFill>
                <a:latin typeface="Calibri" panose="020F0502020204030204" pitchFamily="34" charset="0"/>
                <a:cs typeface="Calibri" panose="020F0502020204030204" pitchFamily="34" charset="0"/>
              </a:rPr>
              <a:t>.</a:t>
            </a:r>
            <a:endParaRPr lang="id-ID" sz="2000" dirty="0">
              <a:solidFill>
                <a:schemeClr val="tx1"/>
              </a:solidFill>
              <a:latin typeface="Calibri" panose="020F0502020204030204" pitchFamily="34" charset="0"/>
              <a:cs typeface="Calibri" panose="020F0502020204030204" pitchFamily="34" charset="0"/>
            </a:endParaRPr>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134696" y="498650"/>
            <a:ext cx="7000762" cy="4740100"/>
          </a:xfrm>
          <a:prstGeom prst="rect">
            <a:avLst/>
          </a:prstGeom>
        </p:spPr>
      </p:pic>
      <p:sp>
        <p:nvSpPr>
          <p:cNvPr id="5" name="TextBox 4"/>
          <p:cNvSpPr txBox="1"/>
          <p:nvPr/>
        </p:nvSpPr>
        <p:spPr>
          <a:xfrm>
            <a:off x="3886200" y="4432157"/>
            <a:ext cx="1621157" cy="246221"/>
          </a:xfrm>
          <a:prstGeom prst="rect">
            <a:avLst/>
          </a:prstGeom>
          <a:noFill/>
        </p:spPr>
        <p:txBody>
          <a:bodyPr wrap="square" rtlCol="0">
            <a:spAutoFit/>
          </a:bodyPr>
          <a:lstStyle/>
          <a:p>
            <a:r>
              <a:rPr lang="id-ID" sz="1000" dirty="0" smtClean="0">
                <a:latin typeface="Calibri" panose="020F0502020204030204" pitchFamily="34" charset="0"/>
                <a:cs typeface="Calibri" panose="020F0502020204030204" pitchFamily="34" charset="0"/>
              </a:rPr>
              <a:t>Sumber: pixabay.com</a:t>
            </a:r>
            <a:endParaRPr lang="id-ID" sz="1000" dirty="0">
              <a:latin typeface="Calibri" panose="020F0502020204030204" pitchFamily="34" charset="0"/>
              <a:cs typeface="Calibri" panose="020F0502020204030204" pitchFamily="34" charset="0"/>
            </a:endParaRPr>
          </a:p>
        </p:txBody>
      </p:sp>
      <p:sp>
        <p:nvSpPr>
          <p:cNvPr id="6" name="Rounded Rectangular Callout 5"/>
          <p:cNvSpPr/>
          <p:nvPr/>
        </p:nvSpPr>
        <p:spPr>
          <a:xfrm>
            <a:off x="381000" y="1276350"/>
            <a:ext cx="3245510" cy="1902646"/>
          </a:xfrm>
          <a:prstGeom prst="wedgeRoundRectCallout">
            <a:avLst>
              <a:gd name="adj1" fmla="val 62710"/>
              <a:gd name="adj2" fmla="val 14752"/>
              <a:gd name="adj3" fmla="val 16667"/>
            </a:avLst>
          </a:prstGeom>
          <a:solidFill>
            <a:schemeClr val="accent5">
              <a:lumMod val="20000"/>
              <a:lumOff val="80000"/>
            </a:schemeClr>
          </a:solidFill>
          <a:ln>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2000" i="1" dirty="0" smtClean="0">
                <a:solidFill>
                  <a:schemeClr val="tx1"/>
                </a:solidFill>
                <a:latin typeface="Calibri" panose="020F0502020204030204" pitchFamily="34" charset="0"/>
                <a:cs typeface="Calibri" panose="020F0502020204030204" pitchFamily="34" charset="0"/>
              </a:rPr>
              <a:t>Subscriber line </a:t>
            </a:r>
            <a:r>
              <a:rPr lang="id-ID" sz="2000" dirty="0" smtClean="0">
                <a:solidFill>
                  <a:schemeClr val="tx1"/>
                </a:solidFill>
                <a:latin typeface="Calibri" panose="020F0502020204030204" pitchFamily="34" charset="0"/>
                <a:cs typeface="Calibri" panose="020F0502020204030204" pitchFamily="34" charset="0"/>
              </a:rPr>
              <a:t>merupakan saluran yang menjadi penghubung komunikasi data antara pesawat pengguna dan PBX.</a:t>
            </a:r>
            <a:endParaRPr lang="id-ID" sz="2000" i="1" dirty="0">
              <a:solidFill>
                <a:schemeClr val="tx1"/>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8789903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childTnLst>
                                </p:cTn>
                              </p:par>
                            </p:childTnLst>
                          </p:cTn>
                        </p:par>
                        <p:par>
                          <p:cTn id="8" fill="hold">
                            <p:stCondLst>
                              <p:cond delay="750"/>
                            </p:stCondLst>
                            <p:childTnLst>
                              <p:par>
                                <p:cTn id="9" presetID="10" presetClass="entr" presetSubtype="0"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750"/>
                                        <p:tgtEl>
                                          <p:spTgt spid="4"/>
                                        </p:tgtEl>
                                      </p:cBhvr>
                                    </p:animEffect>
                                  </p:childTnLst>
                                </p:cTn>
                              </p:par>
                            </p:childTnLst>
                          </p:cTn>
                        </p:par>
                        <p:par>
                          <p:cTn id="12" fill="hold">
                            <p:stCondLst>
                              <p:cond delay="1500"/>
                            </p:stCondLst>
                            <p:childTnLst>
                              <p:par>
                                <p:cTn id="13" presetID="10" presetClass="entr" presetSubtype="0"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750"/>
                                        <p:tgtEl>
                                          <p:spTgt spid="5"/>
                                        </p:tgtEl>
                                      </p:cBhvr>
                                    </p:animEffect>
                                  </p:childTnLst>
                                </p:cTn>
                              </p:par>
                            </p:childTnLst>
                          </p:cTn>
                        </p:par>
                        <p:par>
                          <p:cTn id="16" fill="hold">
                            <p:stCondLst>
                              <p:cond delay="2250"/>
                            </p:stCondLst>
                            <p:childTnLst>
                              <p:par>
                                <p:cTn id="17" presetID="10" presetClass="entr" presetSubtype="0"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750"/>
                                        <p:tgtEl>
                                          <p:spTgt spid="6"/>
                                        </p:tgtEl>
                                      </p:cBhvr>
                                    </p:animEffect>
                                  </p:childTnLst>
                                </p:cTn>
                              </p:par>
                            </p:childTnLst>
                          </p:cTn>
                        </p:par>
                        <p:par>
                          <p:cTn id="20" fill="hold">
                            <p:stCondLst>
                              <p:cond delay="3000"/>
                            </p:stCondLst>
                            <p:childTnLst>
                              <p:par>
                                <p:cTn id="21" presetID="10" presetClass="entr" presetSubtype="0" fill="hold" grpId="0" nodeType="after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fade">
                                      <p:cBhvr>
                                        <p:cTn id="23" dur="75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5" grpId="0"/>
      <p:bldP spid="6"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xmlns="" id="{F557788F-C465-4502-BD6C-8E706E87FF10}"/>
              </a:ext>
            </a:extLst>
          </p:cNvPr>
          <p:cNvGrpSpPr/>
          <p:nvPr/>
        </p:nvGrpSpPr>
        <p:grpSpPr>
          <a:xfrm>
            <a:off x="76200" y="100057"/>
            <a:ext cx="2590800" cy="533429"/>
            <a:chOff x="76200" y="28951"/>
            <a:chExt cx="6508830" cy="1328397"/>
          </a:xfrm>
        </p:grpSpPr>
        <p:sp>
          <p:nvSpPr>
            <p:cNvPr id="3" name="Cylinder 16">
              <a:extLst>
                <a:ext uri="{FF2B5EF4-FFF2-40B4-BE49-F238E27FC236}">
                  <a16:creationId xmlns:a16="http://schemas.microsoft.com/office/drawing/2014/main" xmlns="" id="{C9C32DDD-515F-4A66-BF69-46C5DA54E413}"/>
                </a:ext>
              </a:extLst>
            </p:cNvPr>
            <p:cNvSpPr/>
            <p:nvPr/>
          </p:nvSpPr>
          <p:spPr>
            <a:xfrm>
              <a:off x="6507876" y="28951"/>
              <a:ext cx="76200" cy="609600"/>
            </a:xfrm>
            <a:prstGeom prst="can">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ID"/>
            </a:p>
          </p:txBody>
        </p:sp>
        <p:sp>
          <p:nvSpPr>
            <p:cNvPr id="4" name="TextBox 3">
              <a:extLst>
                <a:ext uri="{FF2B5EF4-FFF2-40B4-BE49-F238E27FC236}">
                  <a16:creationId xmlns:a16="http://schemas.microsoft.com/office/drawing/2014/main" xmlns="" id="{673E285F-17A3-469B-8849-EF640F59FDB5}"/>
                </a:ext>
              </a:extLst>
            </p:cNvPr>
            <p:cNvSpPr txBox="1"/>
            <p:nvPr/>
          </p:nvSpPr>
          <p:spPr>
            <a:xfrm>
              <a:off x="152399" y="207665"/>
              <a:ext cx="6432631" cy="1149683"/>
            </a:xfrm>
            <a:prstGeom prst="rect">
              <a:avLst/>
            </a:prstGeom>
            <a:ln/>
          </p:spPr>
          <p:style>
            <a:lnRef idx="2">
              <a:schemeClr val="accent4">
                <a:shade val="50000"/>
              </a:schemeClr>
            </a:lnRef>
            <a:fillRef idx="1">
              <a:schemeClr val="accent4"/>
            </a:fillRef>
            <a:effectRef idx="0">
              <a:schemeClr val="accent4"/>
            </a:effectRef>
            <a:fontRef idx="minor">
              <a:schemeClr val="lt1"/>
            </a:fontRef>
          </p:style>
          <p:txBody>
            <a:bodyPr wrap="square" rtlCol="0">
              <a:spAutoFit/>
            </a:bodyPr>
            <a:lstStyle/>
            <a:p>
              <a:r>
                <a:rPr lang="id-ID" sz="2400" b="1" dirty="0" smtClean="0">
                  <a:solidFill>
                    <a:schemeClr val="bg1"/>
                  </a:solidFill>
                </a:rPr>
                <a:t>B. Sistem </a:t>
              </a:r>
              <a:r>
                <a:rPr lang="id-ID" sz="2400" b="1" i="1" dirty="0" smtClean="0">
                  <a:solidFill>
                    <a:schemeClr val="bg1"/>
                  </a:solidFill>
                </a:rPr>
                <a:t>Hunting </a:t>
              </a:r>
              <a:endParaRPr lang="en-US" sz="2400" b="1" i="1" dirty="0">
                <a:solidFill>
                  <a:schemeClr val="bg1"/>
                </a:solidFill>
              </a:endParaRPr>
            </a:p>
          </p:txBody>
        </p:sp>
        <p:sp>
          <p:nvSpPr>
            <p:cNvPr id="5" name="Cylinder 27">
              <a:extLst>
                <a:ext uri="{FF2B5EF4-FFF2-40B4-BE49-F238E27FC236}">
                  <a16:creationId xmlns:a16="http://schemas.microsoft.com/office/drawing/2014/main" xmlns="" id="{13681520-2606-44D5-A3B0-DB1F8129823C}"/>
                </a:ext>
              </a:extLst>
            </p:cNvPr>
            <p:cNvSpPr/>
            <p:nvPr/>
          </p:nvSpPr>
          <p:spPr>
            <a:xfrm>
              <a:off x="76200" y="207664"/>
              <a:ext cx="76200" cy="609600"/>
            </a:xfrm>
            <a:prstGeom prst="can">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ID"/>
            </a:p>
          </p:txBody>
        </p:sp>
      </p:grpSp>
      <p:pic>
        <p:nvPicPr>
          <p:cNvPr id="6" name="Picture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362200" y="895350"/>
            <a:ext cx="3886200" cy="3886200"/>
          </a:xfrm>
          <a:prstGeom prst="rect">
            <a:avLst/>
          </a:prstGeom>
        </p:spPr>
      </p:pic>
      <p:sp>
        <p:nvSpPr>
          <p:cNvPr id="7" name="TextBox 6"/>
          <p:cNvSpPr txBox="1"/>
          <p:nvPr/>
        </p:nvSpPr>
        <p:spPr>
          <a:xfrm rot="16200000">
            <a:off x="2885147" y="3667839"/>
            <a:ext cx="1828800" cy="246221"/>
          </a:xfrm>
          <a:prstGeom prst="rect">
            <a:avLst/>
          </a:prstGeom>
          <a:noFill/>
        </p:spPr>
        <p:txBody>
          <a:bodyPr wrap="square" rtlCol="0">
            <a:spAutoFit/>
          </a:bodyPr>
          <a:lstStyle/>
          <a:p>
            <a:r>
              <a:rPr lang="id-ID" sz="1000" dirty="0" smtClean="0">
                <a:latin typeface="Calibri" panose="020F0502020204030204" pitchFamily="34" charset="0"/>
                <a:cs typeface="Calibri" panose="020F0502020204030204" pitchFamily="34" charset="0"/>
              </a:rPr>
              <a:t>Sumber: pixabay.com</a:t>
            </a:r>
            <a:endParaRPr lang="id-ID" sz="1000" dirty="0">
              <a:latin typeface="Calibri" panose="020F0502020204030204" pitchFamily="34" charset="0"/>
              <a:cs typeface="Calibri" panose="020F0502020204030204" pitchFamily="34" charset="0"/>
            </a:endParaRPr>
          </a:p>
        </p:txBody>
      </p:sp>
      <p:sp>
        <p:nvSpPr>
          <p:cNvPr id="8" name="Rounded Rectangular Callout 7"/>
          <p:cNvSpPr/>
          <p:nvPr/>
        </p:nvSpPr>
        <p:spPr>
          <a:xfrm>
            <a:off x="5638800" y="402653"/>
            <a:ext cx="3276600" cy="3352105"/>
          </a:xfrm>
          <a:prstGeom prst="wedgeRoundRectCallout">
            <a:avLst>
              <a:gd name="adj1" fmla="val -67495"/>
              <a:gd name="adj2" fmla="val -14353"/>
              <a:gd name="adj3" fmla="val 16667"/>
            </a:avLst>
          </a:prstGeom>
          <a:solidFill>
            <a:schemeClr val="accent2">
              <a:lumMod val="20000"/>
              <a:lumOff val="80000"/>
            </a:schemeClr>
          </a:solidFill>
          <a:ln>
            <a:solidFill>
              <a:schemeClr val="accent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2000" dirty="0" smtClean="0">
                <a:solidFill>
                  <a:schemeClr val="tx1"/>
                </a:solidFill>
                <a:latin typeface="Calibri" panose="020F0502020204030204" pitchFamily="34" charset="0"/>
                <a:cs typeface="Calibri" panose="020F0502020204030204" pitchFamily="34" charset="0"/>
              </a:rPr>
              <a:t>Koneksi yang terjadi antara sistem </a:t>
            </a:r>
            <a:r>
              <a:rPr lang="id-ID" sz="2000" i="1" dirty="0" smtClean="0">
                <a:solidFill>
                  <a:schemeClr val="tx1"/>
                </a:solidFill>
                <a:latin typeface="Calibri" panose="020F0502020204030204" pitchFamily="34" charset="0"/>
                <a:cs typeface="Calibri" panose="020F0502020204030204" pitchFamily="34" charset="0"/>
              </a:rPr>
              <a:t>hunting</a:t>
            </a:r>
            <a:r>
              <a:rPr lang="id-ID" sz="2000" dirty="0" smtClean="0">
                <a:solidFill>
                  <a:schemeClr val="tx1"/>
                </a:solidFill>
                <a:latin typeface="Calibri" panose="020F0502020204030204" pitchFamily="34" charset="0"/>
                <a:cs typeface="Calibri" panose="020F0502020204030204" pitchFamily="34" charset="0"/>
              </a:rPr>
              <a:t> dan </a:t>
            </a:r>
            <a:r>
              <a:rPr lang="id-ID" sz="2000" i="1" dirty="0" smtClean="0">
                <a:solidFill>
                  <a:schemeClr val="tx1"/>
                </a:solidFill>
                <a:latin typeface="Calibri" panose="020F0502020204030204" pitchFamily="34" charset="0"/>
                <a:cs typeface="Calibri" panose="020F0502020204030204" pitchFamily="34" charset="0"/>
              </a:rPr>
              <a:t>public exchange</a:t>
            </a:r>
            <a:r>
              <a:rPr lang="id-ID" sz="2000" dirty="0" smtClean="0">
                <a:solidFill>
                  <a:schemeClr val="tx1"/>
                </a:solidFill>
                <a:latin typeface="Calibri" panose="020F0502020204030204" pitchFamily="34" charset="0"/>
                <a:cs typeface="Calibri" panose="020F0502020204030204" pitchFamily="34" charset="0"/>
              </a:rPr>
              <a:t>/sentral publik mempunyai kanal yang disebut dengan </a:t>
            </a:r>
            <a:r>
              <a:rPr lang="id-ID" sz="2000" i="1" dirty="0" smtClean="0">
                <a:solidFill>
                  <a:schemeClr val="tx1"/>
                </a:solidFill>
                <a:latin typeface="Calibri" panose="020F0502020204030204" pitchFamily="34" charset="0"/>
                <a:cs typeface="Calibri" panose="020F0502020204030204" pitchFamily="34" charset="0"/>
              </a:rPr>
              <a:t>subscriber line</a:t>
            </a:r>
            <a:r>
              <a:rPr lang="id-ID" sz="2000" dirty="0" smtClean="0">
                <a:solidFill>
                  <a:schemeClr val="tx1"/>
                </a:solidFill>
                <a:latin typeface="Calibri" panose="020F0502020204030204" pitchFamily="34" charset="0"/>
                <a:cs typeface="Calibri" panose="020F0502020204030204" pitchFamily="34" charset="0"/>
              </a:rPr>
              <a:t>. Metode </a:t>
            </a:r>
            <a:r>
              <a:rPr lang="id-ID" sz="2000" i="1" dirty="0" smtClean="0">
                <a:solidFill>
                  <a:schemeClr val="tx1"/>
                </a:solidFill>
                <a:latin typeface="Calibri" panose="020F0502020204030204" pitchFamily="34" charset="0"/>
                <a:cs typeface="Calibri" panose="020F0502020204030204" pitchFamily="34" charset="0"/>
              </a:rPr>
              <a:t>hunting </a:t>
            </a:r>
            <a:r>
              <a:rPr lang="id-ID" sz="2000" dirty="0" smtClean="0">
                <a:solidFill>
                  <a:schemeClr val="tx1"/>
                </a:solidFill>
                <a:latin typeface="Calibri" panose="020F0502020204030204" pitchFamily="34" charset="0"/>
                <a:cs typeface="Calibri" panose="020F0502020204030204" pitchFamily="34" charset="0"/>
              </a:rPr>
              <a:t>mempunyai nomor panggilan yang dikenal dengan istilah DNG atau </a:t>
            </a:r>
            <a:r>
              <a:rPr lang="id-ID" sz="2000" i="1" dirty="0" smtClean="0">
                <a:solidFill>
                  <a:schemeClr val="tx1"/>
                </a:solidFill>
                <a:latin typeface="Calibri" panose="020F0502020204030204" pitchFamily="34" charset="0"/>
                <a:cs typeface="Calibri" panose="020F0502020204030204" pitchFamily="34" charset="0"/>
              </a:rPr>
              <a:t>Dial Number Group</a:t>
            </a:r>
            <a:r>
              <a:rPr lang="id-ID" sz="2000" dirty="0" smtClean="0">
                <a:solidFill>
                  <a:schemeClr val="tx1"/>
                </a:solidFill>
                <a:latin typeface="Calibri" panose="020F0502020204030204" pitchFamily="34" charset="0"/>
                <a:cs typeface="Calibri" panose="020F0502020204030204" pitchFamily="34" charset="0"/>
              </a:rPr>
              <a:t>.</a:t>
            </a:r>
            <a:endParaRPr lang="id-ID" sz="2000" dirty="0">
              <a:solidFill>
                <a:schemeClr val="tx1"/>
              </a:solidFill>
              <a:latin typeface="Calibri" panose="020F0502020204030204" pitchFamily="34" charset="0"/>
              <a:cs typeface="Calibri" panose="020F0502020204030204" pitchFamily="34" charset="0"/>
            </a:endParaRPr>
          </a:p>
        </p:txBody>
      </p:sp>
      <p:sp>
        <p:nvSpPr>
          <p:cNvPr id="9" name="Rounded Rectangular Callout 8"/>
          <p:cNvSpPr/>
          <p:nvPr/>
        </p:nvSpPr>
        <p:spPr>
          <a:xfrm>
            <a:off x="326068" y="895350"/>
            <a:ext cx="3025697" cy="3331775"/>
          </a:xfrm>
          <a:prstGeom prst="wedgeRoundRectCallout">
            <a:avLst>
              <a:gd name="adj1" fmla="val 69171"/>
              <a:gd name="adj2" fmla="val -6811"/>
              <a:gd name="adj3" fmla="val 16667"/>
            </a:avLst>
          </a:prstGeom>
          <a:solidFill>
            <a:schemeClr val="accent2">
              <a:lumMod val="20000"/>
              <a:lumOff val="80000"/>
            </a:schemeClr>
          </a:solidFill>
          <a:ln>
            <a:solidFill>
              <a:schemeClr val="accent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2000" i="1" dirty="0" smtClean="0">
                <a:solidFill>
                  <a:schemeClr val="tx1"/>
                </a:solidFill>
                <a:latin typeface="Calibri" panose="020F0502020204030204" pitchFamily="34" charset="0"/>
                <a:cs typeface="Calibri" panose="020F0502020204030204" pitchFamily="34" charset="0"/>
              </a:rPr>
              <a:t>Hunting</a:t>
            </a:r>
            <a:r>
              <a:rPr lang="id-ID" sz="2000" dirty="0" smtClean="0">
                <a:solidFill>
                  <a:schemeClr val="tx1"/>
                </a:solidFill>
                <a:latin typeface="Calibri" panose="020F0502020204030204" pitchFamily="34" charset="0"/>
                <a:cs typeface="Calibri" panose="020F0502020204030204" pitchFamily="34" charset="0"/>
              </a:rPr>
              <a:t> dapat diartikan sebagai grup kanal pengguna yang dilengkapi dengan sebuah nomor panggilan. Jika nomor tersebut dipanggil, pemanggil akan terkoneksi dengan salah satu sambungan bebas.</a:t>
            </a:r>
          </a:p>
        </p:txBody>
      </p:sp>
    </p:spTree>
    <p:extLst>
      <p:ext uri="{BB962C8B-B14F-4D97-AF65-F5344CB8AC3E}">
        <p14:creationId xmlns:p14="http://schemas.microsoft.com/office/powerpoint/2010/main" val="3530098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750"/>
                                        <p:tgtEl>
                                          <p:spTgt spid="6"/>
                                        </p:tgtEl>
                                      </p:cBhvr>
                                    </p:animEffect>
                                  </p:childTnLst>
                                </p:cTn>
                              </p:par>
                            </p:childTnLst>
                          </p:cTn>
                        </p:par>
                        <p:par>
                          <p:cTn id="8" fill="hold">
                            <p:stCondLst>
                              <p:cond delay="750"/>
                            </p:stCondLst>
                            <p:childTnLst>
                              <p:par>
                                <p:cTn id="9" presetID="10" presetClass="entr" presetSubtype="0"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750"/>
                                        <p:tgtEl>
                                          <p:spTgt spid="7"/>
                                        </p:tgtEl>
                                      </p:cBhvr>
                                    </p:animEffect>
                                  </p:childTnLst>
                                </p:cTn>
                              </p:par>
                            </p:childTnLst>
                          </p:cTn>
                        </p:par>
                        <p:par>
                          <p:cTn id="12" fill="hold">
                            <p:stCondLst>
                              <p:cond delay="1500"/>
                            </p:stCondLst>
                            <p:childTnLst>
                              <p:par>
                                <p:cTn id="13" presetID="10" presetClass="entr" presetSubtype="0" fill="hold" grpId="0"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750"/>
                                        <p:tgtEl>
                                          <p:spTgt spid="9"/>
                                        </p:tgtEl>
                                      </p:cBhvr>
                                    </p:animEffect>
                                  </p:childTnLst>
                                </p:cTn>
                              </p:par>
                            </p:childTnLst>
                          </p:cTn>
                        </p:par>
                        <p:par>
                          <p:cTn id="16" fill="hold">
                            <p:stCondLst>
                              <p:cond delay="2250"/>
                            </p:stCondLst>
                            <p:childTnLst>
                              <p:par>
                                <p:cTn id="17" presetID="10" presetClass="entr" presetSubtype="0" fill="hold" grpId="0"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75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animBg="1"/>
      <p:bldP spid="9"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6"/>
          <p:cNvSpPr txBox="1">
            <a:spLocks/>
          </p:cNvSpPr>
          <p:nvPr/>
        </p:nvSpPr>
        <p:spPr>
          <a:xfrm>
            <a:off x="65690" y="57150"/>
            <a:ext cx="4201510" cy="567680"/>
          </a:xfrm>
          <a:prstGeom prst="rect">
            <a:avLst/>
          </a:prstGeom>
        </p:spPr>
        <p:txBody>
          <a:bodyPr vert="horz" lIns="163275" tIns="81638" rIns="163275" bIns="81638" rtlCol="0" anchor="t">
            <a:noAutofit/>
          </a:bodyPr>
          <a:lstStyle>
            <a:lvl1pPr marL="0" indent="0" algn="l" defTabSz="1632753" rtl="0" eaLnBrk="1" latinLnBrk="0" hangingPunct="1">
              <a:lnSpc>
                <a:spcPct val="120000"/>
              </a:lnSpc>
              <a:spcBef>
                <a:spcPts val="1200"/>
              </a:spcBef>
              <a:buFont typeface="Arial" panose="020B0604020202020204" pitchFamily="34" charset="0"/>
              <a:buNone/>
              <a:defRPr kumimoji="1" sz="3200" i="0" kern="1200" baseline="0">
                <a:solidFill>
                  <a:schemeClr val="accent1"/>
                </a:solidFill>
                <a:latin typeface="Route 159 SemiBold" pitchFamily="50" charset="0"/>
                <a:ea typeface="+mn-ea"/>
                <a:cs typeface="+mn-cs"/>
              </a:defRPr>
            </a:lvl1pPr>
            <a:lvl2pPr marL="1326612" indent="-510235" algn="l" defTabSz="1632753" rtl="0" eaLnBrk="1" latinLnBrk="0" hangingPunct="1">
              <a:spcBef>
                <a:spcPct val="20000"/>
              </a:spcBef>
              <a:buFont typeface="Arial" panose="020B0604020202020204" pitchFamily="34" charset="0"/>
              <a:buChar char="–"/>
              <a:defRPr kumimoji="1" sz="5000" kern="1200">
                <a:solidFill>
                  <a:schemeClr val="tx1"/>
                </a:solidFill>
                <a:latin typeface="+mn-lt"/>
                <a:ea typeface="+mn-ea"/>
                <a:cs typeface="+mn-cs"/>
              </a:defRPr>
            </a:lvl2pPr>
            <a:lvl3pPr marL="2040941" indent="-408188" algn="l" defTabSz="1632753" rtl="0" eaLnBrk="1" latinLnBrk="0" hangingPunct="1">
              <a:spcBef>
                <a:spcPct val="20000"/>
              </a:spcBef>
              <a:buFont typeface="Arial" panose="020B0604020202020204" pitchFamily="34" charset="0"/>
              <a:buChar char="•"/>
              <a:defRPr kumimoji="1" sz="4300" kern="1200">
                <a:solidFill>
                  <a:schemeClr val="tx1"/>
                </a:solidFill>
                <a:latin typeface="+mn-lt"/>
                <a:ea typeface="+mn-ea"/>
                <a:cs typeface="+mn-cs"/>
              </a:defRPr>
            </a:lvl3pPr>
            <a:lvl4pPr marL="2857317"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4pPr>
            <a:lvl5pPr marL="3673693"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5pPr>
            <a:lvl6pPr marL="4490070"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6pPr>
            <a:lvl7pPr marL="5306446"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7pPr>
            <a:lvl8pPr marL="6122822"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8pPr>
            <a:lvl9pPr marL="6939199"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9pPr>
          </a:lstStyle>
          <a:p>
            <a:pPr lvl="0">
              <a:defRPr/>
            </a:pPr>
            <a:r>
              <a:rPr lang="id-ID" altLang="ja-JP" sz="2400" dirty="0" smtClean="0">
                <a:solidFill>
                  <a:srgbClr val="CC3399"/>
                </a:solidFill>
                <a:latin typeface="+mn-lt"/>
                <a:cs typeface="Arial" pitchFamily="34" charset="0"/>
              </a:rPr>
              <a:t>1. Jenis-Jenis </a:t>
            </a:r>
            <a:r>
              <a:rPr lang="id-ID" altLang="ja-JP" sz="2400" i="1" dirty="0" smtClean="0">
                <a:solidFill>
                  <a:srgbClr val="CC3399"/>
                </a:solidFill>
                <a:latin typeface="+mn-lt"/>
                <a:cs typeface="Arial" pitchFamily="34" charset="0"/>
              </a:rPr>
              <a:t>Hunting </a:t>
            </a:r>
            <a:endParaRPr lang="fi-FI" altLang="ja-JP" sz="2400" i="1" dirty="0">
              <a:solidFill>
                <a:srgbClr val="CC3399"/>
              </a:solidFill>
              <a:latin typeface="+mn-lt"/>
              <a:cs typeface="Arial" pitchFamily="34" charset="0"/>
            </a:endParaRPr>
          </a:p>
        </p:txBody>
      </p:sp>
      <p:sp>
        <p:nvSpPr>
          <p:cNvPr id="4" name="Round Diagonal Corner Rectangle 3"/>
          <p:cNvSpPr/>
          <p:nvPr/>
        </p:nvSpPr>
        <p:spPr>
          <a:xfrm>
            <a:off x="438133" y="935845"/>
            <a:ext cx="7696956" cy="873905"/>
          </a:xfrm>
          <a:prstGeom prst="round2DiagRect">
            <a:avLst/>
          </a:prstGeom>
          <a:solidFill>
            <a:schemeClr val="bg1"/>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id-ID" sz="2000" dirty="0" smtClean="0">
                <a:solidFill>
                  <a:schemeClr val="tx1"/>
                </a:solidFill>
                <a:cs typeface="Courier New" panose="02070309020205020404" pitchFamily="49" charset="0"/>
              </a:rPr>
              <a:t>Proses </a:t>
            </a:r>
            <a:r>
              <a:rPr lang="id-ID" sz="2000" i="1" dirty="0" smtClean="0">
                <a:solidFill>
                  <a:schemeClr val="tx1"/>
                </a:solidFill>
                <a:cs typeface="Courier New" panose="02070309020205020404" pitchFamily="49" charset="0"/>
              </a:rPr>
              <a:t>hunting</a:t>
            </a:r>
            <a:r>
              <a:rPr lang="id-ID" sz="2000" dirty="0" smtClean="0">
                <a:solidFill>
                  <a:schemeClr val="tx1"/>
                </a:solidFill>
                <a:cs typeface="Courier New" panose="02070309020205020404" pitchFamily="49" charset="0"/>
              </a:rPr>
              <a:t> dimulai dengan mencari member berdasarkan digit nomor yang ditekan atau di-</a:t>
            </a:r>
            <a:r>
              <a:rPr lang="id-ID" sz="2000" i="1" dirty="0" smtClean="0">
                <a:solidFill>
                  <a:schemeClr val="tx1"/>
                </a:solidFill>
                <a:cs typeface="Courier New" panose="02070309020205020404" pitchFamily="49" charset="0"/>
              </a:rPr>
              <a:t>dial</a:t>
            </a:r>
            <a:r>
              <a:rPr lang="id-ID" sz="2000" dirty="0" smtClean="0">
                <a:solidFill>
                  <a:schemeClr val="tx1"/>
                </a:solidFill>
                <a:cs typeface="Courier New" panose="02070309020205020404" pitchFamily="49" charset="0"/>
              </a:rPr>
              <a:t>.</a:t>
            </a:r>
            <a:endParaRPr lang="en-US" sz="2000" dirty="0">
              <a:solidFill>
                <a:schemeClr val="tx1"/>
              </a:solidFill>
              <a:cs typeface="Calibri" panose="020F0502020204030204" pitchFamily="34" charset="0"/>
            </a:endParaRPr>
          </a:p>
        </p:txBody>
      </p:sp>
      <p:sp>
        <p:nvSpPr>
          <p:cNvPr id="5" name="Round Diagonal Corner Rectangle 4"/>
          <p:cNvSpPr/>
          <p:nvPr/>
        </p:nvSpPr>
        <p:spPr>
          <a:xfrm>
            <a:off x="228601" y="666750"/>
            <a:ext cx="2133599" cy="381000"/>
          </a:xfrm>
          <a:prstGeom prst="round2DiagRect">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id-ID" sz="2000" dirty="0" smtClean="0">
                <a:solidFill>
                  <a:schemeClr val="bg1"/>
                </a:solidFill>
                <a:latin typeface="Calibri" panose="020F0502020204030204" pitchFamily="34" charset="0"/>
                <a:cs typeface="Calibri" panose="020F0502020204030204" pitchFamily="34" charset="0"/>
              </a:rPr>
              <a:t>a. </a:t>
            </a:r>
            <a:r>
              <a:rPr lang="id-ID" sz="2000" i="1" dirty="0" smtClean="0">
                <a:solidFill>
                  <a:schemeClr val="bg1"/>
                </a:solidFill>
                <a:latin typeface="Calibri" panose="020F0502020204030204" pitchFamily="34" charset="0"/>
                <a:cs typeface="Calibri" panose="020F0502020204030204" pitchFamily="34" charset="0"/>
              </a:rPr>
              <a:t>Circular hunting</a:t>
            </a:r>
            <a:endParaRPr lang="en-US" sz="2000" i="1" dirty="0">
              <a:solidFill>
                <a:schemeClr val="bg1"/>
              </a:solidFill>
              <a:latin typeface="Calibri" panose="020F0502020204030204" pitchFamily="34" charset="0"/>
              <a:cs typeface="Calibri" panose="020F0502020204030204" pitchFamily="34" charset="0"/>
            </a:endParaRPr>
          </a:p>
        </p:txBody>
      </p:sp>
      <p:sp>
        <p:nvSpPr>
          <p:cNvPr id="8" name="Round Diagonal Corner Rectangle 7"/>
          <p:cNvSpPr/>
          <p:nvPr/>
        </p:nvSpPr>
        <p:spPr>
          <a:xfrm>
            <a:off x="438132" y="2231245"/>
            <a:ext cx="7696956" cy="873905"/>
          </a:xfrm>
          <a:prstGeom prst="round2DiagRect">
            <a:avLst/>
          </a:prstGeom>
          <a:solidFill>
            <a:schemeClr val="bg1"/>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id-ID" sz="2000" i="1" dirty="0" smtClean="0">
                <a:solidFill>
                  <a:schemeClr val="tx1"/>
                </a:solidFill>
                <a:cs typeface="Courier New" panose="02070309020205020404" pitchFamily="49" charset="0"/>
              </a:rPr>
              <a:t>Regular hunting </a:t>
            </a:r>
            <a:r>
              <a:rPr lang="id-ID" sz="2000" dirty="0" smtClean="0">
                <a:solidFill>
                  <a:schemeClr val="tx1"/>
                </a:solidFill>
                <a:cs typeface="Courier New" panose="02070309020205020404" pitchFamily="49" charset="0"/>
              </a:rPr>
              <a:t>akan mencari member yang dituju berdasarkan nomor dialing yang akan ditekan atau di-</a:t>
            </a:r>
            <a:r>
              <a:rPr lang="id-ID" sz="2000" i="1" dirty="0" smtClean="0">
                <a:solidFill>
                  <a:schemeClr val="tx1"/>
                </a:solidFill>
                <a:cs typeface="Courier New" panose="02070309020205020404" pitchFamily="49" charset="0"/>
              </a:rPr>
              <a:t>dial</a:t>
            </a:r>
            <a:r>
              <a:rPr lang="id-ID" sz="2000" dirty="0" smtClean="0">
                <a:solidFill>
                  <a:schemeClr val="tx1"/>
                </a:solidFill>
                <a:cs typeface="Courier New" panose="02070309020205020404" pitchFamily="49" charset="0"/>
              </a:rPr>
              <a:t>.</a:t>
            </a:r>
            <a:endParaRPr lang="en-US" sz="2000" dirty="0">
              <a:solidFill>
                <a:schemeClr val="tx1"/>
              </a:solidFill>
              <a:cs typeface="Calibri" panose="020F0502020204030204" pitchFamily="34" charset="0"/>
            </a:endParaRPr>
          </a:p>
        </p:txBody>
      </p:sp>
      <p:sp>
        <p:nvSpPr>
          <p:cNvPr id="9" name="Round Diagonal Corner Rectangle 8"/>
          <p:cNvSpPr/>
          <p:nvPr/>
        </p:nvSpPr>
        <p:spPr>
          <a:xfrm>
            <a:off x="228600" y="1962150"/>
            <a:ext cx="2133599" cy="381000"/>
          </a:xfrm>
          <a:prstGeom prst="round2DiagRect">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id-ID" sz="2000" dirty="0">
                <a:solidFill>
                  <a:schemeClr val="bg1"/>
                </a:solidFill>
                <a:latin typeface="Calibri" panose="020F0502020204030204" pitchFamily="34" charset="0"/>
                <a:cs typeface="Calibri" panose="020F0502020204030204" pitchFamily="34" charset="0"/>
              </a:rPr>
              <a:t>b</a:t>
            </a:r>
            <a:r>
              <a:rPr lang="id-ID" sz="2000" dirty="0" smtClean="0">
                <a:solidFill>
                  <a:schemeClr val="bg1"/>
                </a:solidFill>
                <a:latin typeface="Calibri" panose="020F0502020204030204" pitchFamily="34" charset="0"/>
                <a:cs typeface="Calibri" panose="020F0502020204030204" pitchFamily="34" charset="0"/>
              </a:rPr>
              <a:t>. </a:t>
            </a:r>
            <a:r>
              <a:rPr lang="id-ID" sz="2000" i="1" dirty="0" smtClean="0">
                <a:solidFill>
                  <a:schemeClr val="bg1"/>
                </a:solidFill>
                <a:latin typeface="Calibri" panose="020F0502020204030204" pitchFamily="34" charset="0"/>
                <a:cs typeface="Calibri" panose="020F0502020204030204" pitchFamily="34" charset="0"/>
              </a:rPr>
              <a:t>Regular hunting</a:t>
            </a:r>
            <a:endParaRPr lang="en-US" sz="2000" i="1" dirty="0">
              <a:solidFill>
                <a:schemeClr val="bg1"/>
              </a:solidFill>
              <a:latin typeface="Calibri" panose="020F0502020204030204" pitchFamily="34" charset="0"/>
              <a:cs typeface="Calibri" panose="020F0502020204030204" pitchFamily="34" charset="0"/>
            </a:endParaRPr>
          </a:p>
        </p:txBody>
      </p:sp>
      <p:sp>
        <p:nvSpPr>
          <p:cNvPr id="10" name="Round Diagonal Corner Rectangle 9"/>
          <p:cNvSpPr/>
          <p:nvPr/>
        </p:nvSpPr>
        <p:spPr>
          <a:xfrm>
            <a:off x="438132" y="3526645"/>
            <a:ext cx="7696956" cy="873905"/>
          </a:xfrm>
          <a:prstGeom prst="round2DiagRect">
            <a:avLst/>
          </a:prstGeom>
          <a:solidFill>
            <a:schemeClr val="bg1"/>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id-ID" sz="2000" dirty="0" smtClean="0">
                <a:solidFill>
                  <a:schemeClr val="tx1"/>
                </a:solidFill>
                <a:cs typeface="Courier New" panose="02070309020205020404" pitchFamily="49" charset="0"/>
              </a:rPr>
              <a:t>2WF dan 2WB merupakan jenis</a:t>
            </a:r>
            <a:r>
              <a:rPr lang="id-ID" sz="2000" i="1" dirty="0" smtClean="0">
                <a:solidFill>
                  <a:schemeClr val="tx1"/>
                </a:solidFill>
                <a:cs typeface="Courier New" panose="02070309020205020404" pitchFamily="49" charset="0"/>
              </a:rPr>
              <a:t> hunting </a:t>
            </a:r>
            <a:r>
              <a:rPr lang="id-ID" sz="2000" dirty="0" smtClean="0">
                <a:solidFill>
                  <a:schemeClr val="tx1"/>
                </a:solidFill>
                <a:cs typeface="Courier New" panose="02070309020205020404" pitchFamily="49" charset="0"/>
              </a:rPr>
              <a:t>linear yang sering diimplementasikan untuk sambungan panggilan dua arah.</a:t>
            </a:r>
            <a:endParaRPr lang="en-US" sz="2000" dirty="0">
              <a:solidFill>
                <a:schemeClr val="tx1"/>
              </a:solidFill>
              <a:cs typeface="Calibri" panose="020F0502020204030204" pitchFamily="34" charset="0"/>
            </a:endParaRPr>
          </a:p>
        </p:txBody>
      </p:sp>
      <p:sp>
        <p:nvSpPr>
          <p:cNvPr id="11" name="Round Diagonal Corner Rectangle 10"/>
          <p:cNvSpPr/>
          <p:nvPr/>
        </p:nvSpPr>
        <p:spPr>
          <a:xfrm>
            <a:off x="228600" y="3257550"/>
            <a:ext cx="2133599" cy="381000"/>
          </a:xfrm>
          <a:prstGeom prst="round2DiagRect">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id-ID" sz="2000" dirty="0">
                <a:solidFill>
                  <a:schemeClr val="bg1"/>
                </a:solidFill>
                <a:latin typeface="Calibri" panose="020F0502020204030204" pitchFamily="34" charset="0"/>
                <a:cs typeface="Calibri" panose="020F0502020204030204" pitchFamily="34" charset="0"/>
              </a:rPr>
              <a:t>c</a:t>
            </a:r>
            <a:r>
              <a:rPr lang="id-ID" sz="2000" dirty="0" smtClean="0">
                <a:solidFill>
                  <a:schemeClr val="bg1"/>
                </a:solidFill>
                <a:latin typeface="Calibri" panose="020F0502020204030204" pitchFamily="34" charset="0"/>
                <a:cs typeface="Calibri" panose="020F0502020204030204" pitchFamily="34" charset="0"/>
              </a:rPr>
              <a:t>. 2WF dan 2WB</a:t>
            </a:r>
            <a:endParaRPr lang="en-US" sz="2000" dirty="0">
              <a:solidFill>
                <a:schemeClr val="bg1"/>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7860062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childTnLst>
                                </p:cTn>
                              </p:par>
                            </p:childTnLst>
                          </p:cTn>
                        </p:par>
                        <p:par>
                          <p:cTn id="8" fill="hold">
                            <p:stCondLst>
                              <p:cond delay="750"/>
                            </p:stCondLst>
                            <p:childTnLst>
                              <p:par>
                                <p:cTn id="9" presetID="10"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750"/>
                                        <p:tgtEl>
                                          <p:spTgt spid="5"/>
                                        </p:tgtEl>
                                      </p:cBhvr>
                                    </p:animEffect>
                                  </p:childTnLst>
                                </p:cTn>
                              </p:par>
                            </p:childTnLst>
                          </p:cTn>
                        </p:par>
                        <p:par>
                          <p:cTn id="12" fill="hold">
                            <p:stCondLst>
                              <p:cond delay="1500"/>
                            </p:stCondLst>
                            <p:childTnLst>
                              <p:par>
                                <p:cTn id="13" presetID="10" presetClass="entr" presetSubtype="0"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750"/>
                                        <p:tgtEl>
                                          <p:spTgt spid="4"/>
                                        </p:tgtEl>
                                      </p:cBhvr>
                                    </p:animEffect>
                                  </p:childTnLst>
                                </p:cTn>
                              </p:par>
                            </p:childTnLst>
                          </p:cTn>
                        </p:par>
                        <p:par>
                          <p:cTn id="16" fill="hold">
                            <p:stCondLst>
                              <p:cond delay="2250"/>
                            </p:stCondLst>
                            <p:childTnLst>
                              <p:par>
                                <p:cTn id="17" presetID="10" presetClass="entr" presetSubtype="0" fill="hold" grpId="0"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750"/>
                                        <p:tgtEl>
                                          <p:spTgt spid="9"/>
                                        </p:tgtEl>
                                      </p:cBhvr>
                                    </p:animEffect>
                                  </p:childTnLst>
                                </p:cTn>
                              </p:par>
                            </p:childTnLst>
                          </p:cTn>
                        </p:par>
                        <p:par>
                          <p:cTn id="20" fill="hold">
                            <p:stCondLst>
                              <p:cond delay="3000"/>
                            </p:stCondLst>
                            <p:childTnLst>
                              <p:par>
                                <p:cTn id="21" presetID="10" presetClass="entr" presetSubtype="0" fill="hold" grpId="0" nodeType="after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fade">
                                      <p:cBhvr>
                                        <p:cTn id="23" dur="750"/>
                                        <p:tgtEl>
                                          <p:spTgt spid="8"/>
                                        </p:tgtEl>
                                      </p:cBhvr>
                                    </p:animEffect>
                                  </p:childTnLst>
                                </p:cTn>
                              </p:par>
                            </p:childTnLst>
                          </p:cTn>
                        </p:par>
                        <p:par>
                          <p:cTn id="24" fill="hold">
                            <p:stCondLst>
                              <p:cond delay="3750"/>
                            </p:stCondLst>
                            <p:childTnLst>
                              <p:par>
                                <p:cTn id="25" presetID="10" presetClass="entr" presetSubtype="0" fill="hold" grpId="0" nodeType="after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fade">
                                      <p:cBhvr>
                                        <p:cTn id="27" dur="750"/>
                                        <p:tgtEl>
                                          <p:spTgt spid="11"/>
                                        </p:tgtEl>
                                      </p:cBhvr>
                                    </p:animEffect>
                                  </p:childTnLst>
                                </p:cTn>
                              </p:par>
                            </p:childTnLst>
                          </p:cTn>
                        </p:par>
                        <p:par>
                          <p:cTn id="28" fill="hold">
                            <p:stCondLst>
                              <p:cond delay="4500"/>
                            </p:stCondLst>
                            <p:childTnLst>
                              <p:par>
                                <p:cTn id="29" presetID="10" presetClass="entr" presetSubtype="0" fill="hold" grpId="0" nodeType="after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fade">
                                      <p:cBhvr>
                                        <p:cTn id="31" dur="75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animBg="1"/>
      <p:bldP spid="5" grpId="0" animBg="1"/>
      <p:bldP spid="8" grpId="0" animBg="1"/>
      <p:bldP spid="9" grpId="0" animBg="1"/>
      <p:bldP spid="10" grpId="0" animBg="1"/>
      <p:bldP spid="11"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ound Diagonal Corner Rectangle 1"/>
          <p:cNvSpPr/>
          <p:nvPr/>
        </p:nvSpPr>
        <p:spPr>
          <a:xfrm>
            <a:off x="456444" y="554845"/>
            <a:ext cx="7696956" cy="1254905"/>
          </a:xfrm>
          <a:prstGeom prst="round2DiagRect">
            <a:avLst/>
          </a:prstGeom>
          <a:solidFill>
            <a:schemeClr val="bg1"/>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id-ID" sz="2000" dirty="0" smtClean="0">
                <a:solidFill>
                  <a:schemeClr val="tx1"/>
                </a:solidFill>
                <a:cs typeface="Courier New" panose="02070309020205020404" pitchFamily="49" charset="0"/>
              </a:rPr>
              <a:t>Persamaan kedua jenis </a:t>
            </a:r>
            <a:r>
              <a:rPr lang="id-ID" sz="2000" i="1" dirty="0" smtClean="0">
                <a:solidFill>
                  <a:schemeClr val="tx1"/>
                </a:solidFill>
                <a:cs typeface="Courier New" panose="02070309020205020404" pitchFamily="49" charset="0"/>
              </a:rPr>
              <a:t>hunting </a:t>
            </a:r>
            <a:r>
              <a:rPr lang="id-ID" sz="2000" dirty="0" smtClean="0">
                <a:solidFill>
                  <a:schemeClr val="tx1"/>
                </a:solidFill>
                <a:cs typeface="Courier New" panose="02070309020205020404" pitchFamily="49" charset="0"/>
              </a:rPr>
              <a:t>ini adalah proses pencarian dilakukan secara merata terhadap semua member sehingga sangat cocok untuk panggilan </a:t>
            </a:r>
            <a:r>
              <a:rPr lang="id-ID" sz="2000" i="1" dirty="0" smtClean="0">
                <a:solidFill>
                  <a:schemeClr val="tx1"/>
                </a:solidFill>
                <a:cs typeface="Courier New" panose="02070309020205020404" pitchFamily="49" charset="0"/>
              </a:rPr>
              <a:t>terminating</a:t>
            </a:r>
            <a:r>
              <a:rPr lang="id-ID" sz="2000" dirty="0" smtClean="0">
                <a:solidFill>
                  <a:schemeClr val="tx1"/>
                </a:solidFill>
                <a:cs typeface="Courier New" panose="02070309020205020404" pitchFamily="49" charset="0"/>
              </a:rPr>
              <a:t>.</a:t>
            </a:r>
            <a:endParaRPr lang="en-US" sz="2000" dirty="0">
              <a:solidFill>
                <a:schemeClr val="tx1"/>
              </a:solidFill>
              <a:cs typeface="Calibri" panose="020F0502020204030204" pitchFamily="34" charset="0"/>
            </a:endParaRPr>
          </a:p>
        </p:txBody>
      </p:sp>
      <p:sp>
        <p:nvSpPr>
          <p:cNvPr id="3" name="Round Diagonal Corner Rectangle 2"/>
          <p:cNvSpPr/>
          <p:nvPr/>
        </p:nvSpPr>
        <p:spPr>
          <a:xfrm>
            <a:off x="246912" y="285750"/>
            <a:ext cx="2133599" cy="381000"/>
          </a:xfrm>
          <a:prstGeom prst="round2DiagRect">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id-ID" sz="2000" dirty="0">
                <a:solidFill>
                  <a:schemeClr val="bg1"/>
                </a:solidFill>
                <a:latin typeface="Calibri" panose="020F0502020204030204" pitchFamily="34" charset="0"/>
                <a:cs typeface="Calibri" panose="020F0502020204030204" pitchFamily="34" charset="0"/>
              </a:rPr>
              <a:t>d</a:t>
            </a:r>
            <a:r>
              <a:rPr lang="id-ID" sz="2000" dirty="0" smtClean="0">
                <a:solidFill>
                  <a:schemeClr val="bg1"/>
                </a:solidFill>
                <a:latin typeface="Calibri" panose="020F0502020204030204" pitchFamily="34" charset="0"/>
                <a:cs typeface="Calibri" panose="020F0502020204030204" pitchFamily="34" charset="0"/>
              </a:rPr>
              <a:t>. GUCD dan UCD</a:t>
            </a:r>
            <a:endParaRPr lang="en-US" sz="2000" dirty="0">
              <a:solidFill>
                <a:schemeClr val="bg1"/>
              </a:solidFill>
              <a:latin typeface="Calibri" panose="020F0502020204030204" pitchFamily="34" charset="0"/>
              <a:cs typeface="Calibri" panose="020F0502020204030204" pitchFamily="34" charset="0"/>
            </a:endParaRPr>
          </a:p>
        </p:txBody>
      </p:sp>
      <p:sp>
        <p:nvSpPr>
          <p:cNvPr id="4" name="Round Diagonal Corner Rectangle 3"/>
          <p:cNvSpPr/>
          <p:nvPr/>
        </p:nvSpPr>
        <p:spPr>
          <a:xfrm>
            <a:off x="438133" y="2383645"/>
            <a:ext cx="7696956" cy="1254905"/>
          </a:xfrm>
          <a:prstGeom prst="round2DiagRect">
            <a:avLst/>
          </a:prstGeom>
          <a:solidFill>
            <a:schemeClr val="bg1"/>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id-ID" sz="2000" dirty="0" smtClean="0">
                <a:solidFill>
                  <a:schemeClr val="tx1"/>
                </a:solidFill>
                <a:cs typeface="Courier New" panose="02070309020205020404" pitchFamily="49" charset="0"/>
              </a:rPr>
              <a:t>Tipe ANNC </a:t>
            </a:r>
            <a:r>
              <a:rPr lang="id-ID" sz="2000" i="1" dirty="0" smtClean="0">
                <a:solidFill>
                  <a:schemeClr val="tx1"/>
                </a:solidFill>
                <a:cs typeface="Courier New" panose="02070309020205020404" pitchFamily="49" charset="0"/>
              </a:rPr>
              <a:t>hunting</a:t>
            </a:r>
            <a:r>
              <a:rPr lang="id-ID" sz="2000" dirty="0" smtClean="0">
                <a:solidFill>
                  <a:schemeClr val="tx1"/>
                </a:solidFill>
                <a:cs typeface="Courier New" panose="02070309020205020404" pitchFamily="49" charset="0"/>
              </a:rPr>
              <a:t> memiliki konsep kerja mirip dengan GUCD. Perbedaannya adaah pada ANNC, proses </a:t>
            </a:r>
            <a:r>
              <a:rPr lang="id-ID" sz="2000" i="1" dirty="0" smtClean="0">
                <a:solidFill>
                  <a:schemeClr val="tx1"/>
                </a:solidFill>
                <a:cs typeface="Courier New" panose="02070309020205020404" pitchFamily="49" charset="0"/>
              </a:rPr>
              <a:t>terminating </a:t>
            </a:r>
            <a:r>
              <a:rPr lang="id-ID" sz="2000" dirty="0" smtClean="0">
                <a:solidFill>
                  <a:schemeClr val="tx1"/>
                </a:solidFill>
                <a:cs typeface="Courier New" panose="02070309020205020404" pitchFamily="49" charset="0"/>
              </a:rPr>
              <a:t>yang ditujukan pada </a:t>
            </a:r>
            <a:r>
              <a:rPr lang="id-ID" sz="2000" i="1" dirty="0" smtClean="0">
                <a:solidFill>
                  <a:schemeClr val="tx1"/>
                </a:solidFill>
                <a:cs typeface="Courier New" panose="02070309020205020404" pitchFamily="49" charset="0"/>
              </a:rPr>
              <a:t>announcement</a:t>
            </a:r>
            <a:r>
              <a:rPr lang="id-ID" sz="2000" dirty="0" smtClean="0">
                <a:solidFill>
                  <a:schemeClr val="tx1"/>
                </a:solidFill>
                <a:cs typeface="Courier New" panose="02070309020205020404" pitchFamily="49" charset="0"/>
              </a:rPr>
              <a:t>.</a:t>
            </a:r>
            <a:endParaRPr lang="en-US" sz="2000" dirty="0">
              <a:solidFill>
                <a:schemeClr val="tx1"/>
              </a:solidFill>
              <a:cs typeface="Calibri" panose="020F0502020204030204" pitchFamily="34" charset="0"/>
            </a:endParaRPr>
          </a:p>
        </p:txBody>
      </p:sp>
      <p:sp>
        <p:nvSpPr>
          <p:cNvPr id="5" name="Round Diagonal Corner Rectangle 4"/>
          <p:cNvSpPr/>
          <p:nvPr/>
        </p:nvSpPr>
        <p:spPr>
          <a:xfrm>
            <a:off x="228601" y="2114550"/>
            <a:ext cx="2133599" cy="381000"/>
          </a:xfrm>
          <a:prstGeom prst="round2DiagRect">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id-ID" sz="2000" dirty="0">
                <a:solidFill>
                  <a:schemeClr val="bg1"/>
                </a:solidFill>
                <a:latin typeface="Calibri" panose="020F0502020204030204" pitchFamily="34" charset="0"/>
                <a:cs typeface="Calibri" panose="020F0502020204030204" pitchFamily="34" charset="0"/>
              </a:rPr>
              <a:t>e</a:t>
            </a:r>
            <a:r>
              <a:rPr lang="id-ID" sz="2000" dirty="0" smtClean="0">
                <a:solidFill>
                  <a:schemeClr val="bg1"/>
                </a:solidFill>
                <a:latin typeface="Calibri" panose="020F0502020204030204" pitchFamily="34" charset="0"/>
                <a:cs typeface="Calibri" panose="020F0502020204030204" pitchFamily="34" charset="0"/>
              </a:rPr>
              <a:t>. ANNC</a:t>
            </a:r>
            <a:r>
              <a:rPr lang="id-ID" sz="2000" i="1" dirty="0" smtClean="0">
                <a:solidFill>
                  <a:schemeClr val="bg1"/>
                </a:solidFill>
                <a:latin typeface="Calibri" panose="020F0502020204030204" pitchFamily="34" charset="0"/>
                <a:cs typeface="Calibri" panose="020F0502020204030204" pitchFamily="34" charset="0"/>
              </a:rPr>
              <a:t> hunting</a:t>
            </a:r>
            <a:endParaRPr lang="en-US" sz="2000" i="1" dirty="0">
              <a:solidFill>
                <a:schemeClr val="bg1"/>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1047116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750"/>
                                        <p:tgtEl>
                                          <p:spTgt spid="3"/>
                                        </p:tgtEl>
                                      </p:cBhvr>
                                    </p:animEffect>
                                  </p:childTnLst>
                                </p:cTn>
                              </p:par>
                            </p:childTnLst>
                          </p:cTn>
                        </p:par>
                        <p:par>
                          <p:cTn id="8" fill="hold">
                            <p:stCondLst>
                              <p:cond delay="750"/>
                            </p:stCondLst>
                            <p:childTnLst>
                              <p:par>
                                <p:cTn id="9" presetID="10" presetClass="entr" presetSubtype="0"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750"/>
                                        <p:tgtEl>
                                          <p:spTgt spid="2"/>
                                        </p:tgtEl>
                                      </p:cBhvr>
                                    </p:animEffect>
                                  </p:childTnLst>
                                </p:cTn>
                              </p:par>
                            </p:childTnLst>
                          </p:cTn>
                        </p:par>
                        <p:par>
                          <p:cTn id="12" fill="hold">
                            <p:stCondLst>
                              <p:cond delay="1500"/>
                            </p:stCondLst>
                            <p:childTnLst>
                              <p:par>
                                <p:cTn id="13" presetID="10" presetClass="entr" presetSubtype="0"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750"/>
                                        <p:tgtEl>
                                          <p:spTgt spid="5"/>
                                        </p:tgtEl>
                                      </p:cBhvr>
                                    </p:animEffect>
                                  </p:childTnLst>
                                </p:cTn>
                              </p:par>
                            </p:childTnLst>
                          </p:cTn>
                        </p:par>
                        <p:par>
                          <p:cTn id="16" fill="hold">
                            <p:stCondLst>
                              <p:cond delay="2250"/>
                            </p:stCondLst>
                            <p:childTnLst>
                              <p:par>
                                <p:cTn id="17" presetID="10" presetClass="entr" presetSubtype="0" fill="hold" grpId="0"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75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a:off x="1467085" y="546443"/>
            <a:ext cx="5695715" cy="1126075"/>
            <a:chOff x="1536648" y="507494"/>
            <a:chExt cx="5279444" cy="894882"/>
          </a:xfrm>
        </p:grpSpPr>
        <p:grpSp>
          <p:nvGrpSpPr>
            <p:cNvPr id="3" name="Group 2"/>
            <p:cNvGrpSpPr/>
            <p:nvPr/>
          </p:nvGrpSpPr>
          <p:grpSpPr>
            <a:xfrm>
              <a:off x="1536648" y="605556"/>
              <a:ext cx="5175370" cy="796820"/>
              <a:chOff x="1439755" y="635184"/>
              <a:chExt cx="5175370" cy="796820"/>
            </a:xfrm>
            <a:effectLst>
              <a:outerShdw blurRad="50800" dist="38100" dir="2700000" algn="tl" rotWithShape="0">
                <a:prstClr val="black">
                  <a:alpha val="40000"/>
                </a:prstClr>
              </a:outerShdw>
            </a:effectLst>
          </p:grpSpPr>
          <p:sp>
            <p:nvSpPr>
              <p:cNvPr id="7" name="Rectangle 6"/>
              <p:cNvSpPr/>
              <p:nvPr/>
            </p:nvSpPr>
            <p:spPr>
              <a:xfrm>
                <a:off x="1439755" y="635184"/>
                <a:ext cx="5175370" cy="48118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8" name="TextBox 7"/>
              <p:cNvSpPr txBox="1"/>
              <p:nvPr/>
            </p:nvSpPr>
            <p:spPr>
              <a:xfrm>
                <a:off x="1560872" y="673783"/>
                <a:ext cx="4976487" cy="758221"/>
              </a:xfrm>
              <a:prstGeom prst="rect">
                <a:avLst/>
              </a:prstGeom>
              <a:noFill/>
            </p:spPr>
            <p:txBody>
              <a:bodyPr wrap="square" rtlCol="0">
                <a:spAutoFit/>
              </a:bodyPr>
              <a:lstStyle/>
              <a:p>
                <a:pPr lvl="0" algn="ctr" defTabSz="1632753">
                  <a:defRPr/>
                </a:pPr>
                <a:r>
                  <a:rPr kumimoji="1" lang="id-ID" altLang="ja-JP" sz="2800" b="1" dirty="0" smtClean="0">
                    <a:latin typeface="Arial" pitchFamily="34" charset="0"/>
                    <a:cs typeface="Arial" pitchFamily="34" charset="0"/>
                  </a:rPr>
                  <a:t>Konfigurasi </a:t>
                </a:r>
                <a:r>
                  <a:rPr kumimoji="1" lang="id-ID" altLang="ja-JP" sz="2800" b="1" i="1" dirty="0" smtClean="0">
                    <a:latin typeface="Arial" pitchFamily="34" charset="0"/>
                    <a:cs typeface="Arial" pitchFamily="34" charset="0"/>
                  </a:rPr>
                  <a:t>Server Softswitch</a:t>
                </a:r>
                <a:endParaRPr kumimoji="1" lang="ja-JP" altLang="en-US" sz="2800" b="1" i="1" dirty="0">
                  <a:latin typeface="Arial" pitchFamily="34" charset="0"/>
                  <a:cs typeface="Arial" pitchFamily="34" charset="0"/>
                </a:endParaRPr>
              </a:p>
            </p:txBody>
          </p:sp>
        </p:grpSp>
        <p:sp>
          <p:nvSpPr>
            <p:cNvPr id="4" name="Rectangle 3"/>
            <p:cNvSpPr/>
            <p:nvPr/>
          </p:nvSpPr>
          <p:spPr>
            <a:xfrm>
              <a:off x="6691088" y="507494"/>
              <a:ext cx="73954" cy="786459"/>
            </a:xfrm>
            <a:prstGeom prst="rect">
              <a:avLst/>
            </a:prstGeom>
            <a:gradFill>
              <a:gsLst>
                <a:gs pos="100000">
                  <a:schemeClr val="accent5">
                    <a:lumMod val="50000"/>
                  </a:schemeClr>
                </a:gs>
                <a:gs pos="100000">
                  <a:schemeClr val="accent6">
                    <a:lumMod val="95000"/>
                    <a:lumOff val="5000"/>
                  </a:schemeClr>
                </a:gs>
                <a:gs pos="100000">
                  <a:srgbClr val="C00000"/>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6" name="Oval 5"/>
            <p:cNvSpPr/>
            <p:nvPr/>
          </p:nvSpPr>
          <p:spPr>
            <a:xfrm>
              <a:off x="6689442" y="533606"/>
              <a:ext cx="73956" cy="69494"/>
            </a:xfrm>
            <a:prstGeom prst="ellipse">
              <a:avLst/>
            </a:prstGeom>
            <a:solidFill>
              <a:srgbClr val="21596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5" name="Oval 4"/>
            <p:cNvSpPr/>
            <p:nvPr/>
          </p:nvSpPr>
          <p:spPr>
            <a:xfrm>
              <a:off x="6598323" y="1180148"/>
              <a:ext cx="217769" cy="149618"/>
            </a:xfrm>
            <a:prstGeom prst="ellipse">
              <a:avLst/>
            </a:prstGeom>
            <a:solidFill>
              <a:schemeClr val="accent4">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grpSp>
      <p:grpSp>
        <p:nvGrpSpPr>
          <p:cNvPr id="9" name="Group 8"/>
          <p:cNvGrpSpPr/>
          <p:nvPr/>
        </p:nvGrpSpPr>
        <p:grpSpPr>
          <a:xfrm>
            <a:off x="152400" y="88181"/>
            <a:ext cx="1798411" cy="1249375"/>
            <a:chOff x="55507" y="128083"/>
            <a:chExt cx="1798411" cy="1249375"/>
          </a:xfrm>
        </p:grpSpPr>
        <p:sp>
          <p:nvSpPr>
            <p:cNvPr id="10" name="Rectangle 9"/>
            <p:cNvSpPr/>
            <p:nvPr/>
          </p:nvSpPr>
          <p:spPr>
            <a:xfrm>
              <a:off x="487554" y="171648"/>
              <a:ext cx="1366364" cy="38688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1" name="TextBox 10"/>
            <p:cNvSpPr txBox="1"/>
            <p:nvPr/>
          </p:nvSpPr>
          <p:spPr>
            <a:xfrm>
              <a:off x="692234" y="128083"/>
              <a:ext cx="970330" cy="461665"/>
            </a:xfrm>
            <a:prstGeom prst="rect">
              <a:avLst/>
            </a:prstGeom>
            <a:noFill/>
          </p:spPr>
          <p:txBody>
            <a:bodyPr wrap="none" rtlCol="0">
              <a:spAutoFit/>
            </a:bodyPr>
            <a:lstStyle/>
            <a:p>
              <a:r>
                <a:rPr lang="en-US" sz="2400" b="1" spc="50" dirty="0">
                  <a:solidFill>
                    <a:schemeClr val="bg1">
                      <a:lumMod val="95000"/>
                    </a:schemeClr>
                  </a:solidFill>
                </a:rPr>
                <a:t>BAB </a:t>
              </a:r>
              <a:r>
                <a:rPr lang="id-ID" sz="2400" b="1" spc="50" dirty="0" smtClean="0">
                  <a:solidFill>
                    <a:schemeClr val="bg1">
                      <a:lumMod val="95000"/>
                    </a:schemeClr>
                  </a:solidFill>
                </a:rPr>
                <a:t>1</a:t>
              </a:r>
              <a:endParaRPr lang="id-ID" sz="2400" dirty="0">
                <a:solidFill>
                  <a:schemeClr val="bg1">
                    <a:lumMod val="95000"/>
                  </a:schemeClr>
                </a:solidFill>
              </a:endParaRPr>
            </a:p>
          </p:txBody>
        </p:sp>
        <p:sp>
          <p:nvSpPr>
            <p:cNvPr id="12" name="Rectangle 11"/>
            <p:cNvSpPr/>
            <p:nvPr/>
          </p:nvSpPr>
          <p:spPr>
            <a:xfrm>
              <a:off x="487554" y="558531"/>
              <a:ext cx="432046" cy="386881"/>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3" name="Rectangle 12"/>
            <p:cNvSpPr/>
            <p:nvPr/>
          </p:nvSpPr>
          <p:spPr>
            <a:xfrm>
              <a:off x="919531" y="945412"/>
              <a:ext cx="432046" cy="432046"/>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4" name="Rectangle 13"/>
            <p:cNvSpPr/>
            <p:nvPr/>
          </p:nvSpPr>
          <p:spPr>
            <a:xfrm>
              <a:off x="55507" y="171650"/>
              <a:ext cx="432046" cy="386881"/>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grpSp>
      <p:grpSp>
        <p:nvGrpSpPr>
          <p:cNvPr id="15" name="Group 14"/>
          <p:cNvGrpSpPr/>
          <p:nvPr/>
        </p:nvGrpSpPr>
        <p:grpSpPr>
          <a:xfrm>
            <a:off x="1448471" y="1"/>
            <a:ext cx="542626" cy="1581150"/>
            <a:chOff x="1351578" y="29628"/>
            <a:chExt cx="542626" cy="1541085"/>
          </a:xfrm>
        </p:grpSpPr>
        <p:sp>
          <p:nvSpPr>
            <p:cNvPr id="16" name="Rectangle 15"/>
            <p:cNvSpPr/>
            <p:nvPr/>
          </p:nvSpPr>
          <p:spPr>
            <a:xfrm>
              <a:off x="1351578" y="537122"/>
              <a:ext cx="47564" cy="1033591"/>
            </a:xfrm>
            <a:prstGeom prst="rect">
              <a:avLst/>
            </a:prstGeom>
            <a:gradFill>
              <a:gsLst>
                <a:gs pos="100000">
                  <a:schemeClr val="accent5">
                    <a:lumMod val="50000"/>
                  </a:schemeClr>
                </a:gs>
                <a:gs pos="100000">
                  <a:schemeClr val="accent6">
                    <a:lumMod val="95000"/>
                    <a:lumOff val="5000"/>
                  </a:schemeClr>
                </a:gs>
                <a:gs pos="100000">
                  <a:srgbClr val="C00000"/>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7" name="Rectangle 16"/>
            <p:cNvSpPr/>
            <p:nvPr/>
          </p:nvSpPr>
          <p:spPr>
            <a:xfrm>
              <a:off x="1784876" y="104439"/>
              <a:ext cx="69041" cy="440980"/>
            </a:xfrm>
            <a:prstGeom prst="rect">
              <a:avLst/>
            </a:prstGeom>
            <a:solidFill>
              <a:schemeClr val="accent4">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8" name="Oval 17"/>
            <p:cNvSpPr/>
            <p:nvPr/>
          </p:nvSpPr>
          <p:spPr>
            <a:xfrm>
              <a:off x="1744587" y="29628"/>
              <a:ext cx="149617" cy="149617"/>
            </a:xfrm>
            <a:prstGeom prst="ellipse">
              <a:avLst/>
            </a:prstGeom>
            <a:solidFill>
              <a:schemeClr val="accent4">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9" name="Rectangle 18"/>
            <p:cNvSpPr/>
            <p:nvPr/>
          </p:nvSpPr>
          <p:spPr>
            <a:xfrm rot="16200000">
              <a:off x="1585228" y="351541"/>
              <a:ext cx="82407" cy="454971"/>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grpSp>
      <p:sp>
        <p:nvSpPr>
          <p:cNvPr id="20" name="Rectangle 19"/>
          <p:cNvSpPr/>
          <p:nvPr/>
        </p:nvSpPr>
        <p:spPr>
          <a:xfrm>
            <a:off x="355846" y="1864850"/>
            <a:ext cx="2879123" cy="461665"/>
          </a:xfrm>
          <a:prstGeom prst="rect">
            <a:avLst/>
          </a:prstGeom>
        </p:spPr>
        <p:txBody>
          <a:bodyPr wrap="none">
            <a:spAutoFit/>
          </a:bodyPr>
          <a:lstStyle/>
          <a:p>
            <a:pPr algn="ctr"/>
            <a:r>
              <a:rPr lang="en-US" sz="2400" b="1" u="sng" dirty="0" err="1">
                <a:solidFill>
                  <a:srgbClr val="663300"/>
                </a:solidFill>
                <a:latin typeface="Calibri" pitchFamily="34" charset="0"/>
                <a:ea typeface="Tahoma" pitchFamily="34" charset="0"/>
                <a:cs typeface="Calibri" pitchFamily="34" charset="0"/>
              </a:rPr>
              <a:t>Tujuan</a:t>
            </a:r>
            <a:r>
              <a:rPr lang="en-US" sz="2400" b="1" u="sng" dirty="0">
                <a:solidFill>
                  <a:srgbClr val="663300"/>
                </a:solidFill>
                <a:latin typeface="Calibri" pitchFamily="34" charset="0"/>
                <a:ea typeface="Tahoma" pitchFamily="34" charset="0"/>
                <a:cs typeface="Calibri" pitchFamily="34" charset="0"/>
              </a:rPr>
              <a:t> </a:t>
            </a:r>
            <a:r>
              <a:rPr lang="en-US" sz="2400" b="1" u="sng" dirty="0" err="1">
                <a:solidFill>
                  <a:srgbClr val="663300"/>
                </a:solidFill>
                <a:latin typeface="Calibri" pitchFamily="34" charset="0"/>
                <a:ea typeface="Tahoma" pitchFamily="34" charset="0"/>
                <a:cs typeface="Calibri" pitchFamily="34" charset="0"/>
              </a:rPr>
              <a:t>Pembelajaran</a:t>
            </a:r>
            <a:endParaRPr lang="en-US" sz="2400" b="1" u="sng" dirty="0">
              <a:solidFill>
                <a:srgbClr val="663300"/>
              </a:solidFill>
              <a:latin typeface="Calibri" pitchFamily="34" charset="0"/>
              <a:ea typeface="Tahoma" pitchFamily="34" charset="0"/>
              <a:cs typeface="Calibri" pitchFamily="34" charset="0"/>
            </a:endParaRPr>
          </a:p>
        </p:txBody>
      </p:sp>
      <p:sp>
        <p:nvSpPr>
          <p:cNvPr id="21" name="Rectangle 20"/>
          <p:cNvSpPr/>
          <p:nvPr/>
        </p:nvSpPr>
        <p:spPr>
          <a:xfrm>
            <a:off x="380122" y="2227005"/>
            <a:ext cx="4420478" cy="2246769"/>
          </a:xfrm>
          <a:prstGeom prst="rect">
            <a:avLst/>
          </a:prstGeom>
        </p:spPr>
        <p:txBody>
          <a:bodyPr wrap="square">
            <a:spAutoFit/>
          </a:bodyPr>
          <a:lstStyle/>
          <a:p>
            <a:pPr marL="232187" indent="-232187">
              <a:buFont typeface="Arial" pitchFamily="34" charset="0"/>
              <a:buChar char="•"/>
            </a:pPr>
            <a:r>
              <a:rPr lang="id-ID" sz="2000" dirty="0" smtClean="0">
                <a:latin typeface="Calibri" pitchFamily="34" charset="0"/>
                <a:cs typeface="Calibri" pitchFamily="34" charset="0"/>
              </a:rPr>
              <a:t>Memahami bagan dan konsep kerja </a:t>
            </a:r>
            <a:r>
              <a:rPr lang="id-ID" sz="2000" i="1" dirty="0" smtClean="0">
                <a:latin typeface="Calibri" pitchFamily="34" charset="0"/>
                <a:cs typeface="Calibri" pitchFamily="34" charset="0"/>
              </a:rPr>
              <a:t>server softswitch</a:t>
            </a:r>
            <a:r>
              <a:rPr lang="id-ID" sz="2000" dirty="0" smtClean="0">
                <a:latin typeface="Calibri" pitchFamily="34" charset="0"/>
                <a:cs typeface="Calibri" pitchFamily="34" charset="0"/>
              </a:rPr>
              <a:t>.</a:t>
            </a:r>
          </a:p>
          <a:p>
            <a:pPr marL="232187" indent="-232187">
              <a:buFont typeface="Arial" pitchFamily="34" charset="0"/>
              <a:buChar char="•"/>
            </a:pPr>
            <a:r>
              <a:rPr lang="id-ID" sz="2000" dirty="0" smtClean="0">
                <a:latin typeface="Calibri" pitchFamily="34" charset="0"/>
                <a:cs typeface="Calibri" pitchFamily="34" charset="0"/>
              </a:rPr>
              <a:t>Menerapkan konfigurasi ekstensi dan </a:t>
            </a:r>
            <a:r>
              <a:rPr lang="id-ID" sz="2000" i="1" dirty="0" smtClean="0">
                <a:latin typeface="Calibri" pitchFamily="34" charset="0"/>
                <a:cs typeface="Calibri" pitchFamily="34" charset="0"/>
              </a:rPr>
              <a:t>dial plan server softswitch</a:t>
            </a:r>
            <a:r>
              <a:rPr lang="id-ID" sz="2000" dirty="0" smtClean="0">
                <a:latin typeface="Calibri" pitchFamily="34" charset="0"/>
                <a:cs typeface="Calibri" pitchFamily="34" charset="0"/>
              </a:rPr>
              <a:t>.</a:t>
            </a:r>
          </a:p>
          <a:p>
            <a:pPr marL="232187" indent="-232187">
              <a:buFont typeface="Arial" pitchFamily="34" charset="0"/>
              <a:buChar char="•"/>
            </a:pPr>
            <a:r>
              <a:rPr lang="id-ID" sz="2000" dirty="0" smtClean="0">
                <a:latin typeface="Calibri" pitchFamily="34" charset="0"/>
                <a:cs typeface="Calibri" pitchFamily="34" charset="0"/>
              </a:rPr>
              <a:t>Menerapkan prosedur instalasi </a:t>
            </a:r>
            <a:r>
              <a:rPr lang="id-ID" sz="2000" i="1" dirty="0" smtClean="0">
                <a:latin typeface="Calibri" pitchFamily="34" charset="0"/>
                <a:cs typeface="Calibri" pitchFamily="34" charset="0"/>
              </a:rPr>
              <a:t>server softswitch </a:t>
            </a:r>
            <a:r>
              <a:rPr lang="id-ID" sz="2000" dirty="0" smtClean="0">
                <a:latin typeface="Calibri" pitchFamily="34" charset="0"/>
                <a:cs typeface="Calibri" pitchFamily="34" charset="0"/>
              </a:rPr>
              <a:t>berbasis </a:t>
            </a:r>
            <a:r>
              <a:rPr lang="id-ID" sz="2000" i="1" dirty="0" smtClean="0">
                <a:latin typeface="Calibri" pitchFamily="34" charset="0"/>
                <a:cs typeface="Calibri" pitchFamily="34" charset="0"/>
              </a:rPr>
              <a:t>Session Initial Protocol</a:t>
            </a:r>
            <a:r>
              <a:rPr lang="id-ID" sz="2000" dirty="0" smtClean="0">
                <a:latin typeface="Calibri" pitchFamily="34" charset="0"/>
                <a:cs typeface="Calibri" pitchFamily="34" charset="0"/>
              </a:rPr>
              <a:t> (SIP).</a:t>
            </a:r>
            <a:endParaRPr lang="en-US" sz="2000" dirty="0">
              <a:latin typeface="Calibri" pitchFamily="34" charset="0"/>
              <a:cs typeface="Calibri" pitchFamily="34" charset="0"/>
            </a:endParaRPr>
          </a:p>
        </p:txBody>
      </p:sp>
      <p:sp>
        <p:nvSpPr>
          <p:cNvPr id="23" name="TextBox 22"/>
          <p:cNvSpPr txBox="1"/>
          <p:nvPr/>
        </p:nvSpPr>
        <p:spPr>
          <a:xfrm>
            <a:off x="7657084" y="4527558"/>
            <a:ext cx="1726120" cy="228949"/>
          </a:xfrm>
          <a:prstGeom prst="rect">
            <a:avLst/>
          </a:prstGeom>
          <a:noFill/>
        </p:spPr>
        <p:txBody>
          <a:bodyPr wrap="square" rtlCol="0">
            <a:spAutoFit/>
          </a:bodyPr>
          <a:lstStyle/>
          <a:p>
            <a:r>
              <a:rPr lang="id-ID" sz="1000" dirty="0" smtClean="0">
                <a:latin typeface="Calibri" panose="020F0502020204030204" pitchFamily="34" charset="0"/>
                <a:cs typeface="Calibri" panose="020F0502020204030204" pitchFamily="34" charset="0"/>
              </a:rPr>
              <a:t>Sumber: pixabay.com</a:t>
            </a:r>
            <a:endParaRPr lang="id-ID" sz="1000" dirty="0">
              <a:latin typeface="Calibri" panose="020F0502020204030204" pitchFamily="34" charset="0"/>
              <a:cs typeface="Calibri" panose="020F0502020204030204" pitchFamily="34" charset="0"/>
            </a:endParaRPr>
          </a:p>
        </p:txBody>
      </p:sp>
      <p:pic>
        <p:nvPicPr>
          <p:cNvPr id="24" name="Picture 2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953000" y="1931518"/>
            <a:ext cx="3933825" cy="2622550"/>
          </a:xfrm>
          <a:prstGeom prst="rect">
            <a:avLst/>
          </a:prstGeom>
        </p:spPr>
      </p:pic>
    </p:spTree>
    <p:extLst>
      <p:ext uri="{BB962C8B-B14F-4D97-AF65-F5344CB8AC3E}">
        <p14:creationId xmlns:p14="http://schemas.microsoft.com/office/powerpoint/2010/main" val="27072051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750"/>
                                        <p:tgtEl>
                                          <p:spTgt spid="20"/>
                                        </p:tgtEl>
                                      </p:cBhvr>
                                    </p:animEffect>
                                  </p:childTnLst>
                                </p:cTn>
                              </p:par>
                            </p:childTnLst>
                          </p:cTn>
                        </p:par>
                        <p:par>
                          <p:cTn id="8" fill="hold">
                            <p:stCondLst>
                              <p:cond delay="750"/>
                            </p:stCondLst>
                            <p:childTnLst>
                              <p:par>
                                <p:cTn id="9" presetID="10" presetClass="entr" presetSubtype="0" fill="hold" grpId="0" nodeType="afterEffect">
                                  <p:stCondLst>
                                    <p:cond delay="0"/>
                                  </p:stCondLst>
                                  <p:childTnLst>
                                    <p:set>
                                      <p:cBhvr>
                                        <p:cTn id="10" dur="1" fill="hold">
                                          <p:stCondLst>
                                            <p:cond delay="0"/>
                                          </p:stCondLst>
                                        </p:cTn>
                                        <p:tgtEl>
                                          <p:spTgt spid="21"/>
                                        </p:tgtEl>
                                        <p:attrNameLst>
                                          <p:attrName>style.visibility</p:attrName>
                                        </p:attrNameLst>
                                      </p:cBhvr>
                                      <p:to>
                                        <p:strVal val="visible"/>
                                      </p:to>
                                    </p:set>
                                    <p:animEffect transition="in" filter="fade">
                                      <p:cBhvr>
                                        <p:cTn id="11" dur="750"/>
                                        <p:tgtEl>
                                          <p:spTgt spid="21"/>
                                        </p:tgtEl>
                                      </p:cBhvr>
                                    </p:animEffect>
                                  </p:childTnLst>
                                </p:cTn>
                              </p:par>
                            </p:childTnLst>
                          </p:cTn>
                        </p:par>
                        <p:par>
                          <p:cTn id="12" fill="hold">
                            <p:stCondLst>
                              <p:cond delay="1500"/>
                            </p:stCondLst>
                            <p:childTnLst>
                              <p:par>
                                <p:cTn id="13" presetID="10" presetClass="entr" presetSubtype="0" fill="hold" nodeType="afterEffect">
                                  <p:stCondLst>
                                    <p:cond delay="0"/>
                                  </p:stCondLst>
                                  <p:childTnLst>
                                    <p:set>
                                      <p:cBhvr>
                                        <p:cTn id="14" dur="1" fill="hold">
                                          <p:stCondLst>
                                            <p:cond delay="0"/>
                                          </p:stCondLst>
                                        </p:cTn>
                                        <p:tgtEl>
                                          <p:spTgt spid="24"/>
                                        </p:tgtEl>
                                        <p:attrNameLst>
                                          <p:attrName>style.visibility</p:attrName>
                                        </p:attrNameLst>
                                      </p:cBhvr>
                                      <p:to>
                                        <p:strVal val="visible"/>
                                      </p:to>
                                    </p:set>
                                    <p:animEffect transition="in" filter="fade">
                                      <p:cBhvr>
                                        <p:cTn id="15" dur="750"/>
                                        <p:tgtEl>
                                          <p:spTgt spid="24"/>
                                        </p:tgtEl>
                                      </p:cBhvr>
                                    </p:animEffect>
                                  </p:childTnLst>
                                </p:cTn>
                              </p:par>
                            </p:childTnLst>
                          </p:cTn>
                        </p:par>
                        <p:par>
                          <p:cTn id="16" fill="hold">
                            <p:stCondLst>
                              <p:cond delay="2250"/>
                            </p:stCondLst>
                            <p:childTnLst>
                              <p:par>
                                <p:cTn id="17" presetID="10" presetClass="entr" presetSubtype="0" fill="hold" grpId="0" nodeType="afterEffect">
                                  <p:stCondLst>
                                    <p:cond delay="0"/>
                                  </p:stCondLst>
                                  <p:childTnLst>
                                    <p:set>
                                      <p:cBhvr>
                                        <p:cTn id="18" dur="1" fill="hold">
                                          <p:stCondLst>
                                            <p:cond delay="0"/>
                                          </p:stCondLst>
                                        </p:cTn>
                                        <p:tgtEl>
                                          <p:spTgt spid="23"/>
                                        </p:tgtEl>
                                        <p:attrNameLst>
                                          <p:attrName>style.visibility</p:attrName>
                                        </p:attrNameLst>
                                      </p:cBhvr>
                                      <p:to>
                                        <p:strVal val="visible"/>
                                      </p:to>
                                    </p:set>
                                    <p:animEffect transition="in" filter="fade">
                                      <p:cBhvr>
                                        <p:cTn id="19" dur="75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p:bldP spid="23"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6"/>
          <p:cNvSpPr txBox="1">
            <a:spLocks/>
          </p:cNvSpPr>
          <p:nvPr/>
        </p:nvSpPr>
        <p:spPr>
          <a:xfrm>
            <a:off x="65690" y="57150"/>
            <a:ext cx="4201510" cy="567680"/>
          </a:xfrm>
          <a:prstGeom prst="rect">
            <a:avLst/>
          </a:prstGeom>
        </p:spPr>
        <p:txBody>
          <a:bodyPr vert="horz" lIns="163275" tIns="81638" rIns="163275" bIns="81638" rtlCol="0" anchor="t">
            <a:noAutofit/>
          </a:bodyPr>
          <a:lstStyle>
            <a:lvl1pPr marL="0" indent="0" algn="l" defTabSz="1632753" rtl="0" eaLnBrk="1" latinLnBrk="0" hangingPunct="1">
              <a:lnSpc>
                <a:spcPct val="120000"/>
              </a:lnSpc>
              <a:spcBef>
                <a:spcPts val="1200"/>
              </a:spcBef>
              <a:buFont typeface="Arial" panose="020B0604020202020204" pitchFamily="34" charset="0"/>
              <a:buNone/>
              <a:defRPr kumimoji="1" sz="3200" i="0" kern="1200" baseline="0">
                <a:solidFill>
                  <a:schemeClr val="accent1"/>
                </a:solidFill>
                <a:latin typeface="Route 159 SemiBold" pitchFamily="50" charset="0"/>
                <a:ea typeface="+mn-ea"/>
                <a:cs typeface="+mn-cs"/>
              </a:defRPr>
            </a:lvl1pPr>
            <a:lvl2pPr marL="1326612" indent="-510235" algn="l" defTabSz="1632753" rtl="0" eaLnBrk="1" latinLnBrk="0" hangingPunct="1">
              <a:spcBef>
                <a:spcPct val="20000"/>
              </a:spcBef>
              <a:buFont typeface="Arial" panose="020B0604020202020204" pitchFamily="34" charset="0"/>
              <a:buChar char="–"/>
              <a:defRPr kumimoji="1" sz="5000" kern="1200">
                <a:solidFill>
                  <a:schemeClr val="tx1"/>
                </a:solidFill>
                <a:latin typeface="+mn-lt"/>
                <a:ea typeface="+mn-ea"/>
                <a:cs typeface="+mn-cs"/>
              </a:defRPr>
            </a:lvl2pPr>
            <a:lvl3pPr marL="2040941" indent="-408188" algn="l" defTabSz="1632753" rtl="0" eaLnBrk="1" latinLnBrk="0" hangingPunct="1">
              <a:spcBef>
                <a:spcPct val="20000"/>
              </a:spcBef>
              <a:buFont typeface="Arial" panose="020B0604020202020204" pitchFamily="34" charset="0"/>
              <a:buChar char="•"/>
              <a:defRPr kumimoji="1" sz="4300" kern="1200">
                <a:solidFill>
                  <a:schemeClr val="tx1"/>
                </a:solidFill>
                <a:latin typeface="+mn-lt"/>
                <a:ea typeface="+mn-ea"/>
                <a:cs typeface="+mn-cs"/>
              </a:defRPr>
            </a:lvl3pPr>
            <a:lvl4pPr marL="2857317"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4pPr>
            <a:lvl5pPr marL="3673693"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5pPr>
            <a:lvl6pPr marL="4490070"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6pPr>
            <a:lvl7pPr marL="5306446"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7pPr>
            <a:lvl8pPr marL="6122822"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8pPr>
            <a:lvl9pPr marL="6939199"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9pPr>
          </a:lstStyle>
          <a:p>
            <a:pPr lvl="0">
              <a:defRPr/>
            </a:pPr>
            <a:r>
              <a:rPr lang="id-ID" altLang="ja-JP" sz="2400" dirty="0">
                <a:solidFill>
                  <a:srgbClr val="CC3399"/>
                </a:solidFill>
                <a:latin typeface="+mn-lt"/>
                <a:cs typeface="Arial" pitchFamily="34" charset="0"/>
              </a:rPr>
              <a:t>2</a:t>
            </a:r>
            <a:r>
              <a:rPr lang="id-ID" altLang="ja-JP" sz="2400" dirty="0" smtClean="0">
                <a:solidFill>
                  <a:srgbClr val="CC3399"/>
                </a:solidFill>
                <a:latin typeface="+mn-lt"/>
                <a:cs typeface="Arial" pitchFamily="34" charset="0"/>
              </a:rPr>
              <a:t>. Arsitektur PBX</a:t>
            </a:r>
            <a:endParaRPr lang="fi-FI" altLang="ja-JP" sz="2400" i="1" dirty="0">
              <a:solidFill>
                <a:srgbClr val="CC3399"/>
              </a:solidFill>
              <a:latin typeface="+mn-lt"/>
              <a:cs typeface="Arial" pitchFamily="34" charset="0"/>
            </a:endParaRPr>
          </a:p>
        </p:txBody>
      </p:sp>
      <p:sp>
        <p:nvSpPr>
          <p:cNvPr id="3" name="Flowchart: Manual Input 2"/>
          <p:cNvSpPr/>
          <p:nvPr/>
        </p:nvSpPr>
        <p:spPr>
          <a:xfrm>
            <a:off x="438133" y="743505"/>
            <a:ext cx="8153400" cy="1294845"/>
          </a:xfrm>
          <a:prstGeom prst="flowChartManualInput">
            <a:avLst/>
          </a:prstGeom>
          <a:solidFill>
            <a:schemeClr val="bg1"/>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id-ID" sz="2000" i="1" dirty="0">
                <a:solidFill>
                  <a:schemeClr val="tx1"/>
                </a:solidFill>
                <a:cs typeface="Courier New" panose="02070309020205020404" pitchFamily="49" charset="0"/>
              </a:rPr>
              <a:t>S</a:t>
            </a:r>
            <a:r>
              <a:rPr lang="id-ID" sz="2000" i="1" dirty="0" smtClean="0">
                <a:solidFill>
                  <a:schemeClr val="tx1"/>
                </a:solidFill>
                <a:cs typeface="Courier New" panose="02070309020205020404" pitchFamily="49" charset="0"/>
              </a:rPr>
              <a:t>ignalling cards</a:t>
            </a:r>
            <a:r>
              <a:rPr lang="id-ID" sz="2000" dirty="0" smtClean="0">
                <a:solidFill>
                  <a:schemeClr val="tx1"/>
                </a:solidFill>
                <a:cs typeface="Courier New" panose="02070309020205020404" pitchFamily="49" charset="0"/>
              </a:rPr>
              <a:t> berperan sebagai perangkat yang menangani proses pengiriman dan penerimaan sinyal pada </a:t>
            </a:r>
            <a:r>
              <a:rPr lang="id-ID" sz="2000" i="1" dirty="0" smtClean="0">
                <a:solidFill>
                  <a:schemeClr val="tx1"/>
                </a:solidFill>
                <a:cs typeface="Courier New" panose="02070309020205020404" pitchFamily="49" charset="0"/>
              </a:rPr>
              <a:t>extension </a:t>
            </a:r>
            <a:r>
              <a:rPr lang="id-ID" sz="2000" dirty="0" smtClean="0">
                <a:solidFill>
                  <a:schemeClr val="tx1"/>
                </a:solidFill>
                <a:cs typeface="Courier New" panose="02070309020205020404" pitchFamily="49" charset="0"/>
              </a:rPr>
              <a:t>atau DTMF, serta proses </a:t>
            </a:r>
            <a:r>
              <a:rPr lang="id-ID" sz="2000" i="1" dirty="0" smtClean="0">
                <a:solidFill>
                  <a:schemeClr val="tx1"/>
                </a:solidFill>
                <a:cs typeface="Courier New" panose="02070309020205020404" pitchFamily="49" charset="0"/>
              </a:rPr>
              <a:t>signalling</a:t>
            </a:r>
            <a:r>
              <a:rPr lang="id-ID" sz="2000" dirty="0" smtClean="0">
                <a:solidFill>
                  <a:schemeClr val="tx1"/>
                </a:solidFill>
                <a:cs typeface="Courier New" panose="02070309020205020404" pitchFamily="49" charset="0"/>
              </a:rPr>
              <a:t> PBX dengan sentral publik.</a:t>
            </a:r>
            <a:endParaRPr lang="en-US" sz="2000" dirty="0">
              <a:solidFill>
                <a:schemeClr val="tx1"/>
              </a:solidFill>
              <a:cs typeface="Calibri" panose="020F0502020204030204" pitchFamily="34" charset="0"/>
            </a:endParaRPr>
          </a:p>
        </p:txBody>
      </p:sp>
      <p:sp>
        <p:nvSpPr>
          <p:cNvPr id="4" name="Flowchart: Manual Input 3"/>
          <p:cNvSpPr/>
          <p:nvPr/>
        </p:nvSpPr>
        <p:spPr>
          <a:xfrm>
            <a:off x="228600" y="626810"/>
            <a:ext cx="2209800" cy="381000"/>
          </a:xfrm>
          <a:prstGeom prst="flowChartManualInput">
            <a:avLst/>
          </a:prstGeom>
          <a:solidFill>
            <a:srgbClr val="92D050"/>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id-ID" sz="2000" dirty="0">
                <a:solidFill>
                  <a:schemeClr val="bg1"/>
                </a:solidFill>
                <a:latin typeface="Calibri" panose="020F0502020204030204" pitchFamily="34" charset="0"/>
                <a:cs typeface="Calibri" panose="020F0502020204030204" pitchFamily="34" charset="0"/>
              </a:rPr>
              <a:t>a</a:t>
            </a:r>
            <a:r>
              <a:rPr lang="id-ID" sz="2000" dirty="0" smtClean="0">
                <a:solidFill>
                  <a:schemeClr val="bg1"/>
                </a:solidFill>
                <a:latin typeface="Calibri" panose="020F0502020204030204" pitchFamily="34" charset="0"/>
                <a:cs typeface="Calibri" panose="020F0502020204030204" pitchFamily="34" charset="0"/>
              </a:rPr>
              <a:t>. </a:t>
            </a:r>
            <a:r>
              <a:rPr lang="id-ID" sz="2000" i="1" dirty="0" smtClean="0">
                <a:solidFill>
                  <a:schemeClr val="bg1"/>
                </a:solidFill>
                <a:latin typeface="Calibri" panose="020F0502020204030204" pitchFamily="34" charset="0"/>
                <a:cs typeface="Calibri" panose="020F0502020204030204" pitchFamily="34" charset="0"/>
              </a:rPr>
              <a:t>Signalling Cards</a:t>
            </a:r>
            <a:endParaRPr lang="en-US" sz="2000" i="1" dirty="0">
              <a:solidFill>
                <a:schemeClr val="bg1"/>
              </a:solidFill>
              <a:latin typeface="Calibri" panose="020F0502020204030204" pitchFamily="34" charset="0"/>
              <a:cs typeface="Calibri" panose="020F0502020204030204" pitchFamily="34" charset="0"/>
            </a:endParaRPr>
          </a:p>
        </p:txBody>
      </p:sp>
      <p:sp>
        <p:nvSpPr>
          <p:cNvPr id="5" name="Flowchart: Manual Input 4"/>
          <p:cNvSpPr/>
          <p:nvPr/>
        </p:nvSpPr>
        <p:spPr>
          <a:xfrm>
            <a:off x="438133" y="2307445"/>
            <a:ext cx="8153400" cy="950105"/>
          </a:xfrm>
          <a:prstGeom prst="flowChartManualInput">
            <a:avLst/>
          </a:prstGeom>
          <a:solidFill>
            <a:schemeClr val="bg1"/>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id-ID" sz="2000" i="1" dirty="0" smtClean="0">
                <a:solidFill>
                  <a:schemeClr val="tx1"/>
                </a:solidFill>
                <a:cs typeface="Courier New" panose="02070309020205020404" pitchFamily="49" charset="0"/>
              </a:rPr>
              <a:t>Line cards</a:t>
            </a:r>
            <a:r>
              <a:rPr lang="id-ID" sz="2000" dirty="0" smtClean="0">
                <a:solidFill>
                  <a:schemeClr val="tx1"/>
                </a:solidFill>
                <a:cs typeface="Courier New" panose="02070309020205020404" pitchFamily="49" charset="0"/>
              </a:rPr>
              <a:t> adalah titik koneksi yang menjadi penghubung antara kanal wxtension dan sentral PBX.</a:t>
            </a:r>
            <a:endParaRPr lang="en-US" sz="2000" dirty="0">
              <a:solidFill>
                <a:schemeClr val="tx1"/>
              </a:solidFill>
              <a:cs typeface="Calibri" panose="020F0502020204030204" pitchFamily="34" charset="0"/>
            </a:endParaRPr>
          </a:p>
        </p:txBody>
      </p:sp>
      <p:sp>
        <p:nvSpPr>
          <p:cNvPr id="6" name="Flowchart: Manual Input 5"/>
          <p:cNvSpPr/>
          <p:nvPr/>
        </p:nvSpPr>
        <p:spPr>
          <a:xfrm>
            <a:off x="228600" y="2190750"/>
            <a:ext cx="1600200" cy="381000"/>
          </a:xfrm>
          <a:prstGeom prst="flowChartManualInput">
            <a:avLst/>
          </a:prstGeom>
          <a:solidFill>
            <a:srgbClr val="92D050"/>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id-ID" sz="2000" dirty="0" smtClean="0">
                <a:solidFill>
                  <a:schemeClr val="bg1"/>
                </a:solidFill>
                <a:latin typeface="Calibri" panose="020F0502020204030204" pitchFamily="34" charset="0"/>
                <a:cs typeface="Calibri" panose="020F0502020204030204" pitchFamily="34" charset="0"/>
              </a:rPr>
              <a:t>b. </a:t>
            </a:r>
            <a:r>
              <a:rPr lang="id-ID" sz="2000" i="1" dirty="0" smtClean="0">
                <a:solidFill>
                  <a:schemeClr val="bg1"/>
                </a:solidFill>
                <a:latin typeface="Calibri" panose="020F0502020204030204" pitchFamily="34" charset="0"/>
                <a:cs typeface="Calibri" panose="020F0502020204030204" pitchFamily="34" charset="0"/>
              </a:rPr>
              <a:t>Line Cards</a:t>
            </a:r>
            <a:endParaRPr lang="en-US" sz="2000" i="1" dirty="0">
              <a:solidFill>
                <a:schemeClr val="bg1"/>
              </a:solidFill>
              <a:latin typeface="Calibri" panose="020F0502020204030204" pitchFamily="34" charset="0"/>
              <a:cs typeface="Calibri" panose="020F0502020204030204" pitchFamily="34" charset="0"/>
            </a:endParaRPr>
          </a:p>
        </p:txBody>
      </p:sp>
      <p:sp>
        <p:nvSpPr>
          <p:cNvPr id="7" name="Flowchart: Manual Input 6"/>
          <p:cNvSpPr/>
          <p:nvPr/>
        </p:nvSpPr>
        <p:spPr>
          <a:xfrm>
            <a:off x="457200" y="3526645"/>
            <a:ext cx="8153400" cy="950105"/>
          </a:xfrm>
          <a:prstGeom prst="flowChartManualInput">
            <a:avLst/>
          </a:prstGeom>
          <a:solidFill>
            <a:schemeClr val="bg1"/>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id-ID" sz="2000" i="1" dirty="0" smtClean="0">
                <a:solidFill>
                  <a:schemeClr val="tx1"/>
                </a:solidFill>
                <a:cs typeface="Courier New" panose="02070309020205020404" pitchFamily="49" charset="0"/>
              </a:rPr>
              <a:t>Trunk cards</a:t>
            </a:r>
            <a:r>
              <a:rPr lang="id-ID" sz="2000" dirty="0" smtClean="0">
                <a:solidFill>
                  <a:schemeClr val="tx1"/>
                </a:solidFill>
                <a:cs typeface="Courier New" panose="02070309020205020404" pitchFamily="49" charset="0"/>
              </a:rPr>
              <a:t> merupakan terminasi atau antarmuka penghubung antara jalur trunk menuju PTSN dan pengaturan PBX.</a:t>
            </a:r>
            <a:endParaRPr lang="en-US" sz="2000" dirty="0">
              <a:solidFill>
                <a:schemeClr val="tx1"/>
              </a:solidFill>
              <a:cs typeface="Calibri" panose="020F0502020204030204" pitchFamily="34" charset="0"/>
            </a:endParaRPr>
          </a:p>
        </p:txBody>
      </p:sp>
      <p:sp>
        <p:nvSpPr>
          <p:cNvPr id="8" name="Flowchart: Manual Input 7"/>
          <p:cNvSpPr/>
          <p:nvPr/>
        </p:nvSpPr>
        <p:spPr>
          <a:xfrm>
            <a:off x="247666" y="3409950"/>
            <a:ext cx="1809733" cy="381000"/>
          </a:xfrm>
          <a:prstGeom prst="flowChartManualInput">
            <a:avLst/>
          </a:prstGeom>
          <a:solidFill>
            <a:srgbClr val="92D050"/>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id-ID" sz="2000" dirty="0" smtClean="0">
                <a:solidFill>
                  <a:schemeClr val="bg1"/>
                </a:solidFill>
                <a:latin typeface="Calibri" panose="020F0502020204030204" pitchFamily="34" charset="0"/>
                <a:cs typeface="Calibri" panose="020F0502020204030204" pitchFamily="34" charset="0"/>
              </a:rPr>
              <a:t>c. </a:t>
            </a:r>
            <a:r>
              <a:rPr lang="id-ID" sz="2000" i="1" dirty="0" smtClean="0">
                <a:solidFill>
                  <a:schemeClr val="bg1"/>
                </a:solidFill>
                <a:latin typeface="Calibri" panose="020F0502020204030204" pitchFamily="34" charset="0"/>
                <a:cs typeface="Calibri" panose="020F0502020204030204" pitchFamily="34" charset="0"/>
              </a:rPr>
              <a:t>Trunk Cards</a:t>
            </a:r>
            <a:endParaRPr lang="en-US" sz="2000" i="1" dirty="0">
              <a:solidFill>
                <a:schemeClr val="bg1"/>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4201078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childTnLst>
                                </p:cTn>
                              </p:par>
                            </p:childTnLst>
                          </p:cTn>
                        </p:par>
                        <p:par>
                          <p:cTn id="8" fill="hold">
                            <p:stCondLst>
                              <p:cond delay="750"/>
                            </p:stCondLst>
                            <p:childTnLst>
                              <p:par>
                                <p:cTn id="9" presetID="10" presetClass="entr" presetSubtype="0"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750"/>
                                        <p:tgtEl>
                                          <p:spTgt spid="4"/>
                                        </p:tgtEl>
                                      </p:cBhvr>
                                    </p:animEffect>
                                  </p:childTnLst>
                                </p:cTn>
                              </p:par>
                            </p:childTnLst>
                          </p:cTn>
                        </p:par>
                        <p:par>
                          <p:cTn id="12" fill="hold">
                            <p:stCondLst>
                              <p:cond delay="1500"/>
                            </p:stCondLst>
                            <p:childTnLst>
                              <p:par>
                                <p:cTn id="13" presetID="10" presetClass="entr" presetSubtype="0" fill="hold" grpId="0"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750"/>
                                        <p:tgtEl>
                                          <p:spTgt spid="3"/>
                                        </p:tgtEl>
                                      </p:cBhvr>
                                    </p:animEffect>
                                  </p:childTnLst>
                                </p:cTn>
                              </p:par>
                            </p:childTnLst>
                          </p:cTn>
                        </p:par>
                        <p:par>
                          <p:cTn id="16" fill="hold">
                            <p:stCondLst>
                              <p:cond delay="2250"/>
                            </p:stCondLst>
                            <p:childTnLst>
                              <p:par>
                                <p:cTn id="17" presetID="10" presetClass="entr" presetSubtype="0"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750"/>
                                        <p:tgtEl>
                                          <p:spTgt spid="6"/>
                                        </p:tgtEl>
                                      </p:cBhvr>
                                    </p:animEffect>
                                  </p:childTnLst>
                                </p:cTn>
                              </p:par>
                            </p:childTnLst>
                          </p:cTn>
                        </p:par>
                        <p:par>
                          <p:cTn id="20" fill="hold">
                            <p:stCondLst>
                              <p:cond delay="3000"/>
                            </p:stCondLst>
                            <p:childTnLst>
                              <p:par>
                                <p:cTn id="21" presetID="10" presetClass="entr" presetSubtype="0" fill="hold" grpId="0" nodeType="after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fade">
                                      <p:cBhvr>
                                        <p:cTn id="23" dur="750"/>
                                        <p:tgtEl>
                                          <p:spTgt spid="5"/>
                                        </p:tgtEl>
                                      </p:cBhvr>
                                    </p:animEffect>
                                  </p:childTnLst>
                                </p:cTn>
                              </p:par>
                            </p:childTnLst>
                          </p:cTn>
                        </p:par>
                        <p:par>
                          <p:cTn id="24" fill="hold">
                            <p:stCondLst>
                              <p:cond delay="3750"/>
                            </p:stCondLst>
                            <p:childTnLst>
                              <p:par>
                                <p:cTn id="25" presetID="10" presetClass="entr" presetSubtype="0" fill="hold" grpId="0" nodeType="after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fade">
                                      <p:cBhvr>
                                        <p:cTn id="27" dur="750"/>
                                        <p:tgtEl>
                                          <p:spTgt spid="8"/>
                                        </p:tgtEl>
                                      </p:cBhvr>
                                    </p:animEffect>
                                  </p:childTnLst>
                                </p:cTn>
                              </p:par>
                            </p:childTnLst>
                          </p:cTn>
                        </p:par>
                        <p:par>
                          <p:cTn id="28" fill="hold">
                            <p:stCondLst>
                              <p:cond delay="4500"/>
                            </p:stCondLst>
                            <p:childTnLst>
                              <p:par>
                                <p:cTn id="29" presetID="10" presetClass="entr" presetSubtype="0" fill="hold" grpId="0" nodeType="afterEffect">
                                  <p:stCondLst>
                                    <p:cond delay="0"/>
                                  </p:stCondLst>
                                  <p:childTnLst>
                                    <p:set>
                                      <p:cBhvr>
                                        <p:cTn id="30" dur="1" fill="hold">
                                          <p:stCondLst>
                                            <p:cond delay="0"/>
                                          </p:stCondLst>
                                        </p:cTn>
                                        <p:tgtEl>
                                          <p:spTgt spid="7"/>
                                        </p:tgtEl>
                                        <p:attrNameLst>
                                          <p:attrName>style.visibility</p:attrName>
                                        </p:attrNameLst>
                                      </p:cBhvr>
                                      <p:to>
                                        <p:strVal val="visible"/>
                                      </p:to>
                                    </p:set>
                                    <p:animEffect transition="in" filter="fade">
                                      <p:cBhvr>
                                        <p:cTn id="31" dur="75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animBg="1"/>
      <p:bldP spid="6" grpId="0" animBg="1"/>
      <p:bldP spid="7" grpId="0" animBg="1"/>
      <p:bldP spid="8"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lowchart: Manual Input 1"/>
          <p:cNvSpPr/>
          <p:nvPr/>
        </p:nvSpPr>
        <p:spPr>
          <a:xfrm>
            <a:off x="685800" y="250045"/>
            <a:ext cx="8153400" cy="1559705"/>
          </a:xfrm>
          <a:prstGeom prst="flowChartManualInput">
            <a:avLst/>
          </a:prstGeom>
          <a:solidFill>
            <a:schemeClr val="bg1"/>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id-ID" sz="2000" i="1" dirty="0" smtClean="0">
                <a:solidFill>
                  <a:schemeClr val="tx1"/>
                </a:solidFill>
                <a:cs typeface="Courier New" panose="02070309020205020404" pitchFamily="49" charset="0"/>
              </a:rPr>
              <a:t>Switch cards</a:t>
            </a:r>
            <a:r>
              <a:rPr lang="id-ID" sz="2000" dirty="0" smtClean="0">
                <a:solidFill>
                  <a:schemeClr val="tx1"/>
                </a:solidFill>
                <a:cs typeface="Courier New" panose="02070309020205020404" pitchFamily="49" charset="0"/>
              </a:rPr>
              <a:t> berperan sebagai</a:t>
            </a:r>
            <a:r>
              <a:rPr lang="id-ID" sz="2000" i="1" dirty="0" smtClean="0">
                <a:solidFill>
                  <a:schemeClr val="tx1"/>
                </a:solidFill>
                <a:cs typeface="Courier New" panose="02070309020205020404" pitchFamily="49" charset="0"/>
              </a:rPr>
              <a:t> switch</a:t>
            </a:r>
            <a:r>
              <a:rPr lang="id-ID" sz="2000" dirty="0" smtClean="0">
                <a:solidFill>
                  <a:schemeClr val="tx1"/>
                </a:solidFill>
                <a:cs typeface="Courier New" panose="02070309020205020404" pitchFamily="49" charset="0"/>
              </a:rPr>
              <a:t> antarkomponen </a:t>
            </a:r>
            <a:r>
              <a:rPr lang="id-ID" sz="2000" i="1" dirty="0" smtClean="0">
                <a:solidFill>
                  <a:schemeClr val="tx1"/>
                </a:solidFill>
                <a:cs typeface="Courier New" panose="02070309020205020404" pitchFamily="49" charset="0"/>
              </a:rPr>
              <a:t>line cards </a:t>
            </a:r>
            <a:r>
              <a:rPr lang="id-ID" sz="2000" dirty="0" smtClean="0">
                <a:solidFill>
                  <a:schemeClr val="tx1"/>
                </a:solidFill>
                <a:cs typeface="Courier New" panose="02070309020205020404" pitchFamily="49" charset="0"/>
              </a:rPr>
              <a:t>atau </a:t>
            </a:r>
            <a:r>
              <a:rPr lang="id-ID" sz="2000" i="1" dirty="0" smtClean="0">
                <a:solidFill>
                  <a:schemeClr val="tx1"/>
                </a:solidFill>
                <a:cs typeface="Courier New" panose="02070309020205020404" pitchFamily="49" charset="0"/>
              </a:rPr>
              <a:t>port</a:t>
            </a:r>
            <a:r>
              <a:rPr lang="id-ID" sz="2000" dirty="0" smtClean="0">
                <a:solidFill>
                  <a:schemeClr val="tx1"/>
                </a:solidFill>
                <a:cs typeface="Courier New" panose="02070309020205020404" pitchFamily="49" charset="0"/>
              </a:rPr>
              <a:t> </a:t>
            </a:r>
            <a:r>
              <a:rPr lang="id-ID" sz="2000" i="1" dirty="0" smtClean="0">
                <a:solidFill>
                  <a:schemeClr val="tx1"/>
                </a:solidFill>
                <a:cs typeface="Courier New" panose="02070309020205020404" pitchFamily="49" charset="0"/>
              </a:rPr>
              <a:t>extension</a:t>
            </a:r>
            <a:r>
              <a:rPr lang="id-ID" sz="2000" dirty="0" smtClean="0">
                <a:solidFill>
                  <a:schemeClr val="tx1"/>
                </a:solidFill>
                <a:cs typeface="Courier New" panose="02070309020205020404" pitchFamily="49" charset="0"/>
              </a:rPr>
              <a:t> jika terjadi panggilan secara internal dan menjembatani komunikasi antara </a:t>
            </a:r>
            <a:r>
              <a:rPr lang="id-ID" sz="2000" i="1" dirty="0" smtClean="0">
                <a:solidFill>
                  <a:schemeClr val="tx1"/>
                </a:solidFill>
                <a:cs typeface="Courier New" panose="02070309020205020404" pitchFamily="49" charset="0"/>
              </a:rPr>
              <a:t>line cards </a:t>
            </a:r>
            <a:r>
              <a:rPr lang="id-ID" sz="2000" dirty="0" smtClean="0">
                <a:solidFill>
                  <a:schemeClr val="tx1"/>
                </a:solidFill>
                <a:cs typeface="Courier New" panose="02070309020205020404" pitchFamily="49" charset="0"/>
              </a:rPr>
              <a:t>dan </a:t>
            </a:r>
            <a:r>
              <a:rPr lang="id-ID" sz="2000" i="1" dirty="0" smtClean="0">
                <a:solidFill>
                  <a:schemeClr val="tx1"/>
                </a:solidFill>
                <a:cs typeface="Courier New" panose="02070309020205020404" pitchFamily="49" charset="0"/>
              </a:rPr>
              <a:t>port trunk cards</a:t>
            </a:r>
            <a:r>
              <a:rPr lang="id-ID" sz="2000" dirty="0" smtClean="0">
                <a:solidFill>
                  <a:schemeClr val="tx1"/>
                </a:solidFill>
                <a:cs typeface="Courier New" panose="02070309020205020404" pitchFamily="49" charset="0"/>
              </a:rPr>
              <a:t> ketika terjadi panggilan dari luar.</a:t>
            </a:r>
            <a:endParaRPr lang="en-US" sz="2000" dirty="0">
              <a:solidFill>
                <a:schemeClr val="tx1"/>
              </a:solidFill>
              <a:cs typeface="Calibri" panose="020F0502020204030204" pitchFamily="34" charset="0"/>
            </a:endParaRPr>
          </a:p>
        </p:txBody>
      </p:sp>
      <p:sp>
        <p:nvSpPr>
          <p:cNvPr id="3" name="Flowchart: Manual Input 2"/>
          <p:cNvSpPr/>
          <p:nvPr/>
        </p:nvSpPr>
        <p:spPr>
          <a:xfrm>
            <a:off x="476267" y="209550"/>
            <a:ext cx="1905000" cy="381000"/>
          </a:xfrm>
          <a:prstGeom prst="flowChartManualInput">
            <a:avLst/>
          </a:prstGeom>
          <a:solidFill>
            <a:srgbClr val="92D050"/>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id-ID" sz="2000" dirty="0" smtClean="0">
                <a:solidFill>
                  <a:schemeClr val="bg1"/>
                </a:solidFill>
                <a:latin typeface="Calibri" panose="020F0502020204030204" pitchFamily="34" charset="0"/>
                <a:cs typeface="Calibri" panose="020F0502020204030204" pitchFamily="34" charset="0"/>
              </a:rPr>
              <a:t>d. </a:t>
            </a:r>
            <a:r>
              <a:rPr lang="id-ID" sz="2000" i="1" dirty="0" smtClean="0">
                <a:solidFill>
                  <a:schemeClr val="bg1"/>
                </a:solidFill>
                <a:latin typeface="Calibri" panose="020F0502020204030204" pitchFamily="34" charset="0"/>
                <a:cs typeface="Calibri" panose="020F0502020204030204" pitchFamily="34" charset="0"/>
              </a:rPr>
              <a:t>Switch Cards</a:t>
            </a:r>
            <a:endParaRPr lang="en-US" sz="2000" i="1" dirty="0">
              <a:solidFill>
                <a:schemeClr val="bg1"/>
              </a:solidFill>
              <a:latin typeface="Calibri" panose="020F0502020204030204" pitchFamily="34" charset="0"/>
              <a:cs typeface="Calibri" panose="020F0502020204030204" pitchFamily="34" charset="0"/>
            </a:endParaRPr>
          </a:p>
        </p:txBody>
      </p:sp>
      <p:sp>
        <p:nvSpPr>
          <p:cNvPr id="4" name="Flowchart: Manual Input 3"/>
          <p:cNvSpPr/>
          <p:nvPr/>
        </p:nvSpPr>
        <p:spPr>
          <a:xfrm>
            <a:off x="685800" y="2038905"/>
            <a:ext cx="8153400" cy="990045"/>
          </a:xfrm>
          <a:prstGeom prst="flowChartManualInput">
            <a:avLst/>
          </a:prstGeom>
          <a:solidFill>
            <a:schemeClr val="bg1"/>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id-ID" sz="2000" i="1" dirty="0" smtClean="0">
                <a:solidFill>
                  <a:schemeClr val="tx1"/>
                </a:solidFill>
                <a:cs typeface="Courier New" panose="02070309020205020404" pitchFamily="49" charset="0"/>
              </a:rPr>
              <a:t>Processor cards</a:t>
            </a:r>
            <a:r>
              <a:rPr lang="id-ID" sz="2000" dirty="0" smtClean="0">
                <a:solidFill>
                  <a:schemeClr val="tx1"/>
                </a:solidFill>
                <a:cs typeface="Courier New" panose="02070309020205020404" pitchFamily="49" charset="0"/>
              </a:rPr>
              <a:t> bertugas sebagai pusat pengontrol yang mengatur dan mengendalikan setiap kegiatan.</a:t>
            </a:r>
            <a:endParaRPr lang="en-US" sz="2000" dirty="0">
              <a:solidFill>
                <a:schemeClr val="tx1"/>
              </a:solidFill>
              <a:cs typeface="Calibri" panose="020F0502020204030204" pitchFamily="34" charset="0"/>
            </a:endParaRPr>
          </a:p>
        </p:txBody>
      </p:sp>
      <p:sp>
        <p:nvSpPr>
          <p:cNvPr id="5" name="Flowchart: Manual Input 4"/>
          <p:cNvSpPr/>
          <p:nvPr/>
        </p:nvSpPr>
        <p:spPr>
          <a:xfrm>
            <a:off x="476267" y="1922210"/>
            <a:ext cx="2209800" cy="381000"/>
          </a:xfrm>
          <a:prstGeom prst="flowChartManualInput">
            <a:avLst/>
          </a:prstGeom>
          <a:solidFill>
            <a:srgbClr val="92D050"/>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id-ID" sz="2000" dirty="0" smtClean="0">
                <a:solidFill>
                  <a:schemeClr val="bg1"/>
                </a:solidFill>
                <a:latin typeface="Calibri" panose="020F0502020204030204" pitchFamily="34" charset="0"/>
                <a:cs typeface="Calibri" panose="020F0502020204030204" pitchFamily="34" charset="0"/>
              </a:rPr>
              <a:t>e. </a:t>
            </a:r>
            <a:r>
              <a:rPr lang="id-ID" sz="2000" i="1" dirty="0" smtClean="0">
                <a:solidFill>
                  <a:schemeClr val="bg1"/>
                </a:solidFill>
                <a:latin typeface="Calibri" panose="020F0502020204030204" pitchFamily="34" charset="0"/>
                <a:cs typeface="Calibri" panose="020F0502020204030204" pitchFamily="34" charset="0"/>
              </a:rPr>
              <a:t>Processor Cards</a:t>
            </a:r>
            <a:endParaRPr lang="en-US" sz="2000" i="1" dirty="0">
              <a:solidFill>
                <a:schemeClr val="bg1"/>
              </a:solidFill>
              <a:latin typeface="Calibri" panose="020F0502020204030204" pitchFamily="34" charset="0"/>
              <a:cs typeface="Calibri" panose="020F0502020204030204" pitchFamily="34" charset="0"/>
            </a:endParaRPr>
          </a:p>
        </p:txBody>
      </p:sp>
      <p:sp>
        <p:nvSpPr>
          <p:cNvPr id="6" name="Flowchart: Manual Input 5"/>
          <p:cNvSpPr/>
          <p:nvPr/>
        </p:nvSpPr>
        <p:spPr>
          <a:xfrm>
            <a:off x="685800" y="3258105"/>
            <a:ext cx="8153400" cy="1294845"/>
          </a:xfrm>
          <a:prstGeom prst="flowChartManualInput">
            <a:avLst/>
          </a:prstGeom>
          <a:solidFill>
            <a:schemeClr val="bg1"/>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id-ID" sz="2000" dirty="0" smtClean="0">
                <a:solidFill>
                  <a:schemeClr val="tx1"/>
                </a:solidFill>
                <a:cs typeface="Courier New" panose="02070309020205020404" pitchFamily="49" charset="0"/>
              </a:rPr>
              <a:t>IVR bertugas menyediakan layanan koneksi pada setiap panggilan masuk yang dapat dikendalikan oleh mesin, baik secara otomatis maupun menggunakan bantuan tenaga manusia.</a:t>
            </a:r>
            <a:endParaRPr lang="en-US" sz="2000" dirty="0">
              <a:solidFill>
                <a:schemeClr val="tx1"/>
              </a:solidFill>
              <a:cs typeface="Calibri" panose="020F0502020204030204" pitchFamily="34" charset="0"/>
            </a:endParaRPr>
          </a:p>
        </p:txBody>
      </p:sp>
      <p:sp>
        <p:nvSpPr>
          <p:cNvPr id="7" name="Flowchart: Manual Input 6"/>
          <p:cNvSpPr/>
          <p:nvPr/>
        </p:nvSpPr>
        <p:spPr>
          <a:xfrm>
            <a:off x="476267" y="3141410"/>
            <a:ext cx="6705600" cy="381000"/>
          </a:xfrm>
          <a:prstGeom prst="flowChartManualInput">
            <a:avLst/>
          </a:prstGeom>
          <a:solidFill>
            <a:srgbClr val="92D050"/>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id-ID" sz="2000" dirty="0">
                <a:solidFill>
                  <a:schemeClr val="bg1"/>
                </a:solidFill>
                <a:latin typeface="Calibri" panose="020F0502020204030204" pitchFamily="34" charset="0"/>
                <a:cs typeface="Calibri" panose="020F0502020204030204" pitchFamily="34" charset="0"/>
              </a:rPr>
              <a:t>f</a:t>
            </a:r>
            <a:r>
              <a:rPr lang="id-ID" sz="2000" dirty="0" smtClean="0">
                <a:solidFill>
                  <a:schemeClr val="bg1"/>
                </a:solidFill>
                <a:latin typeface="Calibri" panose="020F0502020204030204" pitchFamily="34" charset="0"/>
                <a:cs typeface="Calibri" panose="020F0502020204030204" pitchFamily="34" charset="0"/>
              </a:rPr>
              <a:t>. IVR (</a:t>
            </a:r>
            <a:r>
              <a:rPr lang="id-ID" sz="2000" i="1" dirty="0" smtClean="0">
                <a:solidFill>
                  <a:schemeClr val="bg1"/>
                </a:solidFill>
                <a:latin typeface="Calibri" panose="020F0502020204030204" pitchFamily="34" charset="0"/>
                <a:cs typeface="Calibri" panose="020F0502020204030204" pitchFamily="34" charset="0"/>
              </a:rPr>
              <a:t>Interactive Voice Response</a:t>
            </a:r>
            <a:r>
              <a:rPr lang="id-ID" sz="2000" dirty="0" smtClean="0">
                <a:solidFill>
                  <a:schemeClr val="bg1"/>
                </a:solidFill>
                <a:latin typeface="Calibri" panose="020F0502020204030204" pitchFamily="34" charset="0"/>
                <a:cs typeface="Calibri" panose="020F0502020204030204" pitchFamily="34" charset="0"/>
              </a:rPr>
              <a:t>) atau</a:t>
            </a:r>
            <a:r>
              <a:rPr lang="id-ID" sz="2000" i="1" dirty="0" smtClean="0">
                <a:solidFill>
                  <a:schemeClr val="bg1"/>
                </a:solidFill>
                <a:latin typeface="Calibri" panose="020F0502020204030204" pitchFamily="34" charset="0"/>
                <a:cs typeface="Calibri" panose="020F0502020204030204" pitchFamily="34" charset="0"/>
              </a:rPr>
              <a:t> Operator Switchboard</a:t>
            </a:r>
            <a:endParaRPr lang="en-US" sz="2000" i="1" dirty="0">
              <a:solidFill>
                <a:schemeClr val="bg1"/>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9487330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750"/>
                                        <p:tgtEl>
                                          <p:spTgt spid="3"/>
                                        </p:tgtEl>
                                      </p:cBhvr>
                                    </p:animEffect>
                                  </p:childTnLst>
                                </p:cTn>
                              </p:par>
                            </p:childTnLst>
                          </p:cTn>
                        </p:par>
                        <p:par>
                          <p:cTn id="8" fill="hold">
                            <p:stCondLst>
                              <p:cond delay="750"/>
                            </p:stCondLst>
                            <p:childTnLst>
                              <p:par>
                                <p:cTn id="9" presetID="10" presetClass="entr" presetSubtype="0"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750"/>
                                        <p:tgtEl>
                                          <p:spTgt spid="2"/>
                                        </p:tgtEl>
                                      </p:cBhvr>
                                    </p:animEffect>
                                  </p:childTnLst>
                                </p:cTn>
                              </p:par>
                            </p:childTnLst>
                          </p:cTn>
                        </p:par>
                        <p:par>
                          <p:cTn id="12" fill="hold">
                            <p:stCondLst>
                              <p:cond delay="1500"/>
                            </p:stCondLst>
                            <p:childTnLst>
                              <p:par>
                                <p:cTn id="13" presetID="10" presetClass="entr" presetSubtype="0"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750"/>
                                        <p:tgtEl>
                                          <p:spTgt spid="5"/>
                                        </p:tgtEl>
                                      </p:cBhvr>
                                    </p:animEffect>
                                  </p:childTnLst>
                                </p:cTn>
                              </p:par>
                            </p:childTnLst>
                          </p:cTn>
                        </p:par>
                        <p:par>
                          <p:cTn id="16" fill="hold">
                            <p:stCondLst>
                              <p:cond delay="2250"/>
                            </p:stCondLst>
                            <p:childTnLst>
                              <p:par>
                                <p:cTn id="17" presetID="10" presetClass="entr" presetSubtype="0" fill="hold" grpId="0"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750"/>
                                        <p:tgtEl>
                                          <p:spTgt spid="4"/>
                                        </p:tgtEl>
                                      </p:cBhvr>
                                    </p:animEffect>
                                  </p:childTnLst>
                                </p:cTn>
                              </p:par>
                            </p:childTnLst>
                          </p:cTn>
                        </p:par>
                        <p:par>
                          <p:cTn id="20" fill="hold">
                            <p:stCondLst>
                              <p:cond delay="3000"/>
                            </p:stCondLst>
                            <p:childTnLst>
                              <p:par>
                                <p:cTn id="21" presetID="10" presetClass="entr" presetSubtype="0" fill="hold" grpId="0"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fade">
                                      <p:cBhvr>
                                        <p:cTn id="23" dur="750"/>
                                        <p:tgtEl>
                                          <p:spTgt spid="7"/>
                                        </p:tgtEl>
                                      </p:cBhvr>
                                    </p:animEffect>
                                  </p:childTnLst>
                                </p:cTn>
                              </p:par>
                            </p:childTnLst>
                          </p:cTn>
                        </p:par>
                        <p:par>
                          <p:cTn id="24" fill="hold">
                            <p:stCondLst>
                              <p:cond delay="3750"/>
                            </p:stCondLst>
                            <p:childTnLst>
                              <p:par>
                                <p:cTn id="25" presetID="10" presetClass="entr" presetSubtype="0" fill="hold" grpId="0" nodeType="after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fade">
                                      <p:cBhvr>
                                        <p:cTn id="27" dur="75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xmlns="" id="{F557788F-C465-4502-BD6C-8E706E87FF10}"/>
              </a:ext>
            </a:extLst>
          </p:cNvPr>
          <p:cNvGrpSpPr/>
          <p:nvPr/>
        </p:nvGrpSpPr>
        <p:grpSpPr>
          <a:xfrm>
            <a:off x="76200" y="100057"/>
            <a:ext cx="3581400" cy="533429"/>
            <a:chOff x="76200" y="28951"/>
            <a:chExt cx="6508830" cy="1328397"/>
          </a:xfrm>
        </p:grpSpPr>
        <p:sp>
          <p:nvSpPr>
            <p:cNvPr id="3" name="Cylinder 16">
              <a:extLst>
                <a:ext uri="{FF2B5EF4-FFF2-40B4-BE49-F238E27FC236}">
                  <a16:creationId xmlns:a16="http://schemas.microsoft.com/office/drawing/2014/main" xmlns="" id="{C9C32DDD-515F-4A66-BF69-46C5DA54E413}"/>
                </a:ext>
              </a:extLst>
            </p:cNvPr>
            <p:cNvSpPr/>
            <p:nvPr/>
          </p:nvSpPr>
          <p:spPr>
            <a:xfrm>
              <a:off x="6507876" y="28951"/>
              <a:ext cx="76200" cy="609600"/>
            </a:xfrm>
            <a:prstGeom prst="can">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ID"/>
            </a:p>
          </p:txBody>
        </p:sp>
        <p:sp>
          <p:nvSpPr>
            <p:cNvPr id="4" name="TextBox 3">
              <a:extLst>
                <a:ext uri="{FF2B5EF4-FFF2-40B4-BE49-F238E27FC236}">
                  <a16:creationId xmlns:a16="http://schemas.microsoft.com/office/drawing/2014/main" xmlns="" id="{673E285F-17A3-469B-8849-EF640F59FDB5}"/>
                </a:ext>
              </a:extLst>
            </p:cNvPr>
            <p:cNvSpPr txBox="1"/>
            <p:nvPr/>
          </p:nvSpPr>
          <p:spPr>
            <a:xfrm>
              <a:off x="152400" y="207665"/>
              <a:ext cx="6432630" cy="1149683"/>
            </a:xfrm>
            <a:prstGeom prst="rect">
              <a:avLst/>
            </a:prstGeom>
            <a:ln/>
          </p:spPr>
          <p:style>
            <a:lnRef idx="2">
              <a:schemeClr val="accent4">
                <a:shade val="50000"/>
              </a:schemeClr>
            </a:lnRef>
            <a:fillRef idx="1">
              <a:schemeClr val="accent4"/>
            </a:fillRef>
            <a:effectRef idx="0">
              <a:schemeClr val="accent4"/>
            </a:effectRef>
            <a:fontRef idx="minor">
              <a:schemeClr val="lt1"/>
            </a:fontRef>
          </p:style>
          <p:txBody>
            <a:bodyPr wrap="square" rtlCol="0">
              <a:spAutoFit/>
            </a:bodyPr>
            <a:lstStyle/>
            <a:p>
              <a:r>
                <a:rPr lang="id-ID" sz="2400" b="1" dirty="0" smtClean="0">
                  <a:solidFill>
                    <a:schemeClr val="bg1"/>
                  </a:solidFill>
                </a:rPr>
                <a:t>C. </a:t>
              </a:r>
              <a:r>
                <a:rPr lang="id-ID" sz="2400" b="1" i="1" dirty="0" smtClean="0">
                  <a:solidFill>
                    <a:schemeClr val="bg1"/>
                  </a:solidFill>
                </a:rPr>
                <a:t>Extension </a:t>
              </a:r>
              <a:r>
                <a:rPr lang="id-ID" sz="2400" b="1" dirty="0" smtClean="0">
                  <a:solidFill>
                    <a:schemeClr val="bg1"/>
                  </a:solidFill>
                </a:rPr>
                <a:t>dan</a:t>
              </a:r>
              <a:r>
                <a:rPr lang="id-ID" sz="2400" b="1" i="1" dirty="0" smtClean="0">
                  <a:solidFill>
                    <a:schemeClr val="bg1"/>
                  </a:solidFill>
                </a:rPr>
                <a:t> Dial Plan</a:t>
              </a:r>
              <a:endParaRPr lang="en-US" sz="2400" b="1" i="1" dirty="0">
                <a:solidFill>
                  <a:schemeClr val="bg1"/>
                </a:solidFill>
              </a:endParaRPr>
            </a:p>
          </p:txBody>
        </p:sp>
        <p:sp>
          <p:nvSpPr>
            <p:cNvPr id="5" name="Cylinder 27">
              <a:extLst>
                <a:ext uri="{FF2B5EF4-FFF2-40B4-BE49-F238E27FC236}">
                  <a16:creationId xmlns:a16="http://schemas.microsoft.com/office/drawing/2014/main" xmlns="" id="{13681520-2606-44D5-A3B0-DB1F8129823C}"/>
                </a:ext>
              </a:extLst>
            </p:cNvPr>
            <p:cNvSpPr/>
            <p:nvPr/>
          </p:nvSpPr>
          <p:spPr>
            <a:xfrm>
              <a:off x="76200" y="207664"/>
              <a:ext cx="76200" cy="609600"/>
            </a:xfrm>
            <a:prstGeom prst="can">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ID"/>
            </a:p>
          </p:txBody>
        </p:sp>
      </p:grpSp>
      <p:sp>
        <p:nvSpPr>
          <p:cNvPr id="6" name="テキスト プレースホルダー 6"/>
          <p:cNvSpPr txBox="1">
            <a:spLocks/>
          </p:cNvSpPr>
          <p:nvPr/>
        </p:nvSpPr>
        <p:spPr>
          <a:xfrm>
            <a:off x="65690" y="590550"/>
            <a:ext cx="9002110" cy="567680"/>
          </a:xfrm>
          <a:prstGeom prst="rect">
            <a:avLst/>
          </a:prstGeom>
        </p:spPr>
        <p:txBody>
          <a:bodyPr vert="horz" lIns="163275" tIns="81638" rIns="163275" bIns="81638" rtlCol="0" anchor="t">
            <a:noAutofit/>
          </a:bodyPr>
          <a:lstStyle>
            <a:lvl1pPr marL="0" indent="0" algn="l" defTabSz="1632753" rtl="0" eaLnBrk="1" latinLnBrk="0" hangingPunct="1">
              <a:lnSpc>
                <a:spcPct val="120000"/>
              </a:lnSpc>
              <a:spcBef>
                <a:spcPts val="1200"/>
              </a:spcBef>
              <a:buFont typeface="Arial" panose="020B0604020202020204" pitchFamily="34" charset="0"/>
              <a:buNone/>
              <a:defRPr kumimoji="1" sz="3200" i="0" kern="1200" baseline="0">
                <a:solidFill>
                  <a:schemeClr val="accent1"/>
                </a:solidFill>
                <a:latin typeface="Route 159 SemiBold" pitchFamily="50" charset="0"/>
                <a:ea typeface="+mn-ea"/>
                <a:cs typeface="+mn-cs"/>
              </a:defRPr>
            </a:lvl1pPr>
            <a:lvl2pPr marL="1326612" indent="-510235" algn="l" defTabSz="1632753" rtl="0" eaLnBrk="1" latinLnBrk="0" hangingPunct="1">
              <a:spcBef>
                <a:spcPct val="20000"/>
              </a:spcBef>
              <a:buFont typeface="Arial" panose="020B0604020202020204" pitchFamily="34" charset="0"/>
              <a:buChar char="–"/>
              <a:defRPr kumimoji="1" sz="5000" kern="1200">
                <a:solidFill>
                  <a:schemeClr val="tx1"/>
                </a:solidFill>
                <a:latin typeface="+mn-lt"/>
                <a:ea typeface="+mn-ea"/>
                <a:cs typeface="+mn-cs"/>
              </a:defRPr>
            </a:lvl2pPr>
            <a:lvl3pPr marL="2040941" indent="-408188" algn="l" defTabSz="1632753" rtl="0" eaLnBrk="1" latinLnBrk="0" hangingPunct="1">
              <a:spcBef>
                <a:spcPct val="20000"/>
              </a:spcBef>
              <a:buFont typeface="Arial" panose="020B0604020202020204" pitchFamily="34" charset="0"/>
              <a:buChar char="•"/>
              <a:defRPr kumimoji="1" sz="4300" kern="1200">
                <a:solidFill>
                  <a:schemeClr val="tx1"/>
                </a:solidFill>
                <a:latin typeface="+mn-lt"/>
                <a:ea typeface="+mn-ea"/>
                <a:cs typeface="+mn-cs"/>
              </a:defRPr>
            </a:lvl3pPr>
            <a:lvl4pPr marL="2857317"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4pPr>
            <a:lvl5pPr marL="3673693"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5pPr>
            <a:lvl6pPr marL="4490070"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6pPr>
            <a:lvl7pPr marL="5306446"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7pPr>
            <a:lvl8pPr marL="6122822"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8pPr>
            <a:lvl9pPr marL="6939199"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9pPr>
          </a:lstStyle>
          <a:p>
            <a:pPr lvl="0">
              <a:defRPr/>
            </a:pPr>
            <a:r>
              <a:rPr lang="id-ID" altLang="ja-JP" sz="2400" dirty="0" smtClean="0">
                <a:solidFill>
                  <a:srgbClr val="CC3399"/>
                </a:solidFill>
                <a:latin typeface="+mn-lt"/>
                <a:cs typeface="Arial" pitchFamily="34" charset="0"/>
              </a:rPr>
              <a:t>1. Komponen untuk Konfigurasi </a:t>
            </a:r>
            <a:r>
              <a:rPr lang="id-ID" altLang="ja-JP" sz="2400" i="1" dirty="0" smtClean="0">
                <a:solidFill>
                  <a:srgbClr val="CC3399"/>
                </a:solidFill>
                <a:latin typeface="+mn-lt"/>
                <a:cs typeface="Arial" pitchFamily="34" charset="0"/>
              </a:rPr>
              <a:t>Extension </a:t>
            </a:r>
            <a:r>
              <a:rPr lang="id-ID" altLang="ja-JP" sz="2400" dirty="0" smtClean="0">
                <a:solidFill>
                  <a:srgbClr val="CC3399"/>
                </a:solidFill>
                <a:latin typeface="+mn-lt"/>
                <a:cs typeface="Arial" pitchFamily="34" charset="0"/>
              </a:rPr>
              <a:t>dalam </a:t>
            </a:r>
            <a:r>
              <a:rPr lang="id-ID" altLang="ja-JP" sz="2400" i="1" dirty="0" smtClean="0">
                <a:solidFill>
                  <a:srgbClr val="CC3399"/>
                </a:solidFill>
                <a:latin typeface="+mn-lt"/>
                <a:cs typeface="Arial" pitchFamily="34" charset="0"/>
              </a:rPr>
              <a:t>Server</a:t>
            </a:r>
            <a:r>
              <a:rPr lang="id-ID" altLang="ja-JP" sz="2400" dirty="0" smtClean="0">
                <a:solidFill>
                  <a:srgbClr val="CC3399"/>
                </a:solidFill>
                <a:latin typeface="+mn-lt"/>
                <a:cs typeface="Arial" pitchFamily="34" charset="0"/>
              </a:rPr>
              <a:t> VoIP Asterisk</a:t>
            </a:r>
            <a:endParaRPr lang="fi-FI" altLang="ja-JP" sz="2400" i="1" dirty="0">
              <a:solidFill>
                <a:srgbClr val="CC3399"/>
              </a:solidFill>
              <a:latin typeface="+mn-lt"/>
              <a:cs typeface="Arial" pitchFamily="34" charset="0"/>
            </a:endParaRPr>
          </a:p>
        </p:txBody>
      </p:sp>
      <p:sp>
        <p:nvSpPr>
          <p:cNvPr id="7" name="Rectangle 6"/>
          <p:cNvSpPr/>
          <p:nvPr/>
        </p:nvSpPr>
        <p:spPr>
          <a:xfrm>
            <a:off x="152400" y="1155105"/>
            <a:ext cx="2133600" cy="27364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id-ID" sz="2000" dirty="0" smtClean="0">
                <a:solidFill>
                  <a:schemeClr val="tx1"/>
                </a:solidFill>
                <a:latin typeface="Calibri" panose="020F0502020204030204" pitchFamily="34" charset="0"/>
                <a:cs typeface="Calibri" panose="020F0502020204030204" pitchFamily="34" charset="0"/>
              </a:rPr>
              <a:t>a. </a:t>
            </a:r>
            <a:r>
              <a:rPr lang="id-ID" sz="2000" i="1" dirty="0" smtClean="0">
                <a:solidFill>
                  <a:schemeClr val="tx1"/>
                </a:solidFill>
                <a:latin typeface="Calibri" panose="020F0502020204030204" pitchFamily="34" charset="0"/>
                <a:cs typeface="Calibri" panose="020F0502020204030204" pitchFamily="34" charset="0"/>
              </a:rPr>
              <a:t>Extension </a:t>
            </a:r>
            <a:endParaRPr lang="en-US" sz="2000" b="1" i="1" dirty="0">
              <a:solidFill>
                <a:schemeClr val="tx1"/>
              </a:solidFill>
              <a:latin typeface="Calibri" panose="020F0502020204030204" pitchFamily="34" charset="0"/>
              <a:cs typeface="Calibri" panose="020F0502020204030204" pitchFamily="34" charset="0"/>
            </a:endParaRPr>
          </a:p>
        </p:txBody>
      </p:sp>
      <p:sp>
        <p:nvSpPr>
          <p:cNvPr id="8" name="Snip Diagonal Corner Rectangle 7"/>
          <p:cNvSpPr/>
          <p:nvPr/>
        </p:nvSpPr>
        <p:spPr>
          <a:xfrm>
            <a:off x="533400" y="1504950"/>
            <a:ext cx="7467600" cy="1066800"/>
          </a:xfrm>
          <a:prstGeom prst="snip2DiagRect">
            <a:avLst/>
          </a:prstGeom>
          <a:solidFill>
            <a:srgbClr val="FFFF99"/>
          </a:solidFill>
          <a:ln>
            <a:solidFill>
              <a:srgbClr val="FFFF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id-ID" sz="2000" i="1" dirty="0" smtClean="0">
                <a:solidFill>
                  <a:schemeClr val="tx1"/>
                </a:solidFill>
                <a:latin typeface="Calibri" panose="020F0502020204030204" pitchFamily="34" charset="0"/>
                <a:cs typeface="Calibri" panose="020F0502020204030204" pitchFamily="34" charset="0"/>
              </a:rPr>
              <a:t>Extension </a:t>
            </a:r>
            <a:r>
              <a:rPr lang="id-ID" sz="2000" dirty="0" smtClean="0">
                <a:solidFill>
                  <a:schemeClr val="tx1"/>
                </a:solidFill>
                <a:latin typeface="Calibri" panose="020F0502020204030204" pitchFamily="34" charset="0"/>
                <a:cs typeface="Calibri" panose="020F0502020204030204" pitchFamily="34" charset="0"/>
              </a:rPr>
              <a:t>terdiri atas baris kode yang menggunakan format karakter tertentu untuk membentuk string, baik dalam bentuk numerik, huruf, maupun beberapa jenis simbol.</a:t>
            </a:r>
            <a:r>
              <a:rPr lang="id-ID" sz="2000" i="1" dirty="0" smtClean="0">
                <a:solidFill>
                  <a:schemeClr val="tx1"/>
                </a:solidFill>
                <a:latin typeface="Calibri" panose="020F0502020204030204" pitchFamily="34" charset="0"/>
                <a:cs typeface="Calibri" panose="020F0502020204030204" pitchFamily="34" charset="0"/>
              </a:rPr>
              <a:t> </a:t>
            </a:r>
            <a:endParaRPr lang="en-US" sz="2000" dirty="0">
              <a:solidFill>
                <a:schemeClr val="tx1"/>
              </a:solidFill>
              <a:latin typeface="Calibri" panose="020F0502020204030204" pitchFamily="34" charset="0"/>
              <a:cs typeface="Calibri" panose="020F0502020204030204" pitchFamily="34" charset="0"/>
            </a:endParaRPr>
          </a:p>
        </p:txBody>
      </p:sp>
      <p:sp>
        <p:nvSpPr>
          <p:cNvPr id="9" name="Rectangle 8"/>
          <p:cNvSpPr/>
          <p:nvPr/>
        </p:nvSpPr>
        <p:spPr>
          <a:xfrm>
            <a:off x="152400" y="2679105"/>
            <a:ext cx="2133600" cy="27364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id-ID" sz="2000" dirty="0">
                <a:solidFill>
                  <a:schemeClr val="tx1"/>
                </a:solidFill>
                <a:latin typeface="Calibri" panose="020F0502020204030204" pitchFamily="34" charset="0"/>
                <a:cs typeface="Calibri" panose="020F0502020204030204" pitchFamily="34" charset="0"/>
              </a:rPr>
              <a:t>b</a:t>
            </a:r>
            <a:r>
              <a:rPr lang="id-ID" sz="2000" dirty="0" smtClean="0">
                <a:solidFill>
                  <a:schemeClr val="tx1"/>
                </a:solidFill>
                <a:latin typeface="Calibri" panose="020F0502020204030204" pitchFamily="34" charset="0"/>
                <a:cs typeface="Calibri" panose="020F0502020204030204" pitchFamily="34" charset="0"/>
              </a:rPr>
              <a:t>. </a:t>
            </a:r>
            <a:r>
              <a:rPr lang="id-ID" sz="2000" i="1" dirty="0" smtClean="0">
                <a:solidFill>
                  <a:schemeClr val="tx1"/>
                </a:solidFill>
                <a:latin typeface="Calibri" panose="020F0502020204030204" pitchFamily="34" charset="0"/>
                <a:cs typeface="Calibri" panose="020F0502020204030204" pitchFamily="34" charset="0"/>
              </a:rPr>
              <a:t>Priority</a:t>
            </a:r>
            <a:endParaRPr lang="en-US" sz="2000" b="1" i="1" dirty="0">
              <a:solidFill>
                <a:schemeClr val="tx1"/>
              </a:solidFill>
              <a:latin typeface="Calibri" panose="020F0502020204030204" pitchFamily="34" charset="0"/>
              <a:cs typeface="Calibri" panose="020F0502020204030204" pitchFamily="34" charset="0"/>
            </a:endParaRPr>
          </a:p>
        </p:txBody>
      </p:sp>
      <p:sp>
        <p:nvSpPr>
          <p:cNvPr id="10" name="Snip Diagonal Corner Rectangle 9"/>
          <p:cNvSpPr/>
          <p:nvPr/>
        </p:nvSpPr>
        <p:spPr>
          <a:xfrm>
            <a:off x="533400" y="3028950"/>
            <a:ext cx="7467600" cy="1066800"/>
          </a:xfrm>
          <a:prstGeom prst="snip2DiagRect">
            <a:avLst/>
          </a:prstGeom>
          <a:solidFill>
            <a:srgbClr val="FFFF99"/>
          </a:solidFill>
          <a:ln>
            <a:solidFill>
              <a:srgbClr val="FFFF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id-ID" sz="2000" i="1" dirty="0" smtClean="0">
                <a:solidFill>
                  <a:schemeClr val="tx1"/>
                </a:solidFill>
                <a:latin typeface="Calibri" panose="020F0502020204030204" pitchFamily="34" charset="0"/>
                <a:cs typeface="Calibri" panose="020F0502020204030204" pitchFamily="34" charset="0"/>
              </a:rPr>
              <a:t>Priority </a:t>
            </a:r>
            <a:r>
              <a:rPr lang="id-ID" sz="2000" dirty="0" smtClean="0">
                <a:solidFill>
                  <a:schemeClr val="tx1"/>
                </a:solidFill>
                <a:latin typeface="Calibri" panose="020F0502020204030204" pitchFamily="34" charset="0"/>
                <a:cs typeface="Calibri" panose="020F0502020204030204" pitchFamily="34" charset="0"/>
              </a:rPr>
              <a:t>adalah daftar urutan perintah yang harus dieksekusi dalam sebuah </a:t>
            </a:r>
            <a:r>
              <a:rPr lang="id-ID" sz="2000" i="1" dirty="0" smtClean="0">
                <a:solidFill>
                  <a:schemeClr val="tx1"/>
                </a:solidFill>
                <a:latin typeface="Calibri" panose="020F0502020204030204" pitchFamily="34" charset="0"/>
                <a:cs typeface="Calibri" panose="020F0502020204030204" pitchFamily="34" charset="0"/>
              </a:rPr>
              <a:t>extension</a:t>
            </a:r>
            <a:r>
              <a:rPr lang="id-ID" sz="2000" dirty="0" smtClean="0">
                <a:solidFill>
                  <a:schemeClr val="tx1"/>
                </a:solidFill>
                <a:latin typeface="Calibri" panose="020F0502020204030204" pitchFamily="34" charset="0"/>
                <a:cs typeface="Calibri" panose="020F0502020204030204" pitchFamily="34" charset="0"/>
              </a:rPr>
              <a:t>, biasanya dalam format numerik bertipe data integer.</a:t>
            </a:r>
            <a:endParaRPr lang="en-US" sz="2000" dirty="0">
              <a:solidFill>
                <a:schemeClr val="tx1"/>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1878498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750"/>
                                        <p:tgtEl>
                                          <p:spTgt spid="6"/>
                                        </p:tgtEl>
                                      </p:cBhvr>
                                    </p:animEffect>
                                  </p:childTnLst>
                                </p:cTn>
                              </p:par>
                            </p:childTnLst>
                          </p:cTn>
                        </p:par>
                        <p:par>
                          <p:cTn id="8" fill="hold">
                            <p:stCondLst>
                              <p:cond delay="750"/>
                            </p:stCondLst>
                            <p:childTnLst>
                              <p:par>
                                <p:cTn id="9" presetID="10" presetClass="entr" presetSubtype="0"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750"/>
                                        <p:tgtEl>
                                          <p:spTgt spid="7"/>
                                        </p:tgtEl>
                                      </p:cBhvr>
                                    </p:animEffect>
                                  </p:childTnLst>
                                </p:cTn>
                              </p:par>
                            </p:childTnLst>
                          </p:cTn>
                        </p:par>
                        <p:par>
                          <p:cTn id="12" fill="hold">
                            <p:stCondLst>
                              <p:cond delay="1500"/>
                            </p:stCondLst>
                            <p:childTnLst>
                              <p:par>
                                <p:cTn id="13" presetID="10" presetClass="entr" presetSubtype="0"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750"/>
                                        <p:tgtEl>
                                          <p:spTgt spid="8"/>
                                        </p:tgtEl>
                                      </p:cBhvr>
                                    </p:animEffect>
                                  </p:childTnLst>
                                </p:cTn>
                              </p:par>
                            </p:childTnLst>
                          </p:cTn>
                        </p:par>
                        <p:par>
                          <p:cTn id="16" fill="hold">
                            <p:stCondLst>
                              <p:cond delay="2250"/>
                            </p:stCondLst>
                            <p:childTnLst>
                              <p:par>
                                <p:cTn id="17" presetID="10" presetClass="entr" presetSubtype="0" fill="hold" grpId="0"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750"/>
                                        <p:tgtEl>
                                          <p:spTgt spid="9"/>
                                        </p:tgtEl>
                                      </p:cBhvr>
                                    </p:animEffect>
                                  </p:childTnLst>
                                </p:cTn>
                              </p:par>
                            </p:childTnLst>
                          </p:cTn>
                        </p:par>
                        <p:par>
                          <p:cTn id="20" fill="hold">
                            <p:stCondLst>
                              <p:cond delay="3000"/>
                            </p:stCondLst>
                            <p:childTnLst>
                              <p:par>
                                <p:cTn id="21" presetID="10" presetClass="entr" presetSubtype="0" fill="hold" grpId="0" nodeType="after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fade">
                                      <p:cBhvr>
                                        <p:cTn id="23" dur="75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animBg="1"/>
      <p:bldP spid="8" grpId="0" animBg="1"/>
      <p:bldP spid="9" grpId="0" animBg="1"/>
      <p:bldP spid="10"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 y="316905"/>
            <a:ext cx="2133600" cy="27364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id-ID" sz="2000" dirty="0">
                <a:solidFill>
                  <a:schemeClr val="tx1"/>
                </a:solidFill>
                <a:latin typeface="Calibri" panose="020F0502020204030204" pitchFamily="34" charset="0"/>
                <a:cs typeface="Calibri" panose="020F0502020204030204" pitchFamily="34" charset="0"/>
              </a:rPr>
              <a:t>c</a:t>
            </a:r>
            <a:r>
              <a:rPr lang="id-ID" sz="2000" dirty="0" smtClean="0">
                <a:solidFill>
                  <a:schemeClr val="tx1"/>
                </a:solidFill>
                <a:latin typeface="Calibri" panose="020F0502020204030204" pitchFamily="34" charset="0"/>
                <a:cs typeface="Calibri" panose="020F0502020204030204" pitchFamily="34" charset="0"/>
              </a:rPr>
              <a:t>. </a:t>
            </a:r>
            <a:r>
              <a:rPr lang="id-ID" sz="2000" i="1" dirty="0" smtClean="0">
                <a:solidFill>
                  <a:schemeClr val="tx1"/>
                </a:solidFill>
                <a:latin typeface="Calibri" panose="020F0502020204030204" pitchFamily="34" charset="0"/>
                <a:cs typeface="Calibri" panose="020F0502020204030204" pitchFamily="34" charset="0"/>
              </a:rPr>
              <a:t>command</a:t>
            </a:r>
            <a:endParaRPr lang="en-US" sz="2000" b="1" i="1" dirty="0">
              <a:solidFill>
                <a:schemeClr val="tx1"/>
              </a:solidFill>
              <a:latin typeface="Calibri" panose="020F0502020204030204" pitchFamily="34" charset="0"/>
              <a:cs typeface="Calibri" panose="020F0502020204030204" pitchFamily="34" charset="0"/>
            </a:endParaRPr>
          </a:p>
        </p:txBody>
      </p:sp>
      <p:sp>
        <p:nvSpPr>
          <p:cNvPr id="3" name="Snip Diagonal Corner Rectangle 2"/>
          <p:cNvSpPr/>
          <p:nvPr/>
        </p:nvSpPr>
        <p:spPr>
          <a:xfrm>
            <a:off x="609600" y="666750"/>
            <a:ext cx="7467600" cy="914400"/>
          </a:xfrm>
          <a:prstGeom prst="snip2DiagRect">
            <a:avLst/>
          </a:prstGeom>
          <a:solidFill>
            <a:srgbClr val="FFFF99"/>
          </a:solidFill>
          <a:ln>
            <a:solidFill>
              <a:srgbClr val="FFFF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id-ID" sz="2000" i="1" dirty="0" smtClean="0">
                <a:solidFill>
                  <a:schemeClr val="tx1"/>
                </a:solidFill>
                <a:latin typeface="Calibri" panose="020F0502020204030204" pitchFamily="34" charset="0"/>
                <a:cs typeface="Calibri" panose="020F0502020204030204" pitchFamily="34" charset="0"/>
              </a:rPr>
              <a:t>Command </a:t>
            </a:r>
            <a:r>
              <a:rPr lang="id-ID" sz="2000" dirty="0" smtClean="0">
                <a:solidFill>
                  <a:schemeClr val="tx1"/>
                </a:solidFill>
                <a:latin typeface="Calibri" panose="020F0502020204030204" pitchFamily="34" charset="0"/>
                <a:cs typeface="Calibri" panose="020F0502020204030204" pitchFamily="34" charset="0"/>
              </a:rPr>
              <a:t>adalah format perintah yang dikenali oleh sistem Arterisk dan dapat dieksekusi.</a:t>
            </a:r>
            <a:endParaRPr lang="en-US" sz="2000" dirty="0">
              <a:solidFill>
                <a:schemeClr val="tx1"/>
              </a:solidFill>
              <a:latin typeface="Calibri" panose="020F0502020204030204" pitchFamily="34" charset="0"/>
              <a:cs typeface="Calibri" panose="020F0502020204030204" pitchFamily="34" charset="0"/>
            </a:endParaRPr>
          </a:p>
        </p:txBody>
      </p:sp>
      <p:sp>
        <p:nvSpPr>
          <p:cNvPr id="4" name="Rectangle 3"/>
          <p:cNvSpPr/>
          <p:nvPr/>
        </p:nvSpPr>
        <p:spPr>
          <a:xfrm>
            <a:off x="228600" y="1840905"/>
            <a:ext cx="2133600" cy="27364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id-ID" sz="2000" dirty="0" smtClean="0">
                <a:solidFill>
                  <a:schemeClr val="tx1"/>
                </a:solidFill>
                <a:latin typeface="Calibri" panose="020F0502020204030204" pitchFamily="34" charset="0"/>
                <a:cs typeface="Calibri" panose="020F0502020204030204" pitchFamily="34" charset="0"/>
              </a:rPr>
              <a:t>d. </a:t>
            </a:r>
            <a:r>
              <a:rPr lang="id-ID" sz="2000" i="1" dirty="0" smtClean="0">
                <a:solidFill>
                  <a:schemeClr val="tx1"/>
                </a:solidFill>
                <a:latin typeface="Calibri" panose="020F0502020204030204" pitchFamily="34" charset="0"/>
                <a:cs typeface="Calibri" panose="020F0502020204030204" pitchFamily="34" charset="0"/>
              </a:rPr>
              <a:t>Parameter</a:t>
            </a:r>
            <a:endParaRPr lang="en-US" sz="2000" b="1" i="1" dirty="0">
              <a:solidFill>
                <a:schemeClr val="tx1"/>
              </a:solidFill>
              <a:latin typeface="Calibri" panose="020F0502020204030204" pitchFamily="34" charset="0"/>
              <a:cs typeface="Calibri" panose="020F0502020204030204" pitchFamily="34" charset="0"/>
            </a:endParaRPr>
          </a:p>
        </p:txBody>
      </p:sp>
      <p:sp>
        <p:nvSpPr>
          <p:cNvPr id="5" name="Snip Diagonal Corner Rectangle 4"/>
          <p:cNvSpPr/>
          <p:nvPr/>
        </p:nvSpPr>
        <p:spPr>
          <a:xfrm>
            <a:off x="609600" y="2190750"/>
            <a:ext cx="7467600" cy="1066800"/>
          </a:xfrm>
          <a:prstGeom prst="snip2DiagRect">
            <a:avLst/>
          </a:prstGeom>
          <a:solidFill>
            <a:srgbClr val="FFFF99"/>
          </a:solidFill>
          <a:ln>
            <a:solidFill>
              <a:srgbClr val="FFFF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id-ID" sz="2000" dirty="0" smtClean="0">
                <a:solidFill>
                  <a:schemeClr val="tx1"/>
                </a:solidFill>
                <a:latin typeface="Calibri" panose="020F0502020204030204" pitchFamily="34" charset="0"/>
                <a:cs typeface="Calibri" panose="020F0502020204030204" pitchFamily="34" charset="0"/>
              </a:rPr>
              <a:t>Ketika Anda menjalankan </a:t>
            </a:r>
            <a:r>
              <a:rPr lang="id-ID" sz="2000" i="1" dirty="0" smtClean="0">
                <a:solidFill>
                  <a:schemeClr val="tx1"/>
                </a:solidFill>
                <a:latin typeface="Calibri" panose="020F0502020204030204" pitchFamily="34" charset="0"/>
                <a:cs typeface="Calibri" panose="020F0502020204030204" pitchFamily="34" charset="0"/>
              </a:rPr>
              <a:t>command </a:t>
            </a:r>
            <a:r>
              <a:rPr lang="id-ID" sz="2000" dirty="0" smtClean="0">
                <a:solidFill>
                  <a:schemeClr val="tx1"/>
                </a:solidFill>
                <a:latin typeface="Calibri" panose="020F0502020204030204" pitchFamily="34" charset="0"/>
                <a:cs typeface="Calibri" panose="020F0502020204030204" pitchFamily="34" charset="0"/>
              </a:rPr>
              <a:t>tertentu dalam Asterisk, terkadang Anda juga menyertakan beberapa parameter untuk melengkapi instruksi tersebut.</a:t>
            </a:r>
            <a:endParaRPr lang="en-US" sz="2000" dirty="0">
              <a:solidFill>
                <a:schemeClr val="tx1"/>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1594463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childTnLst>
                                </p:cTn>
                              </p:par>
                            </p:childTnLst>
                          </p:cTn>
                        </p:par>
                        <p:par>
                          <p:cTn id="8" fill="hold">
                            <p:stCondLst>
                              <p:cond delay="750"/>
                            </p:stCondLst>
                            <p:childTnLst>
                              <p:par>
                                <p:cTn id="9" presetID="10"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750"/>
                                        <p:tgtEl>
                                          <p:spTgt spid="3"/>
                                        </p:tgtEl>
                                      </p:cBhvr>
                                    </p:animEffect>
                                  </p:childTnLst>
                                </p:cTn>
                              </p:par>
                            </p:childTnLst>
                          </p:cTn>
                        </p:par>
                        <p:par>
                          <p:cTn id="12" fill="hold">
                            <p:stCondLst>
                              <p:cond delay="1500"/>
                            </p:stCondLst>
                            <p:childTnLst>
                              <p:par>
                                <p:cTn id="13" presetID="10" presetClass="entr" presetSubtype="0"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750"/>
                                        <p:tgtEl>
                                          <p:spTgt spid="4"/>
                                        </p:tgtEl>
                                      </p:cBhvr>
                                    </p:animEffect>
                                  </p:childTnLst>
                                </p:cTn>
                              </p:par>
                            </p:childTnLst>
                          </p:cTn>
                        </p:par>
                        <p:par>
                          <p:cTn id="16" fill="hold">
                            <p:stCondLst>
                              <p:cond delay="2250"/>
                            </p:stCondLst>
                            <p:childTnLst>
                              <p:par>
                                <p:cTn id="17" presetID="10" presetClass="entr" presetSubtype="0"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75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6"/>
          <p:cNvSpPr txBox="1">
            <a:spLocks/>
          </p:cNvSpPr>
          <p:nvPr/>
        </p:nvSpPr>
        <p:spPr>
          <a:xfrm>
            <a:off x="65690" y="57150"/>
            <a:ext cx="9002110" cy="567680"/>
          </a:xfrm>
          <a:prstGeom prst="rect">
            <a:avLst/>
          </a:prstGeom>
        </p:spPr>
        <p:txBody>
          <a:bodyPr vert="horz" lIns="163275" tIns="81638" rIns="163275" bIns="81638" rtlCol="0" anchor="t">
            <a:noAutofit/>
          </a:bodyPr>
          <a:lstStyle>
            <a:lvl1pPr marL="0" indent="0" algn="l" defTabSz="1632753" rtl="0" eaLnBrk="1" latinLnBrk="0" hangingPunct="1">
              <a:lnSpc>
                <a:spcPct val="120000"/>
              </a:lnSpc>
              <a:spcBef>
                <a:spcPts val="1200"/>
              </a:spcBef>
              <a:buFont typeface="Arial" panose="020B0604020202020204" pitchFamily="34" charset="0"/>
              <a:buNone/>
              <a:defRPr kumimoji="1" sz="3200" i="0" kern="1200" baseline="0">
                <a:solidFill>
                  <a:schemeClr val="accent1"/>
                </a:solidFill>
                <a:latin typeface="Route 159 SemiBold" pitchFamily="50" charset="0"/>
                <a:ea typeface="+mn-ea"/>
                <a:cs typeface="+mn-cs"/>
              </a:defRPr>
            </a:lvl1pPr>
            <a:lvl2pPr marL="1326612" indent="-510235" algn="l" defTabSz="1632753" rtl="0" eaLnBrk="1" latinLnBrk="0" hangingPunct="1">
              <a:spcBef>
                <a:spcPct val="20000"/>
              </a:spcBef>
              <a:buFont typeface="Arial" panose="020B0604020202020204" pitchFamily="34" charset="0"/>
              <a:buChar char="–"/>
              <a:defRPr kumimoji="1" sz="5000" kern="1200">
                <a:solidFill>
                  <a:schemeClr val="tx1"/>
                </a:solidFill>
                <a:latin typeface="+mn-lt"/>
                <a:ea typeface="+mn-ea"/>
                <a:cs typeface="+mn-cs"/>
              </a:defRPr>
            </a:lvl2pPr>
            <a:lvl3pPr marL="2040941" indent="-408188" algn="l" defTabSz="1632753" rtl="0" eaLnBrk="1" latinLnBrk="0" hangingPunct="1">
              <a:spcBef>
                <a:spcPct val="20000"/>
              </a:spcBef>
              <a:buFont typeface="Arial" panose="020B0604020202020204" pitchFamily="34" charset="0"/>
              <a:buChar char="•"/>
              <a:defRPr kumimoji="1" sz="4300" kern="1200">
                <a:solidFill>
                  <a:schemeClr val="tx1"/>
                </a:solidFill>
                <a:latin typeface="+mn-lt"/>
                <a:ea typeface="+mn-ea"/>
                <a:cs typeface="+mn-cs"/>
              </a:defRPr>
            </a:lvl3pPr>
            <a:lvl4pPr marL="2857317"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4pPr>
            <a:lvl5pPr marL="3673693"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5pPr>
            <a:lvl6pPr marL="4490070"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6pPr>
            <a:lvl7pPr marL="5306446"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7pPr>
            <a:lvl8pPr marL="6122822"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8pPr>
            <a:lvl9pPr marL="6939199"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9pPr>
          </a:lstStyle>
          <a:p>
            <a:pPr lvl="0">
              <a:defRPr/>
            </a:pPr>
            <a:r>
              <a:rPr lang="id-ID" altLang="ja-JP" sz="2400" dirty="0" smtClean="0">
                <a:solidFill>
                  <a:srgbClr val="CC3399"/>
                </a:solidFill>
                <a:latin typeface="+mn-lt"/>
                <a:cs typeface="Arial" pitchFamily="34" charset="0"/>
              </a:rPr>
              <a:t>2. Pengaturan Konfigurasi pada Server VoIP dengan Asterisk</a:t>
            </a:r>
            <a:endParaRPr lang="fi-FI" altLang="ja-JP" sz="2400" i="1" dirty="0">
              <a:solidFill>
                <a:srgbClr val="CC3399"/>
              </a:solidFill>
              <a:latin typeface="+mn-lt"/>
              <a:cs typeface="Arial" pitchFamily="34" charset="0"/>
            </a:endParaRPr>
          </a:p>
        </p:txBody>
      </p:sp>
      <p:sp>
        <p:nvSpPr>
          <p:cNvPr id="7" name="Flowchart: Document 6"/>
          <p:cNvSpPr/>
          <p:nvPr/>
        </p:nvSpPr>
        <p:spPr>
          <a:xfrm>
            <a:off x="5257800" y="742950"/>
            <a:ext cx="3886200" cy="2895600"/>
          </a:xfrm>
          <a:prstGeom prst="flowChartDocument">
            <a:avLst/>
          </a:prstGeom>
          <a:solidFill>
            <a:srgbClr val="FFFF99"/>
          </a:solidFill>
          <a:ln>
            <a:solidFill>
              <a:srgbClr val="FFFF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id-ID" sz="2000" i="1" dirty="0" smtClean="0">
                <a:solidFill>
                  <a:schemeClr val="tx1"/>
                </a:solidFill>
                <a:latin typeface="Calibri" panose="020F0502020204030204" pitchFamily="34" charset="0"/>
                <a:cs typeface="Calibri" panose="020F0502020204030204" pitchFamily="34" charset="0"/>
              </a:rPr>
              <a:t>File </a:t>
            </a:r>
            <a:r>
              <a:rPr lang="id-ID" sz="2000" dirty="0" smtClean="0">
                <a:solidFill>
                  <a:schemeClr val="tx1"/>
                </a:solidFill>
                <a:latin typeface="Calibri" panose="020F0502020204030204" pitchFamily="34" charset="0"/>
                <a:cs typeface="Calibri" panose="020F0502020204030204" pitchFamily="34" charset="0"/>
              </a:rPr>
              <a:t>ini berisi tentang konfigurasi dial plan. Dial plan adalah inti dari sistem Asterisk, yaitu rule yang menjelaskan tentang mekanisme Asterisk PBX dalam menangani panggilan masuk dan keluar, juga berisi semua nomor ekstensi.</a:t>
            </a:r>
            <a:endParaRPr lang="en-US" sz="2000" dirty="0">
              <a:solidFill>
                <a:schemeClr val="tx1"/>
              </a:solidFill>
              <a:latin typeface="Calibri" panose="020F0502020204030204" pitchFamily="34" charset="0"/>
              <a:cs typeface="Calibri" panose="020F0502020204030204" pitchFamily="34" charset="0"/>
            </a:endParaRPr>
          </a:p>
        </p:txBody>
      </p:sp>
      <p:sp>
        <p:nvSpPr>
          <p:cNvPr id="3" name="Rectangle 2"/>
          <p:cNvSpPr/>
          <p:nvPr/>
        </p:nvSpPr>
        <p:spPr>
          <a:xfrm>
            <a:off x="152400" y="621705"/>
            <a:ext cx="4038600" cy="27364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id-ID" sz="2000" dirty="0" smtClean="0">
                <a:solidFill>
                  <a:schemeClr val="tx1"/>
                </a:solidFill>
                <a:latin typeface="Calibri" panose="020F0502020204030204" pitchFamily="34" charset="0"/>
                <a:cs typeface="Calibri" panose="020F0502020204030204" pitchFamily="34" charset="0"/>
              </a:rPr>
              <a:t>a. Mengonfigurasi Extensions.conf</a:t>
            </a:r>
            <a:endParaRPr lang="en-US" sz="2000" b="1" dirty="0">
              <a:solidFill>
                <a:schemeClr val="tx1"/>
              </a:solidFill>
              <a:latin typeface="Calibri" panose="020F0502020204030204" pitchFamily="34" charset="0"/>
              <a:cs typeface="Calibri" panose="020F0502020204030204" pitchFamily="34" charset="0"/>
            </a:endParaRPr>
          </a:p>
        </p:txBody>
      </p:sp>
      <p:sp>
        <p:nvSpPr>
          <p:cNvPr id="4" name="Flowchart: Document 3"/>
          <p:cNvSpPr/>
          <p:nvPr/>
        </p:nvSpPr>
        <p:spPr>
          <a:xfrm>
            <a:off x="-13699" y="1047750"/>
            <a:ext cx="3366499" cy="2895600"/>
          </a:xfrm>
          <a:prstGeom prst="flowChartDocument">
            <a:avLst/>
          </a:prstGeom>
          <a:solidFill>
            <a:srgbClr val="FFFF99"/>
          </a:solidFill>
          <a:ln>
            <a:solidFill>
              <a:srgbClr val="FFFF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id-ID" sz="2000" i="1" dirty="0" smtClean="0">
                <a:solidFill>
                  <a:schemeClr val="tx1"/>
                </a:solidFill>
                <a:latin typeface="Calibri" panose="020F0502020204030204" pitchFamily="34" charset="0"/>
                <a:cs typeface="Calibri" panose="020F0502020204030204" pitchFamily="34" charset="0"/>
              </a:rPr>
              <a:t>File extensions.conf</a:t>
            </a:r>
            <a:r>
              <a:rPr lang="id-ID" sz="2000" dirty="0" smtClean="0">
                <a:solidFill>
                  <a:schemeClr val="tx1"/>
                </a:solidFill>
                <a:latin typeface="Calibri" panose="020F0502020204030204" pitchFamily="34" charset="0"/>
                <a:cs typeface="Calibri" panose="020F0502020204030204" pitchFamily="34" charset="0"/>
              </a:rPr>
              <a:t> adalah salah satu </a:t>
            </a:r>
            <a:r>
              <a:rPr lang="id-ID" sz="2000" i="1" dirty="0" smtClean="0">
                <a:solidFill>
                  <a:schemeClr val="tx1"/>
                </a:solidFill>
                <a:latin typeface="Calibri" panose="020F0502020204030204" pitchFamily="34" charset="0"/>
                <a:cs typeface="Calibri" panose="020F0502020204030204" pitchFamily="34" charset="0"/>
              </a:rPr>
              <a:t>file</a:t>
            </a:r>
            <a:r>
              <a:rPr lang="id-ID" sz="2000" dirty="0" smtClean="0">
                <a:solidFill>
                  <a:schemeClr val="tx1"/>
                </a:solidFill>
                <a:latin typeface="Calibri" panose="020F0502020204030204" pitchFamily="34" charset="0"/>
                <a:cs typeface="Calibri" panose="020F0502020204030204" pitchFamily="34" charset="0"/>
              </a:rPr>
              <a:t> konfigurasi yang paling penting untuk dipahami dan di-</a:t>
            </a:r>
            <a:r>
              <a:rPr lang="id-ID" sz="2000" i="1" dirty="0" smtClean="0">
                <a:solidFill>
                  <a:schemeClr val="tx1"/>
                </a:solidFill>
                <a:latin typeface="Calibri" panose="020F0502020204030204" pitchFamily="34" charset="0"/>
                <a:cs typeface="Calibri" panose="020F0502020204030204" pitchFamily="34" charset="0"/>
              </a:rPr>
              <a:t>setting</a:t>
            </a:r>
            <a:r>
              <a:rPr lang="id-ID" sz="2000" dirty="0" smtClean="0">
                <a:solidFill>
                  <a:schemeClr val="tx1"/>
                </a:solidFill>
                <a:latin typeface="Calibri" panose="020F0502020204030204" pitchFamily="34" charset="0"/>
                <a:cs typeface="Calibri" panose="020F0502020204030204" pitchFamily="34" charset="0"/>
              </a:rPr>
              <a:t> ketika Anda menggunakan salah satu </a:t>
            </a:r>
            <a:r>
              <a:rPr lang="id-ID" sz="2000" i="1" dirty="0" smtClean="0">
                <a:solidFill>
                  <a:schemeClr val="tx1"/>
                </a:solidFill>
                <a:latin typeface="Calibri" panose="020F0502020204030204" pitchFamily="34" charset="0"/>
                <a:cs typeface="Calibri" panose="020F0502020204030204" pitchFamily="34" charset="0"/>
              </a:rPr>
              <a:t>softswitch</a:t>
            </a:r>
            <a:r>
              <a:rPr lang="id-ID" sz="2000" dirty="0" smtClean="0">
                <a:solidFill>
                  <a:schemeClr val="tx1"/>
                </a:solidFill>
                <a:latin typeface="Calibri" panose="020F0502020204030204" pitchFamily="34" charset="0"/>
                <a:cs typeface="Calibri" panose="020F0502020204030204" pitchFamily="34" charset="0"/>
              </a:rPr>
              <a:t> terkenal saat ini, yaitu Asterisk PBX.</a:t>
            </a:r>
            <a:endParaRPr lang="en-US" sz="2000" dirty="0">
              <a:solidFill>
                <a:schemeClr val="tx1"/>
              </a:solidFill>
              <a:latin typeface="Calibri" panose="020F0502020204030204" pitchFamily="34" charset="0"/>
              <a:cs typeface="Calibri" panose="020F0502020204030204" pitchFamily="34" charset="0"/>
            </a:endParaRPr>
          </a:p>
        </p:txBody>
      </p:sp>
      <p:pic>
        <p:nvPicPr>
          <p:cNvPr id="5" name="Pictur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663593" y="2120372"/>
            <a:ext cx="2822807" cy="2467751"/>
          </a:xfrm>
          <a:prstGeom prst="rect">
            <a:avLst/>
          </a:prstGeom>
        </p:spPr>
      </p:pic>
      <p:sp>
        <p:nvSpPr>
          <p:cNvPr id="6" name="TextBox 5"/>
          <p:cNvSpPr txBox="1"/>
          <p:nvPr/>
        </p:nvSpPr>
        <p:spPr>
          <a:xfrm>
            <a:off x="3234091" y="4535329"/>
            <a:ext cx="1621157" cy="246221"/>
          </a:xfrm>
          <a:prstGeom prst="rect">
            <a:avLst/>
          </a:prstGeom>
          <a:noFill/>
        </p:spPr>
        <p:txBody>
          <a:bodyPr wrap="square" rtlCol="0">
            <a:spAutoFit/>
          </a:bodyPr>
          <a:lstStyle/>
          <a:p>
            <a:r>
              <a:rPr lang="id-ID" sz="1000" dirty="0" smtClean="0">
                <a:latin typeface="Calibri" panose="020F0502020204030204" pitchFamily="34" charset="0"/>
                <a:cs typeface="Calibri" panose="020F0502020204030204" pitchFamily="34" charset="0"/>
              </a:rPr>
              <a:t>Sumber: pixabay.com</a:t>
            </a:r>
            <a:endParaRPr lang="id-ID" sz="1000"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7336945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childTnLst>
                                </p:cTn>
                              </p:par>
                            </p:childTnLst>
                          </p:cTn>
                        </p:par>
                        <p:par>
                          <p:cTn id="8" fill="hold">
                            <p:stCondLst>
                              <p:cond delay="750"/>
                            </p:stCondLst>
                            <p:childTnLst>
                              <p:par>
                                <p:cTn id="9" presetID="10"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750"/>
                                        <p:tgtEl>
                                          <p:spTgt spid="3"/>
                                        </p:tgtEl>
                                      </p:cBhvr>
                                    </p:animEffect>
                                  </p:childTnLst>
                                </p:cTn>
                              </p:par>
                            </p:childTnLst>
                          </p:cTn>
                        </p:par>
                        <p:par>
                          <p:cTn id="12" fill="hold">
                            <p:stCondLst>
                              <p:cond delay="1500"/>
                            </p:stCondLst>
                            <p:childTnLst>
                              <p:par>
                                <p:cTn id="13" presetID="10" presetClass="entr" presetSubtype="0"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750"/>
                                        <p:tgtEl>
                                          <p:spTgt spid="4"/>
                                        </p:tgtEl>
                                      </p:cBhvr>
                                    </p:animEffect>
                                  </p:childTnLst>
                                </p:cTn>
                              </p:par>
                            </p:childTnLst>
                          </p:cTn>
                        </p:par>
                        <p:par>
                          <p:cTn id="16" fill="hold">
                            <p:stCondLst>
                              <p:cond delay="2250"/>
                            </p:stCondLst>
                            <p:childTnLst>
                              <p:par>
                                <p:cTn id="17" presetID="10" presetClass="entr" presetSubtype="0"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750"/>
                                        <p:tgtEl>
                                          <p:spTgt spid="5"/>
                                        </p:tgtEl>
                                      </p:cBhvr>
                                    </p:animEffect>
                                  </p:childTnLst>
                                </p:cTn>
                              </p:par>
                            </p:childTnLst>
                          </p:cTn>
                        </p:par>
                        <p:par>
                          <p:cTn id="20" fill="hold">
                            <p:stCondLst>
                              <p:cond delay="3000"/>
                            </p:stCondLst>
                            <p:childTnLst>
                              <p:par>
                                <p:cTn id="21" presetID="10" presetClass="entr" presetSubtype="0" fill="hold" grpId="0" nodeType="after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fade">
                                      <p:cBhvr>
                                        <p:cTn id="23" dur="750"/>
                                        <p:tgtEl>
                                          <p:spTgt spid="6"/>
                                        </p:tgtEl>
                                      </p:cBhvr>
                                    </p:animEffect>
                                  </p:childTnLst>
                                </p:cTn>
                              </p:par>
                            </p:childTnLst>
                          </p:cTn>
                        </p:par>
                        <p:par>
                          <p:cTn id="24" fill="hold">
                            <p:stCondLst>
                              <p:cond delay="3750"/>
                            </p:stCondLst>
                            <p:childTnLst>
                              <p:par>
                                <p:cTn id="25" presetID="10" presetClass="entr" presetSubtype="0" fill="hold" grpId="0" nodeType="after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fade">
                                      <p:cBhvr>
                                        <p:cTn id="27" dur="75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animBg="1"/>
      <p:bldP spid="3" grpId="0" animBg="1"/>
      <p:bldP spid="4" grpId="0" animBg="1"/>
      <p:bldP spid="6"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52400" y="209550"/>
            <a:ext cx="4038600" cy="3810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id-ID" sz="2000" dirty="0" smtClean="0">
                <a:solidFill>
                  <a:schemeClr val="tx1"/>
                </a:solidFill>
                <a:latin typeface="Calibri" panose="020F0502020204030204" pitchFamily="34" charset="0"/>
                <a:cs typeface="Calibri" panose="020F0502020204030204" pitchFamily="34" charset="0"/>
              </a:rPr>
              <a:t>b. Mengatur</a:t>
            </a:r>
            <a:r>
              <a:rPr lang="id-ID" sz="2000" i="1" dirty="0" smtClean="0">
                <a:solidFill>
                  <a:schemeClr val="tx1"/>
                </a:solidFill>
                <a:latin typeface="Calibri" panose="020F0502020204030204" pitchFamily="34" charset="0"/>
                <a:cs typeface="Calibri" panose="020F0502020204030204" pitchFamily="34" charset="0"/>
              </a:rPr>
              <a:t> Contexts</a:t>
            </a:r>
            <a:r>
              <a:rPr lang="id-ID" sz="2000" dirty="0" smtClean="0">
                <a:solidFill>
                  <a:schemeClr val="tx1"/>
                </a:solidFill>
                <a:latin typeface="Calibri" panose="020F0502020204030204" pitchFamily="34" charset="0"/>
                <a:cs typeface="Calibri" panose="020F0502020204030204" pitchFamily="34" charset="0"/>
              </a:rPr>
              <a:t> [General]</a:t>
            </a:r>
            <a:endParaRPr lang="en-US" sz="2000" b="1" dirty="0">
              <a:solidFill>
                <a:schemeClr val="tx1"/>
              </a:solidFill>
              <a:latin typeface="Calibri" panose="020F0502020204030204" pitchFamily="34" charset="0"/>
              <a:cs typeface="Calibri" panose="020F0502020204030204" pitchFamily="34" charset="0"/>
            </a:endParaRPr>
          </a:p>
        </p:txBody>
      </p:sp>
      <p:sp>
        <p:nvSpPr>
          <p:cNvPr id="6" name="Rectangle 5"/>
          <p:cNvSpPr/>
          <p:nvPr/>
        </p:nvSpPr>
        <p:spPr>
          <a:xfrm>
            <a:off x="5305915" y="895350"/>
            <a:ext cx="3380885" cy="80104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id-ID" sz="2000" dirty="0" smtClean="0">
                <a:solidFill>
                  <a:schemeClr val="tx1"/>
                </a:solidFill>
                <a:latin typeface="Calibri" panose="020F0502020204030204" pitchFamily="34" charset="0"/>
                <a:cs typeface="Calibri" panose="020F0502020204030204" pitchFamily="34" charset="0"/>
              </a:rPr>
              <a:t>Berikut tiga opsi yang dapat Anda berikan pada bagian ini.</a:t>
            </a:r>
            <a:endParaRPr lang="en-US" sz="2000" dirty="0">
              <a:solidFill>
                <a:schemeClr val="tx1"/>
              </a:solidFill>
              <a:latin typeface="Calibri" panose="020F0502020204030204" pitchFamily="34" charset="0"/>
              <a:cs typeface="Calibri" panose="020F0502020204030204" pitchFamily="34" charset="0"/>
            </a:endParaRPr>
          </a:p>
        </p:txBody>
      </p:sp>
      <p:pic>
        <p:nvPicPr>
          <p:cNvPr id="7" name="Picture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352536" y="1748761"/>
            <a:ext cx="3181864" cy="1280189"/>
          </a:xfrm>
          <a:prstGeom prst="rect">
            <a:avLst/>
          </a:prstGeom>
          <a:effectLst>
            <a:outerShdw blurRad="76200" dir="18900000" sy="23000" kx="-1200000" algn="bl" rotWithShape="0">
              <a:prstClr val="black">
                <a:alpha val="20000"/>
              </a:prstClr>
            </a:outerShdw>
          </a:effectLst>
        </p:spPr>
      </p:pic>
      <p:sp>
        <p:nvSpPr>
          <p:cNvPr id="8" name="TextBox 7"/>
          <p:cNvSpPr txBox="1"/>
          <p:nvPr/>
        </p:nvSpPr>
        <p:spPr>
          <a:xfrm>
            <a:off x="5400264" y="1873138"/>
            <a:ext cx="3134136" cy="1323439"/>
          </a:xfrm>
          <a:prstGeom prst="rect">
            <a:avLst/>
          </a:prstGeom>
          <a:noFill/>
        </p:spPr>
        <p:txBody>
          <a:bodyPr wrap="square" rtlCol="0">
            <a:spAutoFit/>
          </a:bodyPr>
          <a:lstStyle/>
          <a:p>
            <a:pPr marL="285750" indent="-285750">
              <a:buFont typeface="Arial" panose="020B0604020202020204" pitchFamily="34" charset="0"/>
              <a:buChar char="•"/>
            </a:pPr>
            <a:r>
              <a:rPr lang="id-ID" sz="2000" i="1" dirty="0" smtClean="0">
                <a:latin typeface="Calibri" panose="020F0502020204030204" pitchFamily="34" charset="0"/>
                <a:cs typeface="Calibri" panose="020F0502020204030204" pitchFamily="34" charset="0"/>
              </a:rPr>
              <a:t>Static = yes │ no</a:t>
            </a:r>
          </a:p>
          <a:p>
            <a:pPr marL="285750" indent="-285750">
              <a:buFont typeface="Arial" panose="020B0604020202020204" pitchFamily="34" charset="0"/>
              <a:buChar char="•"/>
            </a:pPr>
            <a:r>
              <a:rPr lang="id-ID" sz="2000" i="1" dirty="0" smtClean="0">
                <a:latin typeface="Calibri" panose="020F0502020204030204" pitchFamily="34" charset="0"/>
                <a:cs typeface="Calibri" panose="020F0502020204030204" pitchFamily="34" charset="0"/>
              </a:rPr>
              <a:t>Whiteprotect = yes │ no</a:t>
            </a:r>
          </a:p>
          <a:p>
            <a:pPr marL="285750" indent="-285750">
              <a:buFont typeface="Arial" panose="020B0604020202020204" pitchFamily="34" charset="0"/>
              <a:buChar char="•"/>
            </a:pPr>
            <a:r>
              <a:rPr lang="id-ID" sz="2000" i="1" dirty="0">
                <a:latin typeface="Calibri" panose="020F0502020204030204" pitchFamily="34" charset="0"/>
                <a:cs typeface="Calibri" panose="020F0502020204030204" pitchFamily="34" charset="0"/>
              </a:rPr>
              <a:t>Autofalltrough = yes </a:t>
            </a:r>
            <a:r>
              <a:rPr lang="id-ID" sz="2000" i="1" dirty="0" smtClean="0">
                <a:latin typeface="Calibri" panose="020F0502020204030204" pitchFamily="34" charset="0"/>
                <a:cs typeface="Calibri" panose="020F0502020204030204" pitchFamily="34" charset="0"/>
              </a:rPr>
              <a:t>│ no</a:t>
            </a:r>
          </a:p>
          <a:p>
            <a:pPr marL="285750" indent="-285750">
              <a:buFont typeface="Arial" panose="020B0604020202020204" pitchFamily="34" charset="0"/>
              <a:buChar char="•"/>
            </a:pPr>
            <a:endParaRPr lang="id-ID" sz="2000" i="1" dirty="0" smtClean="0">
              <a:latin typeface="Calibri" panose="020F0502020204030204" pitchFamily="34" charset="0"/>
              <a:cs typeface="Calibri" panose="020F0502020204030204" pitchFamily="34" charset="0"/>
            </a:endParaRPr>
          </a:p>
        </p:txBody>
      </p:sp>
      <p:pic>
        <p:nvPicPr>
          <p:cNvPr id="9" name="Picture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133600" y="403400"/>
            <a:ext cx="7000762" cy="4740100"/>
          </a:xfrm>
          <a:prstGeom prst="rect">
            <a:avLst/>
          </a:prstGeom>
        </p:spPr>
      </p:pic>
      <p:sp>
        <p:nvSpPr>
          <p:cNvPr id="10" name="TextBox 9"/>
          <p:cNvSpPr txBox="1"/>
          <p:nvPr/>
        </p:nvSpPr>
        <p:spPr>
          <a:xfrm>
            <a:off x="762000" y="4436438"/>
            <a:ext cx="1621157" cy="246221"/>
          </a:xfrm>
          <a:prstGeom prst="rect">
            <a:avLst/>
          </a:prstGeom>
          <a:noFill/>
        </p:spPr>
        <p:txBody>
          <a:bodyPr wrap="square" rtlCol="0">
            <a:spAutoFit/>
          </a:bodyPr>
          <a:lstStyle/>
          <a:p>
            <a:r>
              <a:rPr lang="id-ID" sz="1000" dirty="0" smtClean="0">
                <a:latin typeface="Calibri" panose="020F0502020204030204" pitchFamily="34" charset="0"/>
                <a:cs typeface="Calibri" panose="020F0502020204030204" pitchFamily="34" charset="0"/>
              </a:rPr>
              <a:t>Sumber: pixabay.com</a:t>
            </a:r>
            <a:endParaRPr lang="id-ID" sz="1000" dirty="0">
              <a:latin typeface="Calibri" panose="020F0502020204030204" pitchFamily="34" charset="0"/>
              <a:cs typeface="Calibri" panose="020F0502020204030204" pitchFamily="34" charset="0"/>
            </a:endParaRPr>
          </a:p>
        </p:txBody>
      </p:sp>
      <p:sp>
        <p:nvSpPr>
          <p:cNvPr id="11" name="Rounded Rectangular Callout 10"/>
          <p:cNvSpPr/>
          <p:nvPr/>
        </p:nvSpPr>
        <p:spPr>
          <a:xfrm>
            <a:off x="2743200" y="1047889"/>
            <a:ext cx="2362200" cy="2133600"/>
          </a:xfrm>
          <a:prstGeom prst="wedgeRoundRectCallout">
            <a:avLst>
              <a:gd name="adj1" fmla="val -81678"/>
              <a:gd name="adj2" fmla="val 9408"/>
              <a:gd name="adj3" fmla="val 16667"/>
            </a:avLst>
          </a:prstGeom>
          <a:solidFill>
            <a:schemeClr val="accent5">
              <a:lumMod val="20000"/>
              <a:lumOff val="80000"/>
            </a:schemeClr>
          </a:solidFill>
          <a:ln>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2000" dirty="0">
                <a:solidFill>
                  <a:schemeClr val="tx1"/>
                </a:solidFill>
                <a:latin typeface="Calibri" panose="020F0502020204030204" pitchFamily="34" charset="0"/>
                <a:cs typeface="Calibri" panose="020F0502020204030204" pitchFamily="34" charset="0"/>
              </a:rPr>
              <a:t>Bagian pertama baris kode pengaturan </a:t>
            </a:r>
            <a:r>
              <a:rPr lang="id-ID" sz="2000" i="1" dirty="0">
                <a:solidFill>
                  <a:schemeClr val="tx1"/>
                </a:solidFill>
                <a:latin typeface="Calibri" panose="020F0502020204030204" pitchFamily="34" charset="0"/>
                <a:cs typeface="Calibri" panose="020F0502020204030204" pitchFamily="34" charset="0"/>
              </a:rPr>
              <a:t>contexts</a:t>
            </a:r>
            <a:r>
              <a:rPr lang="id-ID" sz="2000" dirty="0">
                <a:solidFill>
                  <a:schemeClr val="tx1"/>
                </a:solidFill>
                <a:latin typeface="Calibri" panose="020F0502020204030204" pitchFamily="34" charset="0"/>
                <a:cs typeface="Calibri" panose="020F0502020204030204" pitchFamily="34" charset="0"/>
              </a:rPr>
              <a:t> pada file extensions.conf adalah [general].</a:t>
            </a:r>
            <a:endParaRPr lang="en-US" sz="2000" dirty="0">
              <a:solidFill>
                <a:schemeClr val="tx1"/>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4287298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childTnLst>
                                </p:cTn>
                              </p:par>
                            </p:childTnLst>
                          </p:cTn>
                        </p:par>
                        <p:par>
                          <p:cTn id="8" fill="hold">
                            <p:stCondLst>
                              <p:cond delay="750"/>
                            </p:stCondLst>
                            <p:childTnLst>
                              <p:par>
                                <p:cTn id="9" presetID="10" presetClass="entr" presetSubtype="0"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750"/>
                                        <p:tgtEl>
                                          <p:spTgt spid="9"/>
                                        </p:tgtEl>
                                      </p:cBhvr>
                                    </p:animEffect>
                                  </p:childTnLst>
                                </p:cTn>
                              </p:par>
                            </p:childTnLst>
                          </p:cTn>
                        </p:par>
                        <p:par>
                          <p:cTn id="12" fill="hold">
                            <p:stCondLst>
                              <p:cond delay="1500"/>
                            </p:stCondLst>
                            <p:childTnLst>
                              <p:par>
                                <p:cTn id="13" presetID="10" presetClass="entr" presetSubtype="0" fill="hold" grpId="0"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fade">
                                      <p:cBhvr>
                                        <p:cTn id="15" dur="750"/>
                                        <p:tgtEl>
                                          <p:spTgt spid="10"/>
                                        </p:tgtEl>
                                      </p:cBhvr>
                                    </p:animEffect>
                                  </p:childTnLst>
                                </p:cTn>
                              </p:par>
                            </p:childTnLst>
                          </p:cTn>
                        </p:par>
                        <p:par>
                          <p:cTn id="16" fill="hold">
                            <p:stCondLst>
                              <p:cond delay="2250"/>
                            </p:stCondLst>
                            <p:childTnLst>
                              <p:par>
                                <p:cTn id="17" presetID="10" presetClass="entr" presetSubtype="0" fill="hold" grpId="0" nodeType="after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fade">
                                      <p:cBhvr>
                                        <p:cTn id="19" dur="750"/>
                                        <p:tgtEl>
                                          <p:spTgt spid="11"/>
                                        </p:tgtEl>
                                      </p:cBhvr>
                                    </p:animEffect>
                                  </p:childTnLst>
                                </p:cTn>
                              </p:par>
                            </p:childTnLst>
                          </p:cTn>
                        </p:par>
                        <p:par>
                          <p:cTn id="20" fill="hold">
                            <p:stCondLst>
                              <p:cond delay="3000"/>
                            </p:stCondLst>
                            <p:childTnLst>
                              <p:par>
                                <p:cTn id="21" presetID="10" presetClass="entr" presetSubtype="0" fill="hold" grpId="0" nodeType="after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fade">
                                      <p:cBhvr>
                                        <p:cTn id="23" dur="750"/>
                                        <p:tgtEl>
                                          <p:spTgt spid="6"/>
                                        </p:tgtEl>
                                      </p:cBhvr>
                                    </p:animEffect>
                                  </p:childTnLst>
                                </p:cTn>
                              </p:par>
                            </p:childTnLst>
                          </p:cTn>
                        </p:par>
                        <p:par>
                          <p:cTn id="24" fill="hold">
                            <p:stCondLst>
                              <p:cond delay="3750"/>
                            </p:stCondLst>
                            <p:childTnLst>
                              <p:par>
                                <p:cTn id="25" presetID="10" presetClass="entr" presetSubtype="0" fill="hold" nodeType="after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fade">
                                      <p:cBhvr>
                                        <p:cTn id="27" dur="750"/>
                                        <p:tgtEl>
                                          <p:spTgt spid="7"/>
                                        </p:tgtEl>
                                      </p:cBhvr>
                                    </p:animEffect>
                                  </p:childTnLst>
                                </p:cTn>
                              </p:par>
                            </p:childTnLst>
                          </p:cTn>
                        </p:par>
                        <p:par>
                          <p:cTn id="28" fill="hold">
                            <p:stCondLst>
                              <p:cond delay="4500"/>
                            </p:stCondLst>
                            <p:childTnLst>
                              <p:par>
                                <p:cTn id="29" presetID="10" presetClass="entr" presetSubtype="0" fill="hold" grpId="0" nodeType="after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fade">
                                      <p:cBhvr>
                                        <p:cTn id="31" dur="75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6" grpId="0" animBg="1"/>
      <p:bldP spid="8" grpId="0"/>
      <p:bldP spid="10" grpId="0"/>
      <p:bldP spid="11"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52400" y="209550"/>
            <a:ext cx="4038600" cy="3810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id-ID" sz="2000" dirty="0" smtClean="0">
                <a:solidFill>
                  <a:schemeClr val="tx1"/>
                </a:solidFill>
                <a:latin typeface="Calibri" panose="020F0502020204030204" pitchFamily="34" charset="0"/>
                <a:cs typeface="Calibri" panose="020F0502020204030204" pitchFamily="34" charset="0"/>
              </a:rPr>
              <a:t>c. Mengatur</a:t>
            </a:r>
            <a:r>
              <a:rPr lang="id-ID" sz="2000" i="1" dirty="0" smtClean="0">
                <a:solidFill>
                  <a:schemeClr val="tx1"/>
                </a:solidFill>
                <a:latin typeface="Calibri" panose="020F0502020204030204" pitchFamily="34" charset="0"/>
                <a:cs typeface="Calibri" panose="020F0502020204030204" pitchFamily="34" charset="0"/>
              </a:rPr>
              <a:t> Contexts</a:t>
            </a:r>
            <a:r>
              <a:rPr lang="id-ID" sz="2000" dirty="0" smtClean="0">
                <a:solidFill>
                  <a:schemeClr val="tx1"/>
                </a:solidFill>
                <a:latin typeface="Calibri" panose="020F0502020204030204" pitchFamily="34" charset="0"/>
                <a:cs typeface="Calibri" panose="020F0502020204030204" pitchFamily="34" charset="0"/>
              </a:rPr>
              <a:t> [Globals]</a:t>
            </a:r>
            <a:endParaRPr lang="en-US" sz="2000" b="1" dirty="0">
              <a:solidFill>
                <a:schemeClr val="tx1"/>
              </a:solidFill>
              <a:latin typeface="Calibri" panose="020F0502020204030204" pitchFamily="34" charset="0"/>
              <a:cs typeface="Calibri" panose="020F0502020204030204" pitchFamily="34" charset="0"/>
            </a:endParaRPr>
          </a:p>
        </p:txBody>
      </p:sp>
      <p:sp>
        <p:nvSpPr>
          <p:cNvPr id="3" name="Snip Diagonal Corner Rectangle 2"/>
          <p:cNvSpPr/>
          <p:nvPr/>
        </p:nvSpPr>
        <p:spPr>
          <a:xfrm>
            <a:off x="228600" y="619248"/>
            <a:ext cx="4190999" cy="2333502"/>
          </a:xfrm>
          <a:prstGeom prst="snip2DiagRect">
            <a:avLst/>
          </a:prstGeom>
          <a:solidFill>
            <a:srgbClr val="FFFF99"/>
          </a:solidFill>
          <a:ln>
            <a:solidFill>
              <a:srgbClr val="FFFF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id-ID" sz="2000" dirty="0" smtClean="0">
                <a:solidFill>
                  <a:schemeClr val="tx1"/>
                </a:solidFill>
                <a:latin typeface="Calibri" panose="020F0502020204030204" pitchFamily="34" charset="0"/>
                <a:cs typeface="Calibri" panose="020F0502020204030204" pitchFamily="34" charset="0"/>
              </a:rPr>
              <a:t>Bagian </a:t>
            </a:r>
            <a:r>
              <a:rPr lang="id-ID" sz="2000" i="1" dirty="0" smtClean="0">
                <a:solidFill>
                  <a:schemeClr val="tx1"/>
                </a:solidFill>
                <a:latin typeface="Calibri" panose="020F0502020204030204" pitchFamily="34" charset="0"/>
                <a:cs typeface="Calibri" panose="020F0502020204030204" pitchFamily="34" charset="0"/>
              </a:rPr>
              <a:t>globals </a:t>
            </a:r>
            <a:r>
              <a:rPr lang="id-ID" sz="2000" dirty="0" smtClean="0">
                <a:solidFill>
                  <a:schemeClr val="tx1"/>
                </a:solidFill>
                <a:latin typeface="Calibri" panose="020F0502020204030204" pitchFamily="34" charset="0"/>
                <a:cs typeface="Calibri" panose="020F0502020204030204" pitchFamily="34" charset="0"/>
              </a:rPr>
              <a:t>digunakan untuk menentukan variabel yang dapat Anda deskripsikan sendiri dengan tujuand apat dipanggil dalam </a:t>
            </a:r>
            <a:r>
              <a:rPr lang="id-ID" sz="2000" i="1" dirty="0" smtClean="0">
                <a:solidFill>
                  <a:schemeClr val="tx1"/>
                </a:solidFill>
                <a:latin typeface="Calibri" panose="020F0502020204030204" pitchFamily="34" charset="0"/>
                <a:cs typeface="Calibri" panose="020F0502020204030204" pitchFamily="34" charset="0"/>
              </a:rPr>
              <a:t>extension</a:t>
            </a:r>
            <a:r>
              <a:rPr lang="id-ID" sz="2000" dirty="0">
                <a:solidFill>
                  <a:schemeClr val="tx1"/>
                </a:solidFill>
                <a:latin typeface="Calibri" panose="020F0502020204030204" pitchFamily="34" charset="0"/>
                <a:cs typeface="Calibri" panose="020F0502020204030204" pitchFamily="34" charset="0"/>
              </a:rPr>
              <a:t>. Sebagai contoh, variabel ${TeLP} akan dianggap sama dengan variabel ${TeLP</a:t>
            </a:r>
            <a:r>
              <a:rPr lang="id-ID" sz="2000" dirty="0" smtClean="0">
                <a:solidFill>
                  <a:schemeClr val="tx1"/>
                </a:solidFill>
                <a:latin typeface="Calibri" panose="020F0502020204030204" pitchFamily="34" charset="0"/>
                <a:cs typeface="Calibri" panose="020F0502020204030204" pitchFamily="34" charset="0"/>
              </a:rPr>
              <a:t>}.</a:t>
            </a:r>
            <a:endParaRPr lang="en-US" sz="2000" b="1" dirty="0">
              <a:solidFill>
                <a:schemeClr val="tx1"/>
              </a:solidFill>
              <a:latin typeface="Calibri" panose="020F0502020204030204" pitchFamily="34" charset="0"/>
              <a:cs typeface="Calibri" panose="020F0502020204030204" pitchFamily="34" charset="0"/>
            </a:endParaRPr>
          </a:p>
        </p:txBody>
      </p:sp>
      <p:sp>
        <p:nvSpPr>
          <p:cNvPr id="4" name="テキスト プレースホルダー 6"/>
          <p:cNvSpPr txBox="1">
            <a:spLocks/>
          </p:cNvSpPr>
          <p:nvPr/>
        </p:nvSpPr>
        <p:spPr>
          <a:xfrm>
            <a:off x="367922" y="3181350"/>
            <a:ext cx="4051677" cy="400051"/>
          </a:xfrm>
          <a:prstGeom prst="rect">
            <a:avLst/>
          </a:prstGeom>
          <a:ln/>
        </p:spPr>
        <p:style>
          <a:lnRef idx="2">
            <a:schemeClr val="accent2"/>
          </a:lnRef>
          <a:fillRef idx="1">
            <a:schemeClr val="lt1"/>
          </a:fillRef>
          <a:effectRef idx="0">
            <a:schemeClr val="accent2"/>
          </a:effectRef>
          <a:fontRef idx="minor">
            <a:schemeClr val="dk1"/>
          </a:fontRef>
        </p:style>
        <p:txBody>
          <a:bodyPr vert="horz" lIns="163275" tIns="81638" rIns="163275" bIns="81638" rtlCol="0" anchor="t">
            <a:noAutofit/>
          </a:bodyPr>
          <a:lstStyle>
            <a:lvl1pPr marL="0" indent="0" algn="l" defTabSz="1632753" rtl="0" eaLnBrk="1" latinLnBrk="0" hangingPunct="1">
              <a:lnSpc>
                <a:spcPct val="120000"/>
              </a:lnSpc>
              <a:spcBef>
                <a:spcPts val="1200"/>
              </a:spcBef>
              <a:buFont typeface="Arial" panose="020B0604020202020204" pitchFamily="34" charset="0"/>
              <a:buNone/>
              <a:defRPr kumimoji="1" sz="3200" i="0" kern="1200" baseline="0">
                <a:solidFill>
                  <a:schemeClr val="accent1"/>
                </a:solidFill>
                <a:latin typeface="Route 159 SemiBold" pitchFamily="50" charset="0"/>
                <a:ea typeface="+mn-ea"/>
                <a:cs typeface="+mn-cs"/>
              </a:defRPr>
            </a:lvl1pPr>
            <a:lvl2pPr marL="1326612" indent="-510235" algn="l" defTabSz="1632753" rtl="0" eaLnBrk="1" latinLnBrk="0" hangingPunct="1">
              <a:spcBef>
                <a:spcPct val="20000"/>
              </a:spcBef>
              <a:buFont typeface="Arial" panose="020B0604020202020204" pitchFamily="34" charset="0"/>
              <a:buChar char="–"/>
              <a:defRPr kumimoji="1" sz="5000" kern="1200">
                <a:solidFill>
                  <a:schemeClr val="tx1"/>
                </a:solidFill>
                <a:latin typeface="+mn-lt"/>
                <a:ea typeface="+mn-ea"/>
                <a:cs typeface="+mn-cs"/>
              </a:defRPr>
            </a:lvl2pPr>
            <a:lvl3pPr marL="2040941" indent="-408188" algn="l" defTabSz="1632753" rtl="0" eaLnBrk="1" latinLnBrk="0" hangingPunct="1">
              <a:spcBef>
                <a:spcPct val="20000"/>
              </a:spcBef>
              <a:buFont typeface="Arial" panose="020B0604020202020204" pitchFamily="34" charset="0"/>
              <a:buChar char="•"/>
              <a:defRPr kumimoji="1" sz="4300" kern="1200">
                <a:solidFill>
                  <a:schemeClr val="tx1"/>
                </a:solidFill>
                <a:latin typeface="+mn-lt"/>
                <a:ea typeface="+mn-ea"/>
                <a:cs typeface="+mn-cs"/>
              </a:defRPr>
            </a:lvl3pPr>
            <a:lvl4pPr marL="2857317"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4pPr>
            <a:lvl5pPr marL="3673693"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5pPr>
            <a:lvl6pPr marL="4490070"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6pPr>
            <a:lvl7pPr marL="5306446"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7pPr>
            <a:lvl8pPr marL="6122822"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8pPr>
            <a:lvl9pPr marL="6939199"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9pPr>
          </a:lstStyle>
          <a:p>
            <a:pPr lvl="0">
              <a:defRPr/>
            </a:pPr>
            <a:r>
              <a:rPr lang="id-ID" altLang="ja-JP" sz="1400" dirty="0" smtClean="0">
                <a:solidFill>
                  <a:schemeClr val="tx1"/>
                </a:solidFill>
                <a:latin typeface="Courier New" panose="02070309020205020404" pitchFamily="49" charset="0"/>
                <a:cs typeface="Courier New" panose="02070309020205020404" pitchFamily="49" charset="0"/>
              </a:rPr>
              <a:t>Nama_Variabel =&gt; nilai_variabel</a:t>
            </a:r>
            <a:endParaRPr lang="fi-FI" altLang="ja-JP" sz="1400" dirty="0">
              <a:solidFill>
                <a:schemeClr val="tx1"/>
              </a:solidFill>
              <a:latin typeface="Courier New" panose="02070309020205020404" pitchFamily="49" charset="0"/>
              <a:cs typeface="Courier New" panose="02070309020205020404" pitchFamily="49" charset="0"/>
            </a:endParaRPr>
          </a:p>
        </p:txBody>
      </p:sp>
      <p:sp>
        <p:nvSpPr>
          <p:cNvPr id="6" name="Rectangle 5"/>
          <p:cNvSpPr/>
          <p:nvPr/>
        </p:nvSpPr>
        <p:spPr>
          <a:xfrm>
            <a:off x="4572000" y="565326"/>
            <a:ext cx="4038600" cy="3810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id-ID" sz="2000" dirty="0" smtClean="0">
                <a:solidFill>
                  <a:schemeClr val="tx1"/>
                </a:solidFill>
                <a:latin typeface="Calibri" panose="020F0502020204030204" pitchFamily="34" charset="0"/>
                <a:cs typeface="Calibri" panose="020F0502020204030204" pitchFamily="34" charset="0"/>
              </a:rPr>
              <a:t>Contoh:</a:t>
            </a:r>
            <a:endParaRPr lang="en-US" sz="2000" b="1" dirty="0">
              <a:solidFill>
                <a:schemeClr val="tx1"/>
              </a:solidFill>
              <a:latin typeface="Calibri" panose="020F0502020204030204" pitchFamily="34" charset="0"/>
              <a:cs typeface="Calibri" panose="020F0502020204030204" pitchFamily="34" charset="0"/>
            </a:endParaRPr>
          </a:p>
        </p:txBody>
      </p:sp>
      <p:sp>
        <p:nvSpPr>
          <p:cNvPr id="7" name="テキスト プレースホルダー 6"/>
          <p:cNvSpPr txBox="1">
            <a:spLocks/>
          </p:cNvSpPr>
          <p:nvPr/>
        </p:nvSpPr>
        <p:spPr>
          <a:xfrm>
            <a:off x="4724400" y="952303"/>
            <a:ext cx="4051677" cy="2552898"/>
          </a:xfrm>
          <a:prstGeom prst="rect">
            <a:avLst/>
          </a:prstGeom>
          <a:ln/>
        </p:spPr>
        <p:style>
          <a:lnRef idx="2">
            <a:schemeClr val="accent2"/>
          </a:lnRef>
          <a:fillRef idx="1">
            <a:schemeClr val="lt1"/>
          </a:fillRef>
          <a:effectRef idx="0">
            <a:schemeClr val="accent2"/>
          </a:effectRef>
          <a:fontRef idx="minor">
            <a:schemeClr val="dk1"/>
          </a:fontRef>
        </p:style>
        <p:txBody>
          <a:bodyPr vert="horz" lIns="163275" tIns="81638" rIns="163275" bIns="81638" rtlCol="0" anchor="t">
            <a:noAutofit/>
          </a:bodyPr>
          <a:lstStyle>
            <a:lvl1pPr marL="0" indent="0" algn="l" defTabSz="1632753" rtl="0" eaLnBrk="1" latinLnBrk="0" hangingPunct="1">
              <a:lnSpc>
                <a:spcPct val="120000"/>
              </a:lnSpc>
              <a:spcBef>
                <a:spcPts val="1200"/>
              </a:spcBef>
              <a:buFont typeface="Arial" panose="020B0604020202020204" pitchFamily="34" charset="0"/>
              <a:buNone/>
              <a:defRPr kumimoji="1" sz="3200" i="0" kern="1200" baseline="0">
                <a:solidFill>
                  <a:schemeClr val="accent1"/>
                </a:solidFill>
                <a:latin typeface="Route 159 SemiBold" pitchFamily="50" charset="0"/>
                <a:ea typeface="+mn-ea"/>
                <a:cs typeface="+mn-cs"/>
              </a:defRPr>
            </a:lvl1pPr>
            <a:lvl2pPr marL="1326612" indent="-510235" algn="l" defTabSz="1632753" rtl="0" eaLnBrk="1" latinLnBrk="0" hangingPunct="1">
              <a:spcBef>
                <a:spcPct val="20000"/>
              </a:spcBef>
              <a:buFont typeface="Arial" panose="020B0604020202020204" pitchFamily="34" charset="0"/>
              <a:buChar char="–"/>
              <a:defRPr kumimoji="1" sz="5000" kern="1200">
                <a:solidFill>
                  <a:schemeClr val="tx1"/>
                </a:solidFill>
                <a:latin typeface="+mn-lt"/>
                <a:ea typeface="+mn-ea"/>
                <a:cs typeface="+mn-cs"/>
              </a:defRPr>
            </a:lvl2pPr>
            <a:lvl3pPr marL="2040941" indent="-408188" algn="l" defTabSz="1632753" rtl="0" eaLnBrk="1" latinLnBrk="0" hangingPunct="1">
              <a:spcBef>
                <a:spcPct val="20000"/>
              </a:spcBef>
              <a:buFont typeface="Arial" panose="020B0604020202020204" pitchFamily="34" charset="0"/>
              <a:buChar char="•"/>
              <a:defRPr kumimoji="1" sz="4300" kern="1200">
                <a:solidFill>
                  <a:schemeClr val="tx1"/>
                </a:solidFill>
                <a:latin typeface="+mn-lt"/>
                <a:ea typeface="+mn-ea"/>
                <a:cs typeface="+mn-cs"/>
              </a:defRPr>
            </a:lvl3pPr>
            <a:lvl4pPr marL="2857317"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4pPr>
            <a:lvl5pPr marL="3673693"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5pPr>
            <a:lvl6pPr marL="4490070"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6pPr>
            <a:lvl7pPr marL="5306446"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7pPr>
            <a:lvl8pPr marL="6122822"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8pPr>
            <a:lvl9pPr marL="6939199"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9pPr>
          </a:lstStyle>
          <a:p>
            <a:pPr lvl="0">
              <a:defRPr/>
            </a:pPr>
            <a:r>
              <a:rPr lang="id-ID" altLang="ja-JP" sz="1400" dirty="0" smtClean="0">
                <a:solidFill>
                  <a:schemeClr val="tx1"/>
                </a:solidFill>
                <a:latin typeface="Courier New" panose="02070309020205020404" pitchFamily="49" charset="0"/>
                <a:cs typeface="Courier New" panose="02070309020205020404" pitchFamily="49" charset="0"/>
              </a:rPr>
              <a:t>[general]</a:t>
            </a:r>
          </a:p>
          <a:p>
            <a:pPr lvl="0">
              <a:defRPr/>
            </a:pPr>
            <a:r>
              <a:rPr lang="id-ID" altLang="ja-JP" sz="1400" dirty="0" smtClean="0">
                <a:solidFill>
                  <a:schemeClr val="tx1"/>
                </a:solidFill>
                <a:latin typeface="Courier New" panose="02070309020205020404" pitchFamily="49" charset="0"/>
                <a:cs typeface="Courier New" panose="02070309020205020404" pitchFamily="49" charset="0"/>
              </a:rPr>
              <a:t>Static=yes</a:t>
            </a:r>
          </a:p>
          <a:p>
            <a:pPr lvl="0">
              <a:defRPr/>
            </a:pPr>
            <a:r>
              <a:rPr lang="id-ID" altLang="ja-JP" sz="1400" dirty="0" smtClean="0">
                <a:solidFill>
                  <a:schemeClr val="tx1"/>
                </a:solidFill>
                <a:latin typeface="Courier New" panose="02070309020205020404" pitchFamily="49" charset="0"/>
                <a:cs typeface="Courier New" panose="02070309020205020404" pitchFamily="49" charset="0"/>
              </a:rPr>
              <a:t>Writeprotect=no</a:t>
            </a:r>
          </a:p>
          <a:p>
            <a:pPr lvl="0">
              <a:defRPr/>
            </a:pPr>
            <a:endParaRPr lang="id-ID" altLang="ja-JP" sz="1400" dirty="0">
              <a:solidFill>
                <a:schemeClr val="tx1"/>
              </a:solidFill>
              <a:latin typeface="Courier New" panose="02070309020205020404" pitchFamily="49" charset="0"/>
              <a:cs typeface="Courier New" panose="02070309020205020404" pitchFamily="49" charset="0"/>
            </a:endParaRPr>
          </a:p>
          <a:p>
            <a:pPr lvl="0">
              <a:defRPr/>
            </a:pPr>
            <a:r>
              <a:rPr lang="id-ID" altLang="ja-JP" sz="1400" dirty="0" smtClean="0">
                <a:solidFill>
                  <a:schemeClr val="tx1"/>
                </a:solidFill>
                <a:latin typeface="Courier New" panose="02070309020205020404" pitchFamily="49" charset="0"/>
                <a:cs typeface="Courier New" panose="02070309020205020404" pitchFamily="49" charset="0"/>
              </a:rPr>
              <a:t>[globals]</a:t>
            </a:r>
          </a:p>
          <a:p>
            <a:pPr lvl="0">
              <a:defRPr/>
            </a:pPr>
            <a:r>
              <a:rPr lang="id-ID" altLang="ja-JP" sz="1400" dirty="0" smtClean="0">
                <a:solidFill>
                  <a:schemeClr val="tx1"/>
                </a:solidFill>
                <a:latin typeface="Courier New" panose="02070309020205020404" pitchFamily="49" charset="0"/>
                <a:cs typeface="Courier New" panose="02070309020205020404" pitchFamily="49" charset="0"/>
              </a:rPr>
              <a:t>MyMusicOnHold =&gt; /mp3/Mozart.mp3</a:t>
            </a:r>
            <a:endParaRPr lang="id-ID" altLang="ja-JP" sz="1400" dirty="0">
              <a:solidFill>
                <a:schemeClr val="tx1"/>
              </a:solidFill>
              <a:latin typeface="Courier New" panose="02070309020205020404" pitchFamily="49" charset="0"/>
              <a:cs typeface="Courier New" panose="02070309020205020404" pitchFamily="49" charset="0"/>
            </a:endParaRPr>
          </a:p>
        </p:txBody>
      </p:sp>
    </p:spTree>
    <p:extLst>
      <p:ext uri="{BB962C8B-B14F-4D97-AF65-F5344CB8AC3E}">
        <p14:creationId xmlns:p14="http://schemas.microsoft.com/office/powerpoint/2010/main" val="11256991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childTnLst>
                                </p:cTn>
                              </p:par>
                            </p:childTnLst>
                          </p:cTn>
                        </p:par>
                        <p:par>
                          <p:cTn id="8" fill="hold">
                            <p:stCondLst>
                              <p:cond delay="750"/>
                            </p:stCondLst>
                            <p:childTnLst>
                              <p:par>
                                <p:cTn id="9" presetID="10"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750"/>
                                        <p:tgtEl>
                                          <p:spTgt spid="3"/>
                                        </p:tgtEl>
                                      </p:cBhvr>
                                    </p:animEffect>
                                  </p:childTnLst>
                                </p:cTn>
                              </p:par>
                            </p:childTnLst>
                          </p:cTn>
                        </p:par>
                        <p:par>
                          <p:cTn id="12" fill="hold">
                            <p:stCondLst>
                              <p:cond delay="1500"/>
                            </p:stCondLst>
                            <p:childTnLst>
                              <p:par>
                                <p:cTn id="13" presetID="10" presetClass="entr" presetSubtype="0"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750"/>
                                        <p:tgtEl>
                                          <p:spTgt spid="4"/>
                                        </p:tgtEl>
                                      </p:cBhvr>
                                    </p:animEffect>
                                  </p:childTnLst>
                                </p:cTn>
                              </p:par>
                            </p:childTnLst>
                          </p:cTn>
                        </p:par>
                        <p:par>
                          <p:cTn id="16" fill="hold">
                            <p:stCondLst>
                              <p:cond delay="2250"/>
                            </p:stCondLst>
                            <p:childTnLst>
                              <p:par>
                                <p:cTn id="17" presetID="10" presetClass="entr" presetSubtype="0"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750"/>
                                        <p:tgtEl>
                                          <p:spTgt spid="6"/>
                                        </p:tgtEl>
                                      </p:cBhvr>
                                    </p:animEffect>
                                  </p:childTnLst>
                                </p:cTn>
                              </p:par>
                            </p:childTnLst>
                          </p:cTn>
                        </p:par>
                        <p:par>
                          <p:cTn id="20" fill="hold">
                            <p:stCondLst>
                              <p:cond delay="3000"/>
                            </p:stCondLst>
                            <p:childTnLst>
                              <p:par>
                                <p:cTn id="21" presetID="10" presetClass="entr" presetSubtype="0" fill="hold" grpId="0"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fade">
                                      <p:cBhvr>
                                        <p:cTn id="23" dur="75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6" grpId="0" animBg="1"/>
      <p:bldP spid="7"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52400" y="209550"/>
            <a:ext cx="4038600" cy="3810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id-ID" sz="2000" dirty="0" smtClean="0">
                <a:solidFill>
                  <a:schemeClr val="tx1"/>
                </a:solidFill>
                <a:latin typeface="Calibri" panose="020F0502020204030204" pitchFamily="34" charset="0"/>
                <a:cs typeface="Calibri" panose="020F0502020204030204" pitchFamily="34" charset="0"/>
              </a:rPr>
              <a:t>d. Mengatur</a:t>
            </a:r>
            <a:r>
              <a:rPr lang="id-ID" sz="2000" i="1" dirty="0" smtClean="0">
                <a:solidFill>
                  <a:schemeClr val="tx1"/>
                </a:solidFill>
                <a:latin typeface="Calibri" panose="020F0502020204030204" pitchFamily="34" charset="0"/>
                <a:cs typeface="Calibri" panose="020F0502020204030204" pitchFamily="34" charset="0"/>
              </a:rPr>
              <a:t> Real Contexts </a:t>
            </a:r>
            <a:endParaRPr lang="en-US" sz="2000" b="1" dirty="0">
              <a:solidFill>
                <a:schemeClr val="tx1"/>
              </a:solidFill>
              <a:latin typeface="Calibri" panose="020F0502020204030204" pitchFamily="34" charset="0"/>
              <a:cs typeface="Calibri" panose="020F0502020204030204" pitchFamily="34" charset="0"/>
            </a:endParaRPr>
          </a:p>
        </p:txBody>
      </p:sp>
      <p:sp>
        <p:nvSpPr>
          <p:cNvPr id="3" name="Snip Diagonal Corner Rectangle 2"/>
          <p:cNvSpPr/>
          <p:nvPr/>
        </p:nvSpPr>
        <p:spPr>
          <a:xfrm>
            <a:off x="228601" y="619248"/>
            <a:ext cx="3505200" cy="3171702"/>
          </a:xfrm>
          <a:prstGeom prst="snip2DiagRect">
            <a:avLst/>
          </a:prstGeom>
          <a:solidFill>
            <a:srgbClr val="FFFF99"/>
          </a:solidFill>
          <a:ln>
            <a:solidFill>
              <a:srgbClr val="FFFF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id-ID" sz="2000" dirty="0" smtClean="0">
                <a:solidFill>
                  <a:schemeClr val="tx1"/>
                </a:solidFill>
                <a:latin typeface="Calibri" panose="020F0502020204030204" pitchFamily="34" charset="0"/>
                <a:cs typeface="Calibri" panose="020F0502020204030204" pitchFamily="34" charset="0"/>
              </a:rPr>
              <a:t>Selain pada bagian </a:t>
            </a:r>
            <a:r>
              <a:rPr lang="id-ID" sz="2000" i="1" dirty="0" smtClean="0">
                <a:solidFill>
                  <a:schemeClr val="tx1"/>
                </a:solidFill>
                <a:latin typeface="Calibri" panose="020F0502020204030204" pitchFamily="34" charset="0"/>
                <a:cs typeface="Calibri" panose="020F0502020204030204" pitchFamily="34" charset="0"/>
              </a:rPr>
              <a:t>globals</a:t>
            </a:r>
            <a:r>
              <a:rPr lang="id-ID" sz="2000" dirty="0" smtClean="0">
                <a:solidFill>
                  <a:schemeClr val="tx1"/>
                </a:solidFill>
                <a:latin typeface="Calibri" panose="020F0502020204030204" pitchFamily="34" charset="0"/>
                <a:cs typeface="Calibri" panose="020F0502020204030204" pitchFamily="34" charset="0"/>
              </a:rPr>
              <a:t> dan </a:t>
            </a:r>
            <a:r>
              <a:rPr lang="id-ID" sz="2000" i="1" dirty="0" smtClean="0">
                <a:solidFill>
                  <a:schemeClr val="tx1"/>
                </a:solidFill>
                <a:latin typeface="Calibri" panose="020F0502020204030204" pitchFamily="34" charset="0"/>
                <a:cs typeface="Calibri" panose="020F0502020204030204" pitchFamily="34" charset="0"/>
              </a:rPr>
              <a:t>general</a:t>
            </a:r>
            <a:r>
              <a:rPr lang="id-ID" sz="2000" dirty="0" smtClean="0">
                <a:solidFill>
                  <a:schemeClr val="tx1"/>
                </a:solidFill>
                <a:latin typeface="Calibri" panose="020F0502020204030204" pitchFamily="34" charset="0"/>
                <a:cs typeface="Calibri" panose="020F0502020204030204" pitchFamily="34" charset="0"/>
              </a:rPr>
              <a:t>, semua baris kode dalam extensions.conf akan dianggap sebagai bagian dari </a:t>
            </a:r>
            <a:r>
              <a:rPr lang="id-ID" sz="2000" i="1" dirty="0" smtClean="0">
                <a:solidFill>
                  <a:schemeClr val="tx1"/>
                </a:solidFill>
                <a:latin typeface="Calibri" panose="020F0502020204030204" pitchFamily="34" charset="0"/>
                <a:cs typeface="Calibri" panose="020F0502020204030204" pitchFamily="34" charset="0"/>
              </a:rPr>
              <a:t>call contexts</a:t>
            </a:r>
            <a:r>
              <a:rPr lang="id-ID" sz="2000" dirty="0" smtClean="0">
                <a:solidFill>
                  <a:schemeClr val="tx1"/>
                </a:solidFill>
                <a:latin typeface="Calibri" panose="020F0502020204030204" pitchFamily="34" charset="0"/>
                <a:cs typeface="Calibri" panose="020F0502020204030204" pitchFamily="34" charset="0"/>
              </a:rPr>
              <a:t>. Dasar penulisan baris kode tersebut adalah sebagai berikut.</a:t>
            </a:r>
            <a:endParaRPr lang="en-US" sz="2000" b="1" dirty="0">
              <a:solidFill>
                <a:schemeClr val="tx1"/>
              </a:solidFill>
              <a:latin typeface="Calibri" panose="020F0502020204030204" pitchFamily="34" charset="0"/>
              <a:cs typeface="Calibri" panose="020F0502020204030204" pitchFamily="34" charset="0"/>
            </a:endParaRPr>
          </a:p>
        </p:txBody>
      </p:sp>
      <p:sp>
        <p:nvSpPr>
          <p:cNvPr id="4" name="テキスト プレースホルダー 6"/>
          <p:cNvSpPr txBox="1">
            <a:spLocks/>
          </p:cNvSpPr>
          <p:nvPr/>
        </p:nvSpPr>
        <p:spPr>
          <a:xfrm>
            <a:off x="4038600" y="819150"/>
            <a:ext cx="4495800" cy="3200400"/>
          </a:xfrm>
          <a:prstGeom prst="rect">
            <a:avLst/>
          </a:prstGeom>
          <a:ln/>
        </p:spPr>
        <p:style>
          <a:lnRef idx="2">
            <a:schemeClr val="accent2"/>
          </a:lnRef>
          <a:fillRef idx="1">
            <a:schemeClr val="lt1"/>
          </a:fillRef>
          <a:effectRef idx="0">
            <a:schemeClr val="accent2"/>
          </a:effectRef>
          <a:fontRef idx="minor">
            <a:schemeClr val="dk1"/>
          </a:fontRef>
        </p:style>
        <p:txBody>
          <a:bodyPr vert="horz" lIns="163275" tIns="81638" rIns="163275" bIns="81638" rtlCol="0" anchor="t">
            <a:noAutofit/>
          </a:bodyPr>
          <a:lstStyle>
            <a:lvl1pPr marL="0" indent="0" algn="l" defTabSz="1632753" rtl="0" eaLnBrk="1" latinLnBrk="0" hangingPunct="1">
              <a:lnSpc>
                <a:spcPct val="120000"/>
              </a:lnSpc>
              <a:spcBef>
                <a:spcPts val="1200"/>
              </a:spcBef>
              <a:buFont typeface="Arial" panose="020B0604020202020204" pitchFamily="34" charset="0"/>
              <a:buNone/>
              <a:defRPr kumimoji="1" sz="3200" i="0" kern="1200" baseline="0">
                <a:solidFill>
                  <a:schemeClr val="accent1"/>
                </a:solidFill>
                <a:latin typeface="Route 159 SemiBold" pitchFamily="50" charset="0"/>
                <a:ea typeface="+mn-ea"/>
                <a:cs typeface="+mn-cs"/>
              </a:defRPr>
            </a:lvl1pPr>
            <a:lvl2pPr marL="1326612" indent="-510235" algn="l" defTabSz="1632753" rtl="0" eaLnBrk="1" latinLnBrk="0" hangingPunct="1">
              <a:spcBef>
                <a:spcPct val="20000"/>
              </a:spcBef>
              <a:buFont typeface="Arial" panose="020B0604020202020204" pitchFamily="34" charset="0"/>
              <a:buChar char="–"/>
              <a:defRPr kumimoji="1" sz="5000" kern="1200">
                <a:solidFill>
                  <a:schemeClr val="tx1"/>
                </a:solidFill>
                <a:latin typeface="+mn-lt"/>
                <a:ea typeface="+mn-ea"/>
                <a:cs typeface="+mn-cs"/>
              </a:defRPr>
            </a:lvl2pPr>
            <a:lvl3pPr marL="2040941" indent="-408188" algn="l" defTabSz="1632753" rtl="0" eaLnBrk="1" latinLnBrk="0" hangingPunct="1">
              <a:spcBef>
                <a:spcPct val="20000"/>
              </a:spcBef>
              <a:buFont typeface="Arial" panose="020B0604020202020204" pitchFamily="34" charset="0"/>
              <a:buChar char="•"/>
              <a:defRPr kumimoji="1" sz="4300" kern="1200">
                <a:solidFill>
                  <a:schemeClr val="tx1"/>
                </a:solidFill>
                <a:latin typeface="+mn-lt"/>
                <a:ea typeface="+mn-ea"/>
                <a:cs typeface="+mn-cs"/>
              </a:defRPr>
            </a:lvl3pPr>
            <a:lvl4pPr marL="2857317"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4pPr>
            <a:lvl5pPr marL="3673693"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5pPr>
            <a:lvl6pPr marL="4490070"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6pPr>
            <a:lvl7pPr marL="5306446"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7pPr>
            <a:lvl8pPr marL="6122822"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8pPr>
            <a:lvl9pPr marL="6939199"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9pPr>
          </a:lstStyle>
          <a:p>
            <a:pPr lvl="0">
              <a:defRPr/>
            </a:pPr>
            <a:r>
              <a:rPr lang="id-ID" altLang="ja-JP" sz="1400" dirty="0" smtClean="0">
                <a:solidFill>
                  <a:schemeClr val="tx1"/>
                </a:solidFill>
                <a:latin typeface="Courier New" panose="02070309020205020404" pitchFamily="49" charset="0"/>
                <a:cs typeface="Courier New" panose="02070309020205020404" pitchFamily="49" charset="0"/>
              </a:rPr>
              <a:t>[context_name]</a:t>
            </a:r>
          </a:p>
          <a:p>
            <a:pPr lvl="0">
              <a:defRPr/>
            </a:pPr>
            <a:r>
              <a:rPr lang="id-ID" altLang="ja-JP" sz="1400" dirty="0" smtClean="0">
                <a:solidFill>
                  <a:schemeClr val="tx1"/>
                </a:solidFill>
                <a:latin typeface="Courier New" panose="02070309020205020404" pitchFamily="49" charset="0"/>
                <a:cs typeface="Courier New" panose="02070309020205020404" pitchFamily="49" charset="0"/>
              </a:rPr>
              <a:t>Exten =&gt; some_exten_number,priority,aplication(arg1,arg2,...)</a:t>
            </a:r>
          </a:p>
          <a:p>
            <a:pPr lvl="0">
              <a:defRPr/>
            </a:pPr>
            <a:r>
              <a:rPr lang="id-ID" altLang="ja-JP" sz="1400" dirty="0" smtClean="0">
                <a:solidFill>
                  <a:schemeClr val="tx1"/>
                </a:solidFill>
                <a:latin typeface="Courier New" panose="02070309020205020404" pitchFamily="49" charset="0"/>
                <a:cs typeface="Courier New" panose="02070309020205020404" pitchFamily="49" charset="0"/>
              </a:rPr>
              <a:t>Exten =&gt; some_exten_number,priority,application,arg1│arg2...</a:t>
            </a:r>
          </a:p>
          <a:p>
            <a:pPr lvl="0">
              <a:defRPr/>
            </a:pPr>
            <a:r>
              <a:rPr lang="id-ID" altLang="ja-JP" sz="1400" dirty="0" smtClean="0">
                <a:solidFill>
                  <a:schemeClr val="tx1"/>
                </a:solidFill>
                <a:latin typeface="Courier New" panose="02070309020205020404" pitchFamily="49" charset="0"/>
                <a:cs typeface="Courier New" panose="02070309020205020404" pitchFamily="49" charset="0"/>
              </a:rPr>
              <a:t>Exten =&gt; some_pattern,priority,application(arg1,arg2...)</a:t>
            </a:r>
          </a:p>
          <a:p>
            <a:pPr lvl="0">
              <a:defRPr/>
            </a:pPr>
            <a:endParaRPr lang="id-ID" altLang="ja-JP" sz="1400" dirty="0">
              <a:solidFill>
                <a:schemeClr val="tx1"/>
              </a:solidFill>
              <a:latin typeface="Courier New" panose="02070309020205020404" pitchFamily="49" charset="0"/>
              <a:cs typeface="Courier New" panose="02070309020205020404" pitchFamily="49" charset="0"/>
            </a:endParaRPr>
          </a:p>
        </p:txBody>
      </p:sp>
    </p:spTree>
    <p:extLst>
      <p:ext uri="{BB962C8B-B14F-4D97-AF65-F5344CB8AC3E}">
        <p14:creationId xmlns:p14="http://schemas.microsoft.com/office/powerpoint/2010/main" val="17090618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childTnLst>
                                </p:cTn>
                              </p:par>
                            </p:childTnLst>
                          </p:cTn>
                        </p:par>
                        <p:par>
                          <p:cTn id="8" fill="hold">
                            <p:stCondLst>
                              <p:cond delay="750"/>
                            </p:stCondLst>
                            <p:childTnLst>
                              <p:par>
                                <p:cTn id="9" presetID="10"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750"/>
                                        <p:tgtEl>
                                          <p:spTgt spid="3"/>
                                        </p:tgtEl>
                                      </p:cBhvr>
                                    </p:animEffect>
                                  </p:childTnLst>
                                </p:cTn>
                              </p:par>
                            </p:childTnLst>
                          </p:cTn>
                        </p:par>
                        <p:par>
                          <p:cTn id="12" fill="hold">
                            <p:stCondLst>
                              <p:cond delay="1500"/>
                            </p:stCondLst>
                            <p:childTnLst>
                              <p:par>
                                <p:cTn id="13" presetID="10" presetClass="entr" presetSubtype="0"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75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52400" y="209550"/>
            <a:ext cx="4038600" cy="3810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id-ID" sz="2000" dirty="0">
                <a:solidFill>
                  <a:schemeClr val="tx1"/>
                </a:solidFill>
                <a:latin typeface="Calibri" panose="020F0502020204030204" pitchFamily="34" charset="0"/>
                <a:cs typeface="Calibri" panose="020F0502020204030204" pitchFamily="34" charset="0"/>
              </a:rPr>
              <a:t>e</a:t>
            </a:r>
            <a:r>
              <a:rPr lang="id-ID" sz="2000" dirty="0" smtClean="0">
                <a:solidFill>
                  <a:schemeClr val="tx1"/>
                </a:solidFill>
                <a:latin typeface="Calibri" panose="020F0502020204030204" pitchFamily="34" charset="0"/>
                <a:cs typeface="Calibri" panose="020F0502020204030204" pitchFamily="34" charset="0"/>
              </a:rPr>
              <a:t>. Mengatur</a:t>
            </a:r>
            <a:r>
              <a:rPr lang="id-ID" sz="2000" i="1" dirty="0" smtClean="0">
                <a:solidFill>
                  <a:schemeClr val="tx1"/>
                </a:solidFill>
                <a:latin typeface="Calibri" panose="020F0502020204030204" pitchFamily="34" charset="0"/>
                <a:cs typeface="Calibri" panose="020F0502020204030204" pitchFamily="34" charset="0"/>
              </a:rPr>
              <a:t> Extensions</a:t>
            </a:r>
            <a:endParaRPr lang="en-US" sz="2000" b="1" dirty="0">
              <a:solidFill>
                <a:schemeClr val="tx1"/>
              </a:solidFill>
              <a:latin typeface="Calibri" panose="020F0502020204030204" pitchFamily="34" charset="0"/>
              <a:cs typeface="Calibri" panose="020F0502020204030204" pitchFamily="34" charset="0"/>
            </a:endParaRPr>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57200" y="945284"/>
            <a:ext cx="3505200" cy="3505200"/>
          </a:xfrm>
          <a:prstGeom prst="rect">
            <a:avLst/>
          </a:prstGeom>
        </p:spPr>
      </p:pic>
      <p:sp>
        <p:nvSpPr>
          <p:cNvPr id="5" name="TextBox 4"/>
          <p:cNvSpPr txBox="1"/>
          <p:nvPr/>
        </p:nvSpPr>
        <p:spPr>
          <a:xfrm>
            <a:off x="609600" y="4450484"/>
            <a:ext cx="1621157" cy="246221"/>
          </a:xfrm>
          <a:prstGeom prst="rect">
            <a:avLst/>
          </a:prstGeom>
          <a:noFill/>
        </p:spPr>
        <p:txBody>
          <a:bodyPr wrap="square" rtlCol="0">
            <a:spAutoFit/>
          </a:bodyPr>
          <a:lstStyle/>
          <a:p>
            <a:r>
              <a:rPr lang="id-ID" sz="1000" dirty="0" smtClean="0">
                <a:latin typeface="Calibri" panose="020F0502020204030204" pitchFamily="34" charset="0"/>
                <a:cs typeface="Calibri" panose="020F0502020204030204" pitchFamily="34" charset="0"/>
              </a:rPr>
              <a:t>Sumber: pixabay.com</a:t>
            </a:r>
            <a:endParaRPr lang="id-ID" sz="1000" dirty="0">
              <a:latin typeface="Calibri" panose="020F0502020204030204" pitchFamily="34" charset="0"/>
              <a:cs typeface="Calibri" panose="020F0502020204030204" pitchFamily="34" charset="0"/>
            </a:endParaRPr>
          </a:p>
        </p:txBody>
      </p:sp>
      <p:sp>
        <p:nvSpPr>
          <p:cNvPr id="6" name="Rounded Rectangular Callout 5"/>
          <p:cNvSpPr/>
          <p:nvPr/>
        </p:nvSpPr>
        <p:spPr>
          <a:xfrm>
            <a:off x="2438400" y="627152"/>
            <a:ext cx="3124200" cy="3239998"/>
          </a:xfrm>
          <a:prstGeom prst="wedgeRoundRectCallout">
            <a:avLst>
              <a:gd name="adj1" fmla="val -64429"/>
              <a:gd name="adj2" fmla="val -2126"/>
              <a:gd name="adj3" fmla="val 16667"/>
            </a:avLst>
          </a:prstGeom>
          <a:solidFill>
            <a:schemeClr val="accent5">
              <a:lumMod val="20000"/>
              <a:lumOff val="80000"/>
            </a:schemeClr>
          </a:solidFill>
          <a:ln>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2000" dirty="0" smtClean="0">
                <a:solidFill>
                  <a:schemeClr val="tx1"/>
                </a:solidFill>
                <a:latin typeface="Calibri" panose="020F0502020204030204" pitchFamily="34" charset="0"/>
                <a:cs typeface="Calibri" panose="020F0502020204030204" pitchFamily="34" charset="0"/>
              </a:rPr>
              <a:t>Apakah definisi </a:t>
            </a:r>
            <a:r>
              <a:rPr lang="id-ID" sz="2000" i="1" dirty="0" smtClean="0">
                <a:solidFill>
                  <a:schemeClr val="tx1"/>
                </a:solidFill>
                <a:latin typeface="Calibri" panose="020F0502020204030204" pitchFamily="34" charset="0"/>
                <a:cs typeface="Calibri" panose="020F0502020204030204" pitchFamily="34" charset="0"/>
              </a:rPr>
              <a:t>extension </a:t>
            </a:r>
            <a:r>
              <a:rPr lang="id-ID" sz="2000" dirty="0" smtClean="0">
                <a:solidFill>
                  <a:schemeClr val="tx1"/>
                </a:solidFill>
                <a:latin typeface="Calibri" panose="020F0502020204030204" pitchFamily="34" charset="0"/>
                <a:cs typeface="Calibri" panose="020F0502020204030204" pitchFamily="34" charset="0"/>
              </a:rPr>
              <a:t>dalam Arterisk memiliki konsep yangs ama dengan nomor telepon (analog)? Dalam penggunaannya, ekstensi dalam Arterisk diperluas dan dibedakan lagi berdasarkan penomorannya.</a:t>
            </a:r>
            <a:endParaRPr lang="id-ID" sz="2000" dirty="0">
              <a:solidFill>
                <a:schemeClr val="tx1"/>
              </a:solidFill>
              <a:latin typeface="Calibri" panose="020F0502020204030204" pitchFamily="34" charset="0"/>
              <a:cs typeface="Calibri" panose="020F0502020204030204" pitchFamily="34" charset="0"/>
            </a:endParaRPr>
          </a:p>
        </p:txBody>
      </p:sp>
      <p:sp>
        <p:nvSpPr>
          <p:cNvPr id="7" name="Rectangle 6"/>
          <p:cNvSpPr/>
          <p:nvPr/>
        </p:nvSpPr>
        <p:spPr>
          <a:xfrm>
            <a:off x="5638800" y="921953"/>
            <a:ext cx="3380885" cy="80104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id-ID" sz="2000" dirty="0" smtClean="0">
                <a:solidFill>
                  <a:schemeClr val="tx1"/>
                </a:solidFill>
                <a:latin typeface="Calibri" panose="020F0502020204030204" pitchFamily="34" charset="0"/>
                <a:cs typeface="Calibri" panose="020F0502020204030204" pitchFamily="34" charset="0"/>
              </a:rPr>
              <a:t>Berikut penomoran ekstensi dalam Arterisk.</a:t>
            </a:r>
            <a:endParaRPr lang="en-US" sz="2000" dirty="0">
              <a:solidFill>
                <a:schemeClr val="tx1"/>
              </a:solidFill>
              <a:latin typeface="Calibri" panose="020F0502020204030204" pitchFamily="34" charset="0"/>
              <a:cs typeface="Calibri" panose="020F0502020204030204" pitchFamily="34" charset="0"/>
            </a:endParaRPr>
          </a:p>
        </p:txBody>
      </p:sp>
      <p:pic>
        <p:nvPicPr>
          <p:cNvPr id="8" name="Picture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685421" y="1657350"/>
            <a:ext cx="3181864" cy="1863186"/>
          </a:xfrm>
          <a:prstGeom prst="rect">
            <a:avLst/>
          </a:prstGeom>
          <a:effectLst>
            <a:outerShdw blurRad="76200" dir="18900000" sy="23000" kx="-1200000" algn="bl" rotWithShape="0">
              <a:prstClr val="black">
                <a:alpha val="20000"/>
              </a:prstClr>
            </a:outerShdw>
          </a:effectLst>
        </p:spPr>
      </p:pic>
      <p:sp>
        <p:nvSpPr>
          <p:cNvPr id="9" name="TextBox 8"/>
          <p:cNvSpPr txBox="1"/>
          <p:nvPr/>
        </p:nvSpPr>
        <p:spPr>
          <a:xfrm>
            <a:off x="5733149" y="1781727"/>
            <a:ext cx="3134136" cy="1631216"/>
          </a:xfrm>
          <a:prstGeom prst="rect">
            <a:avLst/>
          </a:prstGeom>
          <a:noFill/>
        </p:spPr>
        <p:txBody>
          <a:bodyPr wrap="square" rtlCol="0">
            <a:spAutoFit/>
          </a:bodyPr>
          <a:lstStyle/>
          <a:p>
            <a:pPr marL="285750" indent="-285750">
              <a:buFont typeface="Arial" panose="020B0604020202020204" pitchFamily="34" charset="0"/>
              <a:buChar char="•"/>
            </a:pPr>
            <a:r>
              <a:rPr lang="id-ID" sz="2000" i="1" dirty="0" smtClean="0">
                <a:latin typeface="Calibri" panose="020F0502020204030204" pitchFamily="34" charset="0"/>
                <a:cs typeface="Calibri" panose="020F0502020204030204" pitchFamily="34" charset="0"/>
              </a:rPr>
              <a:t>Literal</a:t>
            </a:r>
          </a:p>
          <a:p>
            <a:pPr marL="285750" indent="-285750">
              <a:buFont typeface="Arial" panose="020B0604020202020204" pitchFamily="34" charset="0"/>
              <a:buChar char="•"/>
            </a:pPr>
            <a:r>
              <a:rPr lang="id-ID" sz="2000" i="1" dirty="0" smtClean="0">
                <a:latin typeface="Calibri" panose="020F0502020204030204" pitchFamily="34" charset="0"/>
                <a:cs typeface="Calibri" panose="020F0502020204030204" pitchFamily="34" charset="0"/>
              </a:rPr>
              <a:t>Predefined</a:t>
            </a:r>
          </a:p>
          <a:p>
            <a:pPr marL="285750" indent="-285750">
              <a:buFont typeface="Arial" panose="020B0604020202020204" pitchFamily="34" charset="0"/>
              <a:buChar char="•"/>
            </a:pPr>
            <a:r>
              <a:rPr lang="id-ID" sz="2000" i="1" dirty="0" smtClean="0">
                <a:latin typeface="Calibri" panose="020F0502020204030204" pitchFamily="34" charset="0"/>
                <a:cs typeface="Calibri" panose="020F0502020204030204" pitchFamily="34" charset="0"/>
              </a:rPr>
              <a:t>Pattern</a:t>
            </a:r>
          </a:p>
          <a:p>
            <a:pPr marL="285750" indent="-285750">
              <a:buFont typeface="Arial" panose="020B0604020202020204" pitchFamily="34" charset="0"/>
              <a:buChar char="•"/>
            </a:pPr>
            <a:r>
              <a:rPr lang="id-ID" sz="2000" dirty="0" smtClean="0">
                <a:latin typeface="Calibri" panose="020F0502020204030204" pitchFamily="34" charset="0"/>
                <a:cs typeface="Calibri" panose="020F0502020204030204" pitchFamily="34" charset="0"/>
              </a:rPr>
              <a:t>Daftar </a:t>
            </a:r>
            <a:r>
              <a:rPr lang="id-ID" sz="2000" i="1" dirty="0" smtClean="0">
                <a:latin typeface="Calibri" panose="020F0502020204030204" pitchFamily="34" charset="0"/>
                <a:cs typeface="Calibri" panose="020F0502020204030204" pitchFamily="34" charset="0"/>
              </a:rPr>
              <a:t>function dial plan </a:t>
            </a:r>
            <a:r>
              <a:rPr lang="id-ID" sz="2000" dirty="0" smtClean="0">
                <a:latin typeface="Calibri" panose="020F0502020204030204" pitchFamily="34" charset="0"/>
                <a:cs typeface="Calibri" panose="020F0502020204030204" pitchFamily="34" charset="0"/>
              </a:rPr>
              <a:t>dalam Arterisk </a:t>
            </a:r>
          </a:p>
        </p:txBody>
      </p:sp>
    </p:spTree>
    <p:extLst>
      <p:ext uri="{BB962C8B-B14F-4D97-AF65-F5344CB8AC3E}">
        <p14:creationId xmlns:p14="http://schemas.microsoft.com/office/powerpoint/2010/main" val="23054300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childTnLst>
                                </p:cTn>
                              </p:par>
                            </p:childTnLst>
                          </p:cTn>
                        </p:par>
                        <p:par>
                          <p:cTn id="8" fill="hold">
                            <p:stCondLst>
                              <p:cond delay="750"/>
                            </p:stCondLst>
                            <p:childTnLst>
                              <p:par>
                                <p:cTn id="9" presetID="10" presetClass="entr" presetSubtype="0"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750"/>
                                        <p:tgtEl>
                                          <p:spTgt spid="4"/>
                                        </p:tgtEl>
                                      </p:cBhvr>
                                    </p:animEffect>
                                  </p:childTnLst>
                                </p:cTn>
                              </p:par>
                            </p:childTnLst>
                          </p:cTn>
                        </p:par>
                        <p:par>
                          <p:cTn id="12" fill="hold">
                            <p:stCondLst>
                              <p:cond delay="1500"/>
                            </p:stCondLst>
                            <p:childTnLst>
                              <p:par>
                                <p:cTn id="13" presetID="10" presetClass="entr" presetSubtype="0"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750"/>
                                        <p:tgtEl>
                                          <p:spTgt spid="5"/>
                                        </p:tgtEl>
                                      </p:cBhvr>
                                    </p:animEffect>
                                  </p:childTnLst>
                                </p:cTn>
                              </p:par>
                            </p:childTnLst>
                          </p:cTn>
                        </p:par>
                        <p:par>
                          <p:cTn id="16" fill="hold">
                            <p:stCondLst>
                              <p:cond delay="2250"/>
                            </p:stCondLst>
                            <p:childTnLst>
                              <p:par>
                                <p:cTn id="17" presetID="10" presetClass="entr" presetSubtype="0"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750"/>
                                        <p:tgtEl>
                                          <p:spTgt spid="6"/>
                                        </p:tgtEl>
                                      </p:cBhvr>
                                    </p:animEffect>
                                  </p:childTnLst>
                                </p:cTn>
                              </p:par>
                            </p:childTnLst>
                          </p:cTn>
                        </p:par>
                        <p:par>
                          <p:cTn id="20" fill="hold">
                            <p:stCondLst>
                              <p:cond delay="3000"/>
                            </p:stCondLst>
                            <p:childTnLst>
                              <p:par>
                                <p:cTn id="21" presetID="10" presetClass="entr" presetSubtype="0" fill="hold" grpId="0"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fade">
                                      <p:cBhvr>
                                        <p:cTn id="23" dur="750"/>
                                        <p:tgtEl>
                                          <p:spTgt spid="7"/>
                                        </p:tgtEl>
                                      </p:cBhvr>
                                    </p:animEffect>
                                  </p:childTnLst>
                                </p:cTn>
                              </p:par>
                            </p:childTnLst>
                          </p:cTn>
                        </p:par>
                        <p:par>
                          <p:cTn id="24" fill="hold">
                            <p:stCondLst>
                              <p:cond delay="3750"/>
                            </p:stCondLst>
                            <p:childTnLst>
                              <p:par>
                                <p:cTn id="25" presetID="10" presetClass="entr" presetSubtype="0" fill="hold" nodeType="after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fade">
                                      <p:cBhvr>
                                        <p:cTn id="27" dur="750"/>
                                        <p:tgtEl>
                                          <p:spTgt spid="8"/>
                                        </p:tgtEl>
                                      </p:cBhvr>
                                    </p:animEffect>
                                  </p:childTnLst>
                                </p:cTn>
                              </p:par>
                            </p:childTnLst>
                          </p:cTn>
                        </p:par>
                        <p:par>
                          <p:cTn id="28" fill="hold">
                            <p:stCondLst>
                              <p:cond delay="4500"/>
                            </p:stCondLst>
                            <p:childTnLst>
                              <p:par>
                                <p:cTn id="29" presetID="10" presetClass="entr" presetSubtype="0" fill="hold" grpId="0" nodeType="after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fade">
                                      <p:cBhvr>
                                        <p:cTn id="31" dur="75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5" grpId="0"/>
      <p:bldP spid="6" grpId="0" animBg="1"/>
      <p:bldP spid="7" grpId="0" animBg="1"/>
      <p:bldP spid="9"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xmlns="" id="{F557788F-C465-4502-BD6C-8E706E87FF10}"/>
              </a:ext>
            </a:extLst>
          </p:cNvPr>
          <p:cNvGrpSpPr/>
          <p:nvPr/>
        </p:nvGrpSpPr>
        <p:grpSpPr>
          <a:xfrm>
            <a:off x="76200" y="100057"/>
            <a:ext cx="2362200" cy="506714"/>
            <a:chOff x="76200" y="28951"/>
            <a:chExt cx="6508830" cy="2010199"/>
          </a:xfrm>
        </p:grpSpPr>
        <p:sp>
          <p:nvSpPr>
            <p:cNvPr id="3" name="Cylinder 16">
              <a:extLst>
                <a:ext uri="{FF2B5EF4-FFF2-40B4-BE49-F238E27FC236}">
                  <a16:creationId xmlns:a16="http://schemas.microsoft.com/office/drawing/2014/main" xmlns="" id="{C9C32DDD-515F-4A66-BF69-46C5DA54E413}"/>
                </a:ext>
              </a:extLst>
            </p:cNvPr>
            <p:cNvSpPr/>
            <p:nvPr/>
          </p:nvSpPr>
          <p:spPr>
            <a:xfrm>
              <a:off x="6507876" y="28951"/>
              <a:ext cx="76200" cy="609600"/>
            </a:xfrm>
            <a:prstGeom prst="can">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ID"/>
            </a:p>
          </p:txBody>
        </p:sp>
        <p:sp>
          <p:nvSpPr>
            <p:cNvPr id="4" name="TextBox 3">
              <a:extLst>
                <a:ext uri="{FF2B5EF4-FFF2-40B4-BE49-F238E27FC236}">
                  <a16:creationId xmlns:a16="http://schemas.microsoft.com/office/drawing/2014/main" xmlns="" id="{673E285F-17A3-469B-8849-EF640F59FDB5}"/>
                </a:ext>
              </a:extLst>
            </p:cNvPr>
            <p:cNvSpPr txBox="1"/>
            <p:nvPr/>
          </p:nvSpPr>
          <p:spPr>
            <a:xfrm>
              <a:off x="152400" y="207666"/>
              <a:ext cx="6432630" cy="1831484"/>
            </a:xfrm>
            <a:prstGeom prst="rect">
              <a:avLst/>
            </a:prstGeom>
            <a:ln/>
          </p:spPr>
          <p:style>
            <a:lnRef idx="2">
              <a:schemeClr val="accent4">
                <a:shade val="50000"/>
              </a:schemeClr>
            </a:lnRef>
            <a:fillRef idx="1">
              <a:schemeClr val="accent4"/>
            </a:fillRef>
            <a:effectRef idx="0">
              <a:schemeClr val="accent4"/>
            </a:effectRef>
            <a:fontRef idx="minor">
              <a:schemeClr val="lt1"/>
            </a:fontRef>
          </p:style>
          <p:txBody>
            <a:bodyPr wrap="square" rtlCol="0">
              <a:spAutoFit/>
            </a:bodyPr>
            <a:lstStyle/>
            <a:p>
              <a:r>
                <a:rPr lang="id-ID" sz="2400" b="1" dirty="0" smtClean="0">
                  <a:solidFill>
                    <a:schemeClr val="bg1"/>
                  </a:solidFill>
                </a:rPr>
                <a:t>D. Teknologi SIP</a:t>
              </a:r>
              <a:endParaRPr lang="en-US" sz="2400" b="1" i="1" dirty="0">
                <a:solidFill>
                  <a:schemeClr val="bg1"/>
                </a:solidFill>
              </a:endParaRPr>
            </a:p>
          </p:txBody>
        </p:sp>
        <p:sp>
          <p:nvSpPr>
            <p:cNvPr id="5" name="Cylinder 27">
              <a:extLst>
                <a:ext uri="{FF2B5EF4-FFF2-40B4-BE49-F238E27FC236}">
                  <a16:creationId xmlns:a16="http://schemas.microsoft.com/office/drawing/2014/main" xmlns="" id="{13681520-2606-44D5-A3B0-DB1F8129823C}"/>
                </a:ext>
              </a:extLst>
            </p:cNvPr>
            <p:cNvSpPr/>
            <p:nvPr/>
          </p:nvSpPr>
          <p:spPr>
            <a:xfrm>
              <a:off x="76200" y="207664"/>
              <a:ext cx="76200" cy="609600"/>
            </a:xfrm>
            <a:prstGeom prst="can">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ID"/>
            </a:p>
          </p:txBody>
        </p:sp>
      </p:grpSp>
      <p:sp>
        <p:nvSpPr>
          <p:cNvPr id="6" name="Rounded Rectangular Callout 5"/>
          <p:cNvSpPr/>
          <p:nvPr/>
        </p:nvSpPr>
        <p:spPr>
          <a:xfrm>
            <a:off x="6086362" y="867401"/>
            <a:ext cx="2895600" cy="2819400"/>
          </a:xfrm>
          <a:prstGeom prst="wedgeRoundRectCallout">
            <a:avLst>
              <a:gd name="adj1" fmla="val -74679"/>
              <a:gd name="adj2" fmla="val -19268"/>
              <a:gd name="adj3" fmla="val 16667"/>
            </a:avLst>
          </a:prstGeom>
          <a:solidFill>
            <a:schemeClr val="accent4">
              <a:lumMod val="20000"/>
              <a:lumOff val="80000"/>
            </a:schemeClr>
          </a:solidFill>
          <a:ln>
            <a:solidFill>
              <a:schemeClr val="accent4">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2000" dirty="0" smtClean="0">
                <a:solidFill>
                  <a:schemeClr val="tx1"/>
                </a:solidFill>
                <a:latin typeface="Calibri" panose="020F0502020204030204" pitchFamily="34" charset="0"/>
                <a:cs typeface="Calibri" panose="020F0502020204030204" pitchFamily="34" charset="0"/>
              </a:rPr>
              <a:t>Protokol SIP dapat secara langsung menangani proses komunikasi sederhana, seperti </a:t>
            </a:r>
            <a:r>
              <a:rPr lang="id-ID" sz="2000" i="1" dirty="0" smtClean="0">
                <a:solidFill>
                  <a:schemeClr val="tx1"/>
                </a:solidFill>
                <a:latin typeface="Calibri" panose="020F0502020204030204" pitchFamily="34" charset="0"/>
                <a:cs typeface="Calibri" panose="020F0502020204030204" pitchFamily="34" charset="0"/>
              </a:rPr>
              <a:t>telephone calling, audio </a:t>
            </a:r>
            <a:r>
              <a:rPr lang="id-ID" sz="2000" dirty="0" smtClean="0">
                <a:solidFill>
                  <a:schemeClr val="tx1"/>
                </a:solidFill>
                <a:latin typeface="Calibri" panose="020F0502020204030204" pitchFamily="34" charset="0"/>
                <a:cs typeface="Calibri" panose="020F0502020204030204" pitchFamily="34" charset="0"/>
              </a:rPr>
              <a:t>and </a:t>
            </a:r>
            <a:r>
              <a:rPr lang="id-ID" sz="2000" i="1" dirty="0" smtClean="0">
                <a:solidFill>
                  <a:schemeClr val="tx1"/>
                </a:solidFill>
                <a:latin typeface="Calibri" panose="020F0502020204030204" pitchFamily="34" charset="0"/>
                <a:cs typeface="Calibri" panose="020F0502020204030204" pitchFamily="34" charset="0"/>
              </a:rPr>
              <a:t>video conference</a:t>
            </a:r>
            <a:r>
              <a:rPr lang="id-ID" sz="2000" dirty="0" smtClean="0">
                <a:solidFill>
                  <a:schemeClr val="tx1"/>
                </a:solidFill>
                <a:latin typeface="Calibri" panose="020F0502020204030204" pitchFamily="34" charset="0"/>
                <a:cs typeface="Calibri" panose="020F0502020204030204" pitchFamily="34" charset="0"/>
              </a:rPr>
              <a:t>, serta </a:t>
            </a:r>
            <a:r>
              <a:rPr lang="id-ID" sz="2000" i="1" dirty="0" smtClean="0">
                <a:solidFill>
                  <a:schemeClr val="tx1"/>
                </a:solidFill>
                <a:latin typeface="Calibri" panose="020F0502020204030204" pitchFamily="34" charset="0"/>
                <a:cs typeface="Calibri" panose="020F0502020204030204" pitchFamily="34" charset="0"/>
              </a:rPr>
              <a:t>instant message</a:t>
            </a:r>
            <a:r>
              <a:rPr lang="id-ID" sz="2000" dirty="0" smtClean="0">
                <a:solidFill>
                  <a:schemeClr val="tx1"/>
                </a:solidFill>
                <a:latin typeface="Calibri" panose="020F0502020204030204" pitchFamily="34" charset="0"/>
                <a:cs typeface="Calibri" panose="020F0502020204030204" pitchFamily="34" charset="0"/>
              </a:rPr>
              <a:t>.</a:t>
            </a:r>
            <a:endParaRPr lang="id-ID" sz="2000" dirty="0">
              <a:solidFill>
                <a:schemeClr val="tx1"/>
              </a:solidFill>
              <a:latin typeface="Calibri" panose="020F0502020204030204" pitchFamily="34" charset="0"/>
              <a:cs typeface="Calibri" panose="020F0502020204030204" pitchFamily="34" charset="0"/>
            </a:endParaRPr>
          </a:p>
        </p:txBody>
      </p:sp>
      <p:pic>
        <p:nvPicPr>
          <p:cNvPr id="7" name="Picture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228838" y="514350"/>
            <a:ext cx="7000762" cy="4740100"/>
          </a:xfrm>
          <a:prstGeom prst="rect">
            <a:avLst/>
          </a:prstGeom>
        </p:spPr>
      </p:pic>
      <p:sp>
        <p:nvSpPr>
          <p:cNvPr id="8" name="TextBox 7"/>
          <p:cNvSpPr txBox="1"/>
          <p:nvPr/>
        </p:nvSpPr>
        <p:spPr>
          <a:xfrm>
            <a:off x="4048238" y="4512499"/>
            <a:ext cx="1621157" cy="246221"/>
          </a:xfrm>
          <a:prstGeom prst="rect">
            <a:avLst/>
          </a:prstGeom>
          <a:noFill/>
        </p:spPr>
        <p:txBody>
          <a:bodyPr wrap="square" rtlCol="0">
            <a:spAutoFit/>
          </a:bodyPr>
          <a:lstStyle/>
          <a:p>
            <a:r>
              <a:rPr lang="id-ID" sz="1000" dirty="0" smtClean="0">
                <a:latin typeface="Calibri" panose="020F0502020204030204" pitchFamily="34" charset="0"/>
                <a:cs typeface="Calibri" panose="020F0502020204030204" pitchFamily="34" charset="0"/>
              </a:rPr>
              <a:t>Sumber: pixabay.com</a:t>
            </a:r>
            <a:endParaRPr lang="id-ID" sz="1000" dirty="0">
              <a:latin typeface="Calibri" panose="020F0502020204030204" pitchFamily="34" charset="0"/>
              <a:cs typeface="Calibri" panose="020F0502020204030204" pitchFamily="34" charset="0"/>
            </a:endParaRPr>
          </a:p>
        </p:txBody>
      </p:sp>
      <p:sp>
        <p:nvSpPr>
          <p:cNvPr id="9" name="Rounded Rectangular Callout 8"/>
          <p:cNvSpPr/>
          <p:nvPr/>
        </p:nvSpPr>
        <p:spPr>
          <a:xfrm>
            <a:off x="304800" y="867401"/>
            <a:ext cx="3200400" cy="3645098"/>
          </a:xfrm>
          <a:prstGeom prst="wedgeRoundRectCallout">
            <a:avLst>
              <a:gd name="adj1" fmla="val 65931"/>
              <a:gd name="adj2" fmla="val -28113"/>
              <a:gd name="adj3" fmla="val 16667"/>
            </a:avLst>
          </a:prstGeom>
          <a:solidFill>
            <a:schemeClr val="accent4">
              <a:lumMod val="20000"/>
              <a:lumOff val="80000"/>
            </a:schemeClr>
          </a:solidFill>
          <a:ln>
            <a:solidFill>
              <a:schemeClr val="accent4">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2000" dirty="0" smtClean="0">
                <a:solidFill>
                  <a:schemeClr val="tx1"/>
                </a:solidFill>
                <a:latin typeface="Calibri" panose="020F0502020204030204" pitchFamily="34" charset="0"/>
                <a:cs typeface="Calibri" panose="020F0502020204030204" pitchFamily="34" charset="0"/>
              </a:rPr>
              <a:t>SIP atau </a:t>
            </a:r>
            <a:r>
              <a:rPr lang="id-ID" sz="2000" i="1" dirty="0" smtClean="0">
                <a:solidFill>
                  <a:schemeClr val="tx1"/>
                </a:solidFill>
                <a:latin typeface="Calibri" panose="020F0502020204030204" pitchFamily="34" charset="0"/>
                <a:cs typeface="Calibri" panose="020F0502020204030204" pitchFamily="34" charset="0"/>
              </a:rPr>
              <a:t>Session Initiation Protocol </a:t>
            </a:r>
            <a:r>
              <a:rPr lang="id-ID" sz="2000" dirty="0" smtClean="0">
                <a:solidFill>
                  <a:schemeClr val="tx1"/>
                </a:solidFill>
                <a:latin typeface="Calibri" panose="020F0502020204030204" pitchFamily="34" charset="0"/>
                <a:cs typeface="Calibri" panose="020F0502020204030204" pitchFamily="34" charset="0"/>
              </a:rPr>
              <a:t>adalah salah satu jenis protokol yang digunakan dalam jaringan berbasis VoIP.</a:t>
            </a:r>
          </a:p>
          <a:p>
            <a:pPr algn="ctr"/>
            <a:r>
              <a:rPr lang="id-ID" sz="2000" dirty="0" smtClean="0">
                <a:solidFill>
                  <a:schemeClr val="tx1"/>
                </a:solidFill>
                <a:latin typeface="Calibri" panose="020F0502020204030204" pitchFamily="34" charset="0"/>
                <a:cs typeface="Calibri" panose="020F0502020204030204" pitchFamily="34" charset="0"/>
              </a:rPr>
              <a:t>Fungsi utamanya adalah menentukan standar dalam proses </a:t>
            </a:r>
            <a:r>
              <a:rPr lang="id-ID" sz="2000" i="1" dirty="0" smtClean="0">
                <a:solidFill>
                  <a:schemeClr val="tx1"/>
                </a:solidFill>
                <a:latin typeface="Calibri" panose="020F0502020204030204" pitchFamily="34" charset="0"/>
                <a:cs typeface="Calibri" panose="020F0502020204030204" pitchFamily="34" charset="0"/>
              </a:rPr>
              <a:t>signalling</a:t>
            </a:r>
            <a:r>
              <a:rPr lang="id-ID" sz="2000" dirty="0" smtClean="0">
                <a:solidFill>
                  <a:schemeClr val="tx1"/>
                </a:solidFill>
                <a:latin typeface="Calibri" panose="020F0502020204030204" pitchFamily="34" charset="0"/>
                <a:cs typeface="Calibri" panose="020F0502020204030204" pitchFamily="34" charset="0"/>
              </a:rPr>
              <a:t> dan pengontrolan sesi komunikasi dalam paket komunikasi telepon.</a:t>
            </a:r>
            <a:endParaRPr lang="id-ID" sz="2000" dirty="0">
              <a:solidFill>
                <a:schemeClr val="tx1"/>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0595211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750"/>
                                        <p:tgtEl>
                                          <p:spTgt spid="7"/>
                                        </p:tgtEl>
                                      </p:cBhvr>
                                    </p:animEffect>
                                  </p:childTnLst>
                                </p:cTn>
                              </p:par>
                            </p:childTnLst>
                          </p:cTn>
                        </p:par>
                        <p:par>
                          <p:cTn id="8" fill="hold">
                            <p:stCondLst>
                              <p:cond delay="750"/>
                            </p:stCondLst>
                            <p:childTnLst>
                              <p:par>
                                <p:cTn id="9" presetID="10"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750"/>
                                        <p:tgtEl>
                                          <p:spTgt spid="8"/>
                                        </p:tgtEl>
                                      </p:cBhvr>
                                    </p:animEffect>
                                  </p:childTnLst>
                                </p:cTn>
                              </p:par>
                            </p:childTnLst>
                          </p:cTn>
                        </p:par>
                        <p:par>
                          <p:cTn id="12" fill="hold">
                            <p:stCondLst>
                              <p:cond delay="1500"/>
                            </p:stCondLst>
                            <p:childTnLst>
                              <p:par>
                                <p:cTn id="13" presetID="10" presetClass="entr" presetSubtype="0" fill="hold" grpId="0"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750"/>
                                        <p:tgtEl>
                                          <p:spTgt spid="9"/>
                                        </p:tgtEl>
                                      </p:cBhvr>
                                    </p:animEffect>
                                  </p:childTnLst>
                                </p:cTn>
                              </p:par>
                            </p:childTnLst>
                          </p:cTn>
                        </p:par>
                        <p:par>
                          <p:cTn id="16" fill="hold">
                            <p:stCondLst>
                              <p:cond delay="2250"/>
                            </p:stCondLst>
                            <p:childTnLst>
                              <p:par>
                                <p:cTn id="17" presetID="10" presetClass="entr" presetSubtype="0"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75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8" grpId="0"/>
      <p:bldP spid="9"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873097" y="133350"/>
            <a:ext cx="3527703" cy="523221"/>
          </a:xfrm>
          <a:prstGeom prst="rect">
            <a:avLst/>
          </a:prstGeom>
          <a:noFill/>
        </p:spPr>
        <p:txBody>
          <a:bodyPr wrap="square" rtlCol="0">
            <a:spAutoFit/>
          </a:bodyPr>
          <a:lstStyle/>
          <a:p>
            <a:pPr lvl="0" algn="ctr" defTabSz="1632753">
              <a:defRPr/>
            </a:pPr>
            <a:r>
              <a:rPr kumimoji="1" lang="id-ID" altLang="ja-JP" sz="2800" b="1" dirty="0" smtClean="0">
                <a:latin typeface="Arial" pitchFamily="34" charset="0"/>
                <a:cs typeface="Arial" pitchFamily="34" charset="0"/>
              </a:rPr>
              <a:t>PETA KONSEP</a:t>
            </a:r>
            <a:endParaRPr kumimoji="1" lang="ja-JP" altLang="en-US" sz="2800" b="1" i="1" dirty="0">
              <a:latin typeface="Arial" pitchFamily="34" charset="0"/>
              <a:cs typeface="Arial" pitchFamily="34" charset="0"/>
            </a:endParaRPr>
          </a:p>
        </p:txBody>
      </p:sp>
      <p:sp>
        <p:nvSpPr>
          <p:cNvPr id="3" name="Rounded Rectangle 2"/>
          <p:cNvSpPr/>
          <p:nvPr/>
        </p:nvSpPr>
        <p:spPr>
          <a:xfrm>
            <a:off x="3112570" y="828074"/>
            <a:ext cx="3288230" cy="590768"/>
          </a:xfrm>
          <a:prstGeom prst="roundRect">
            <a:avLst/>
          </a:prstGeom>
          <a:solidFill>
            <a:schemeClr val="accent4"/>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2000" dirty="0" smtClean="0"/>
              <a:t>Konfigurasi </a:t>
            </a:r>
            <a:r>
              <a:rPr lang="id-ID" sz="2000" i="1" dirty="0" smtClean="0"/>
              <a:t>Server Softswitch</a:t>
            </a:r>
            <a:endParaRPr lang="id-ID" sz="2000" i="1" dirty="0"/>
          </a:p>
        </p:txBody>
      </p:sp>
      <p:sp>
        <p:nvSpPr>
          <p:cNvPr id="6" name="Rounded Rectangle 5"/>
          <p:cNvSpPr/>
          <p:nvPr/>
        </p:nvSpPr>
        <p:spPr>
          <a:xfrm>
            <a:off x="533400" y="2800350"/>
            <a:ext cx="1371600" cy="881057"/>
          </a:xfrm>
          <a:prstGeom prst="roundRect">
            <a:avLst/>
          </a:prstGeom>
          <a:solidFill>
            <a:schemeClr val="accent4">
              <a:lumMod val="40000"/>
              <a:lumOff val="60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2000" dirty="0" smtClean="0">
                <a:solidFill>
                  <a:schemeClr val="tx1"/>
                </a:solidFill>
              </a:rPr>
              <a:t>Jenis PBX</a:t>
            </a:r>
            <a:endParaRPr lang="id-ID" sz="2000" i="1" dirty="0">
              <a:solidFill>
                <a:schemeClr val="tx1"/>
              </a:solidFill>
            </a:endParaRPr>
          </a:p>
        </p:txBody>
      </p:sp>
      <p:cxnSp>
        <p:nvCxnSpPr>
          <p:cNvPr id="14" name="Straight Connector 13"/>
          <p:cNvCxnSpPr/>
          <p:nvPr/>
        </p:nvCxnSpPr>
        <p:spPr>
          <a:xfrm>
            <a:off x="1219200" y="1939993"/>
            <a:ext cx="6243690" cy="37568"/>
          </a:xfrm>
          <a:prstGeom prst="line">
            <a:avLst/>
          </a:prstGeom>
          <a:ln/>
        </p:spPr>
        <p:style>
          <a:lnRef idx="3">
            <a:schemeClr val="accent4"/>
          </a:lnRef>
          <a:fillRef idx="0">
            <a:schemeClr val="accent4"/>
          </a:fillRef>
          <a:effectRef idx="2">
            <a:schemeClr val="accent4"/>
          </a:effectRef>
          <a:fontRef idx="minor">
            <a:schemeClr val="tx1"/>
          </a:fontRef>
        </p:style>
      </p:cxnSp>
      <p:cxnSp>
        <p:nvCxnSpPr>
          <p:cNvPr id="20" name="Straight Arrow Connector 19"/>
          <p:cNvCxnSpPr/>
          <p:nvPr/>
        </p:nvCxnSpPr>
        <p:spPr>
          <a:xfrm>
            <a:off x="1219200" y="1939993"/>
            <a:ext cx="0" cy="842647"/>
          </a:xfrm>
          <a:prstGeom prst="straightConnector1">
            <a:avLst/>
          </a:prstGeom>
          <a:ln>
            <a:tailEnd type="triangle"/>
          </a:ln>
        </p:spPr>
        <p:style>
          <a:lnRef idx="3">
            <a:schemeClr val="accent4"/>
          </a:lnRef>
          <a:fillRef idx="0">
            <a:schemeClr val="accent4"/>
          </a:fillRef>
          <a:effectRef idx="2">
            <a:schemeClr val="accent4"/>
          </a:effectRef>
          <a:fontRef idx="minor">
            <a:schemeClr val="tx1"/>
          </a:fontRef>
        </p:style>
      </p:cxnSp>
      <p:cxnSp>
        <p:nvCxnSpPr>
          <p:cNvPr id="41" name="Straight Arrow Connector 40"/>
          <p:cNvCxnSpPr/>
          <p:nvPr/>
        </p:nvCxnSpPr>
        <p:spPr>
          <a:xfrm>
            <a:off x="3086100" y="1971834"/>
            <a:ext cx="0" cy="842647"/>
          </a:xfrm>
          <a:prstGeom prst="straightConnector1">
            <a:avLst/>
          </a:prstGeom>
          <a:ln>
            <a:tailEnd type="triangle"/>
          </a:ln>
        </p:spPr>
        <p:style>
          <a:lnRef idx="3">
            <a:schemeClr val="accent4"/>
          </a:lnRef>
          <a:fillRef idx="0">
            <a:schemeClr val="accent4"/>
          </a:fillRef>
          <a:effectRef idx="2">
            <a:schemeClr val="accent4"/>
          </a:effectRef>
          <a:fontRef idx="minor">
            <a:schemeClr val="tx1"/>
          </a:fontRef>
        </p:style>
      </p:cxnSp>
      <p:sp>
        <p:nvSpPr>
          <p:cNvPr id="13" name="Rounded Rectangle 12"/>
          <p:cNvSpPr/>
          <p:nvPr/>
        </p:nvSpPr>
        <p:spPr>
          <a:xfrm>
            <a:off x="2133600" y="2829246"/>
            <a:ext cx="1905000" cy="881057"/>
          </a:xfrm>
          <a:prstGeom prst="roundRect">
            <a:avLst/>
          </a:prstGeom>
          <a:solidFill>
            <a:schemeClr val="accent4">
              <a:lumMod val="40000"/>
              <a:lumOff val="60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2000" dirty="0" smtClean="0">
                <a:solidFill>
                  <a:schemeClr val="tx1"/>
                </a:solidFill>
              </a:rPr>
              <a:t>Sistem </a:t>
            </a:r>
            <a:r>
              <a:rPr lang="id-ID" sz="2000" i="1" dirty="0" smtClean="0">
                <a:solidFill>
                  <a:schemeClr val="tx1"/>
                </a:solidFill>
              </a:rPr>
              <a:t>Hunting</a:t>
            </a:r>
            <a:endParaRPr lang="id-ID" sz="2000" i="1" dirty="0">
              <a:solidFill>
                <a:schemeClr val="tx1"/>
              </a:solidFill>
            </a:endParaRPr>
          </a:p>
        </p:txBody>
      </p:sp>
      <p:cxnSp>
        <p:nvCxnSpPr>
          <p:cNvPr id="22" name="Straight Arrow Connector 21"/>
          <p:cNvCxnSpPr/>
          <p:nvPr/>
        </p:nvCxnSpPr>
        <p:spPr>
          <a:xfrm>
            <a:off x="5181600" y="1971833"/>
            <a:ext cx="0" cy="842647"/>
          </a:xfrm>
          <a:prstGeom prst="straightConnector1">
            <a:avLst/>
          </a:prstGeom>
          <a:ln>
            <a:tailEnd type="triangle"/>
          </a:ln>
        </p:spPr>
        <p:style>
          <a:lnRef idx="3">
            <a:schemeClr val="accent4"/>
          </a:lnRef>
          <a:fillRef idx="0">
            <a:schemeClr val="accent4"/>
          </a:fillRef>
          <a:effectRef idx="2">
            <a:schemeClr val="accent4"/>
          </a:effectRef>
          <a:fontRef idx="minor">
            <a:schemeClr val="tx1"/>
          </a:fontRef>
        </p:style>
      </p:cxnSp>
      <p:cxnSp>
        <p:nvCxnSpPr>
          <p:cNvPr id="23" name="Straight Arrow Connector 22"/>
          <p:cNvCxnSpPr/>
          <p:nvPr/>
        </p:nvCxnSpPr>
        <p:spPr>
          <a:xfrm>
            <a:off x="7462890" y="2003675"/>
            <a:ext cx="0" cy="842647"/>
          </a:xfrm>
          <a:prstGeom prst="straightConnector1">
            <a:avLst/>
          </a:prstGeom>
          <a:ln>
            <a:tailEnd type="triangle"/>
          </a:ln>
        </p:spPr>
        <p:style>
          <a:lnRef idx="3">
            <a:schemeClr val="accent4"/>
          </a:lnRef>
          <a:fillRef idx="0">
            <a:schemeClr val="accent4"/>
          </a:fillRef>
          <a:effectRef idx="2">
            <a:schemeClr val="accent4"/>
          </a:effectRef>
          <a:fontRef idx="minor">
            <a:schemeClr val="tx1"/>
          </a:fontRef>
        </p:style>
      </p:cxnSp>
      <p:cxnSp>
        <p:nvCxnSpPr>
          <p:cNvPr id="9" name="Straight Connector 8"/>
          <p:cNvCxnSpPr>
            <a:stCxn id="3" idx="2"/>
          </p:cNvCxnSpPr>
          <p:nvPr/>
        </p:nvCxnSpPr>
        <p:spPr>
          <a:xfrm flipH="1">
            <a:off x="4724400" y="1418842"/>
            <a:ext cx="32285" cy="558719"/>
          </a:xfrm>
          <a:prstGeom prst="line">
            <a:avLst/>
          </a:prstGeom>
        </p:spPr>
        <p:style>
          <a:lnRef idx="3">
            <a:schemeClr val="accent4"/>
          </a:lnRef>
          <a:fillRef idx="0">
            <a:schemeClr val="accent4"/>
          </a:fillRef>
          <a:effectRef idx="2">
            <a:schemeClr val="accent4"/>
          </a:effectRef>
          <a:fontRef idx="minor">
            <a:schemeClr val="tx1"/>
          </a:fontRef>
        </p:style>
      </p:cxnSp>
      <p:sp>
        <p:nvSpPr>
          <p:cNvPr id="24" name="Rounded Rectangle 23"/>
          <p:cNvSpPr/>
          <p:nvPr/>
        </p:nvSpPr>
        <p:spPr>
          <a:xfrm>
            <a:off x="4343400" y="2824799"/>
            <a:ext cx="1828800" cy="881057"/>
          </a:xfrm>
          <a:prstGeom prst="roundRect">
            <a:avLst/>
          </a:prstGeom>
          <a:solidFill>
            <a:schemeClr val="accent4">
              <a:lumMod val="40000"/>
              <a:lumOff val="60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2000" i="1" dirty="0" smtClean="0">
                <a:solidFill>
                  <a:schemeClr val="tx1"/>
                </a:solidFill>
              </a:rPr>
              <a:t>Extension </a:t>
            </a:r>
            <a:r>
              <a:rPr lang="id-ID" sz="2000" dirty="0" smtClean="0">
                <a:solidFill>
                  <a:schemeClr val="tx1"/>
                </a:solidFill>
              </a:rPr>
              <a:t>dan</a:t>
            </a:r>
            <a:r>
              <a:rPr lang="id-ID" sz="2000" i="1" dirty="0" smtClean="0">
                <a:solidFill>
                  <a:schemeClr val="tx1"/>
                </a:solidFill>
              </a:rPr>
              <a:t> Dial Plan</a:t>
            </a:r>
            <a:endParaRPr lang="id-ID" sz="2000" i="1" dirty="0">
              <a:solidFill>
                <a:schemeClr val="tx1"/>
              </a:solidFill>
            </a:endParaRPr>
          </a:p>
        </p:txBody>
      </p:sp>
      <p:sp>
        <p:nvSpPr>
          <p:cNvPr id="25" name="Rounded Rectangle 24"/>
          <p:cNvSpPr/>
          <p:nvPr/>
        </p:nvSpPr>
        <p:spPr>
          <a:xfrm>
            <a:off x="6510390" y="2883890"/>
            <a:ext cx="1905000" cy="881057"/>
          </a:xfrm>
          <a:prstGeom prst="roundRect">
            <a:avLst/>
          </a:prstGeom>
          <a:solidFill>
            <a:schemeClr val="accent4">
              <a:lumMod val="40000"/>
              <a:lumOff val="60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2000" dirty="0" smtClean="0">
                <a:solidFill>
                  <a:schemeClr val="tx1"/>
                </a:solidFill>
              </a:rPr>
              <a:t>Teknologi SIP</a:t>
            </a:r>
            <a:endParaRPr lang="id-ID" sz="2000" i="1" dirty="0">
              <a:solidFill>
                <a:schemeClr val="tx1"/>
              </a:solidFill>
            </a:endParaRPr>
          </a:p>
        </p:txBody>
      </p:sp>
    </p:spTree>
    <p:extLst>
      <p:ext uri="{BB962C8B-B14F-4D97-AF65-F5344CB8AC3E}">
        <p14:creationId xmlns:p14="http://schemas.microsoft.com/office/powerpoint/2010/main" val="23862083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childTnLst>
                                </p:cTn>
                              </p:par>
                            </p:childTnLst>
                          </p:cTn>
                        </p:par>
                        <p:par>
                          <p:cTn id="8" fill="hold">
                            <p:stCondLst>
                              <p:cond delay="750"/>
                            </p:stCondLst>
                            <p:childTnLst>
                              <p:par>
                                <p:cTn id="9" presetID="10"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750"/>
                                        <p:tgtEl>
                                          <p:spTgt spid="3"/>
                                        </p:tgtEl>
                                      </p:cBhvr>
                                    </p:animEffect>
                                  </p:childTnLst>
                                </p:cTn>
                              </p:par>
                            </p:childTnLst>
                          </p:cTn>
                        </p:par>
                        <p:par>
                          <p:cTn id="12" fill="hold">
                            <p:stCondLst>
                              <p:cond delay="1500"/>
                            </p:stCondLst>
                            <p:childTnLst>
                              <p:par>
                                <p:cTn id="13" presetID="10" presetClass="entr" presetSubtype="0" fill="hold"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750"/>
                                        <p:tgtEl>
                                          <p:spTgt spid="9"/>
                                        </p:tgtEl>
                                      </p:cBhvr>
                                    </p:animEffect>
                                  </p:childTnLst>
                                </p:cTn>
                              </p:par>
                            </p:childTnLst>
                          </p:cTn>
                        </p:par>
                        <p:par>
                          <p:cTn id="16" fill="hold">
                            <p:stCondLst>
                              <p:cond delay="2250"/>
                            </p:stCondLst>
                            <p:childTnLst>
                              <p:par>
                                <p:cTn id="17" presetID="10" presetClass="entr" presetSubtype="0" fill="hold" nodeType="after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fade">
                                      <p:cBhvr>
                                        <p:cTn id="19" dur="750"/>
                                        <p:tgtEl>
                                          <p:spTgt spid="14"/>
                                        </p:tgtEl>
                                      </p:cBhvr>
                                    </p:animEffect>
                                  </p:childTnLst>
                                </p:cTn>
                              </p:par>
                            </p:childTnLst>
                          </p:cTn>
                        </p:par>
                        <p:par>
                          <p:cTn id="20" fill="hold">
                            <p:stCondLst>
                              <p:cond delay="3000"/>
                            </p:stCondLst>
                            <p:childTnLst>
                              <p:par>
                                <p:cTn id="21" presetID="10" presetClass="entr" presetSubtype="0" fill="hold" nodeType="afterEffect">
                                  <p:stCondLst>
                                    <p:cond delay="0"/>
                                  </p:stCondLst>
                                  <p:childTnLst>
                                    <p:set>
                                      <p:cBhvr>
                                        <p:cTn id="22" dur="1" fill="hold">
                                          <p:stCondLst>
                                            <p:cond delay="0"/>
                                          </p:stCondLst>
                                        </p:cTn>
                                        <p:tgtEl>
                                          <p:spTgt spid="20"/>
                                        </p:tgtEl>
                                        <p:attrNameLst>
                                          <p:attrName>style.visibility</p:attrName>
                                        </p:attrNameLst>
                                      </p:cBhvr>
                                      <p:to>
                                        <p:strVal val="visible"/>
                                      </p:to>
                                    </p:set>
                                    <p:animEffect transition="in" filter="fade">
                                      <p:cBhvr>
                                        <p:cTn id="23" dur="750"/>
                                        <p:tgtEl>
                                          <p:spTgt spid="20"/>
                                        </p:tgtEl>
                                      </p:cBhvr>
                                    </p:animEffect>
                                  </p:childTnLst>
                                </p:cTn>
                              </p:par>
                            </p:childTnLst>
                          </p:cTn>
                        </p:par>
                        <p:par>
                          <p:cTn id="24" fill="hold">
                            <p:stCondLst>
                              <p:cond delay="3750"/>
                            </p:stCondLst>
                            <p:childTnLst>
                              <p:par>
                                <p:cTn id="25" presetID="10" presetClass="entr" presetSubtype="0" fill="hold" grpId="0" nodeType="after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fade">
                                      <p:cBhvr>
                                        <p:cTn id="27" dur="750"/>
                                        <p:tgtEl>
                                          <p:spTgt spid="6"/>
                                        </p:tgtEl>
                                      </p:cBhvr>
                                    </p:animEffect>
                                  </p:childTnLst>
                                </p:cTn>
                              </p:par>
                            </p:childTnLst>
                          </p:cTn>
                        </p:par>
                        <p:par>
                          <p:cTn id="28" fill="hold">
                            <p:stCondLst>
                              <p:cond delay="4500"/>
                            </p:stCondLst>
                            <p:childTnLst>
                              <p:par>
                                <p:cTn id="29" presetID="10" presetClass="entr" presetSubtype="0" fill="hold" nodeType="afterEffect">
                                  <p:stCondLst>
                                    <p:cond delay="0"/>
                                  </p:stCondLst>
                                  <p:childTnLst>
                                    <p:set>
                                      <p:cBhvr>
                                        <p:cTn id="30" dur="1" fill="hold">
                                          <p:stCondLst>
                                            <p:cond delay="0"/>
                                          </p:stCondLst>
                                        </p:cTn>
                                        <p:tgtEl>
                                          <p:spTgt spid="41"/>
                                        </p:tgtEl>
                                        <p:attrNameLst>
                                          <p:attrName>style.visibility</p:attrName>
                                        </p:attrNameLst>
                                      </p:cBhvr>
                                      <p:to>
                                        <p:strVal val="visible"/>
                                      </p:to>
                                    </p:set>
                                    <p:animEffect transition="in" filter="fade">
                                      <p:cBhvr>
                                        <p:cTn id="31" dur="750"/>
                                        <p:tgtEl>
                                          <p:spTgt spid="41"/>
                                        </p:tgtEl>
                                      </p:cBhvr>
                                    </p:animEffect>
                                  </p:childTnLst>
                                </p:cTn>
                              </p:par>
                            </p:childTnLst>
                          </p:cTn>
                        </p:par>
                        <p:par>
                          <p:cTn id="32" fill="hold">
                            <p:stCondLst>
                              <p:cond delay="5250"/>
                            </p:stCondLst>
                            <p:childTnLst>
                              <p:par>
                                <p:cTn id="33" presetID="10" presetClass="entr" presetSubtype="0" fill="hold" grpId="0" nodeType="afterEffect">
                                  <p:stCondLst>
                                    <p:cond delay="0"/>
                                  </p:stCondLst>
                                  <p:childTnLst>
                                    <p:set>
                                      <p:cBhvr>
                                        <p:cTn id="34" dur="1" fill="hold">
                                          <p:stCondLst>
                                            <p:cond delay="0"/>
                                          </p:stCondLst>
                                        </p:cTn>
                                        <p:tgtEl>
                                          <p:spTgt spid="13"/>
                                        </p:tgtEl>
                                        <p:attrNameLst>
                                          <p:attrName>style.visibility</p:attrName>
                                        </p:attrNameLst>
                                      </p:cBhvr>
                                      <p:to>
                                        <p:strVal val="visible"/>
                                      </p:to>
                                    </p:set>
                                    <p:animEffect transition="in" filter="fade">
                                      <p:cBhvr>
                                        <p:cTn id="35" dur="750"/>
                                        <p:tgtEl>
                                          <p:spTgt spid="13"/>
                                        </p:tgtEl>
                                      </p:cBhvr>
                                    </p:animEffect>
                                  </p:childTnLst>
                                </p:cTn>
                              </p:par>
                            </p:childTnLst>
                          </p:cTn>
                        </p:par>
                        <p:par>
                          <p:cTn id="36" fill="hold">
                            <p:stCondLst>
                              <p:cond delay="6000"/>
                            </p:stCondLst>
                            <p:childTnLst>
                              <p:par>
                                <p:cTn id="37" presetID="10" presetClass="entr" presetSubtype="0" fill="hold" nodeType="afterEffect">
                                  <p:stCondLst>
                                    <p:cond delay="0"/>
                                  </p:stCondLst>
                                  <p:childTnLst>
                                    <p:set>
                                      <p:cBhvr>
                                        <p:cTn id="38" dur="1" fill="hold">
                                          <p:stCondLst>
                                            <p:cond delay="0"/>
                                          </p:stCondLst>
                                        </p:cTn>
                                        <p:tgtEl>
                                          <p:spTgt spid="22"/>
                                        </p:tgtEl>
                                        <p:attrNameLst>
                                          <p:attrName>style.visibility</p:attrName>
                                        </p:attrNameLst>
                                      </p:cBhvr>
                                      <p:to>
                                        <p:strVal val="visible"/>
                                      </p:to>
                                    </p:set>
                                    <p:animEffect transition="in" filter="fade">
                                      <p:cBhvr>
                                        <p:cTn id="39" dur="750"/>
                                        <p:tgtEl>
                                          <p:spTgt spid="22"/>
                                        </p:tgtEl>
                                      </p:cBhvr>
                                    </p:animEffect>
                                  </p:childTnLst>
                                </p:cTn>
                              </p:par>
                            </p:childTnLst>
                          </p:cTn>
                        </p:par>
                        <p:par>
                          <p:cTn id="40" fill="hold">
                            <p:stCondLst>
                              <p:cond delay="6750"/>
                            </p:stCondLst>
                            <p:childTnLst>
                              <p:par>
                                <p:cTn id="41" presetID="10" presetClass="entr" presetSubtype="0" fill="hold" grpId="0" nodeType="afterEffect">
                                  <p:stCondLst>
                                    <p:cond delay="0"/>
                                  </p:stCondLst>
                                  <p:childTnLst>
                                    <p:set>
                                      <p:cBhvr>
                                        <p:cTn id="42" dur="1" fill="hold">
                                          <p:stCondLst>
                                            <p:cond delay="0"/>
                                          </p:stCondLst>
                                        </p:cTn>
                                        <p:tgtEl>
                                          <p:spTgt spid="24"/>
                                        </p:tgtEl>
                                        <p:attrNameLst>
                                          <p:attrName>style.visibility</p:attrName>
                                        </p:attrNameLst>
                                      </p:cBhvr>
                                      <p:to>
                                        <p:strVal val="visible"/>
                                      </p:to>
                                    </p:set>
                                    <p:animEffect transition="in" filter="fade">
                                      <p:cBhvr>
                                        <p:cTn id="43" dur="750"/>
                                        <p:tgtEl>
                                          <p:spTgt spid="24"/>
                                        </p:tgtEl>
                                      </p:cBhvr>
                                    </p:animEffect>
                                  </p:childTnLst>
                                </p:cTn>
                              </p:par>
                            </p:childTnLst>
                          </p:cTn>
                        </p:par>
                        <p:par>
                          <p:cTn id="44" fill="hold">
                            <p:stCondLst>
                              <p:cond delay="7500"/>
                            </p:stCondLst>
                            <p:childTnLst>
                              <p:par>
                                <p:cTn id="45" presetID="10" presetClass="entr" presetSubtype="0" fill="hold" nodeType="afterEffect">
                                  <p:stCondLst>
                                    <p:cond delay="0"/>
                                  </p:stCondLst>
                                  <p:childTnLst>
                                    <p:set>
                                      <p:cBhvr>
                                        <p:cTn id="46" dur="1" fill="hold">
                                          <p:stCondLst>
                                            <p:cond delay="0"/>
                                          </p:stCondLst>
                                        </p:cTn>
                                        <p:tgtEl>
                                          <p:spTgt spid="23"/>
                                        </p:tgtEl>
                                        <p:attrNameLst>
                                          <p:attrName>style.visibility</p:attrName>
                                        </p:attrNameLst>
                                      </p:cBhvr>
                                      <p:to>
                                        <p:strVal val="visible"/>
                                      </p:to>
                                    </p:set>
                                    <p:animEffect transition="in" filter="fade">
                                      <p:cBhvr>
                                        <p:cTn id="47" dur="750"/>
                                        <p:tgtEl>
                                          <p:spTgt spid="23"/>
                                        </p:tgtEl>
                                      </p:cBhvr>
                                    </p:animEffect>
                                  </p:childTnLst>
                                </p:cTn>
                              </p:par>
                            </p:childTnLst>
                          </p:cTn>
                        </p:par>
                        <p:par>
                          <p:cTn id="48" fill="hold">
                            <p:stCondLst>
                              <p:cond delay="8250"/>
                            </p:stCondLst>
                            <p:childTnLst>
                              <p:par>
                                <p:cTn id="49" presetID="10" presetClass="entr" presetSubtype="0" fill="hold" grpId="0" nodeType="afterEffect">
                                  <p:stCondLst>
                                    <p:cond delay="0"/>
                                  </p:stCondLst>
                                  <p:childTnLst>
                                    <p:set>
                                      <p:cBhvr>
                                        <p:cTn id="50" dur="1" fill="hold">
                                          <p:stCondLst>
                                            <p:cond delay="0"/>
                                          </p:stCondLst>
                                        </p:cTn>
                                        <p:tgtEl>
                                          <p:spTgt spid="25"/>
                                        </p:tgtEl>
                                        <p:attrNameLst>
                                          <p:attrName>style.visibility</p:attrName>
                                        </p:attrNameLst>
                                      </p:cBhvr>
                                      <p:to>
                                        <p:strVal val="visible"/>
                                      </p:to>
                                    </p:set>
                                    <p:animEffect transition="in" filter="fade">
                                      <p:cBhvr>
                                        <p:cTn id="51" dur="75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6" grpId="0" animBg="1"/>
      <p:bldP spid="13" grpId="0" animBg="1"/>
      <p:bldP spid="24" grpId="0" animBg="1"/>
      <p:bldP spid="25"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6"/>
          <p:cNvSpPr txBox="1">
            <a:spLocks/>
          </p:cNvSpPr>
          <p:nvPr/>
        </p:nvSpPr>
        <p:spPr>
          <a:xfrm>
            <a:off x="65690" y="-19050"/>
            <a:ext cx="9002110" cy="567680"/>
          </a:xfrm>
          <a:prstGeom prst="rect">
            <a:avLst/>
          </a:prstGeom>
        </p:spPr>
        <p:txBody>
          <a:bodyPr vert="horz" lIns="163275" tIns="81638" rIns="163275" bIns="81638" rtlCol="0" anchor="t">
            <a:noAutofit/>
          </a:bodyPr>
          <a:lstStyle>
            <a:lvl1pPr marL="0" indent="0" algn="l" defTabSz="1632753" rtl="0" eaLnBrk="1" latinLnBrk="0" hangingPunct="1">
              <a:lnSpc>
                <a:spcPct val="120000"/>
              </a:lnSpc>
              <a:spcBef>
                <a:spcPts val="1200"/>
              </a:spcBef>
              <a:buFont typeface="Arial" panose="020B0604020202020204" pitchFamily="34" charset="0"/>
              <a:buNone/>
              <a:defRPr kumimoji="1" sz="3200" i="0" kern="1200" baseline="0">
                <a:solidFill>
                  <a:schemeClr val="accent1"/>
                </a:solidFill>
                <a:latin typeface="Route 159 SemiBold" pitchFamily="50" charset="0"/>
                <a:ea typeface="+mn-ea"/>
                <a:cs typeface="+mn-cs"/>
              </a:defRPr>
            </a:lvl1pPr>
            <a:lvl2pPr marL="1326612" indent="-510235" algn="l" defTabSz="1632753" rtl="0" eaLnBrk="1" latinLnBrk="0" hangingPunct="1">
              <a:spcBef>
                <a:spcPct val="20000"/>
              </a:spcBef>
              <a:buFont typeface="Arial" panose="020B0604020202020204" pitchFamily="34" charset="0"/>
              <a:buChar char="–"/>
              <a:defRPr kumimoji="1" sz="5000" kern="1200">
                <a:solidFill>
                  <a:schemeClr val="tx1"/>
                </a:solidFill>
                <a:latin typeface="+mn-lt"/>
                <a:ea typeface="+mn-ea"/>
                <a:cs typeface="+mn-cs"/>
              </a:defRPr>
            </a:lvl2pPr>
            <a:lvl3pPr marL="2040941" indent="-408188" algn="l" defTabSz="1632753" rtl="0" eaLnBrk="1" latinLnBrk="0" hangingPunct="1">
              <a:spcBef>
                <a:spcPct val="20000"/>
              </a:spcBef>
              <a:buFont typeface="Arial" panose="020B0604020202020204" pitchFamily="34" charset="0"/>
              <a:buChar char="•"/>
              <a:defRPr kumimoji="1" sz="4300" kern="1200">
                <a:solidFill>
                  <a:schemeClr val="tx1"/>
                </a:solidFill>
                <a:latin typeface="+mn-lt"/>
                <a:ea typeface="+mn-ea"/>
                <a:cs typeface="+mn-cs"/>
              </a:defRPr>
            </a:lvl3pPr>
            <a:lvl4pPr marL="2857317"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4pPr>
            <a:lvl5pPr marL="3673693"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5pPr>
            <a:lvl6pPr marL="4490070"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6pPr>
            <a:lvl7pPr marL="5306446"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7pPr>
            <a:lvl8pPr marL="6122822"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8pPr>
            <a:lvl9pPr marL="6939199"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9pPr>
          </a:lstStyle>
          <a:p>
            <a:pPr lvl="0">
              <a:defRPr/>
            </a:pPr>
            <a:r>
              <a:rPr lang="id-ID" altLang="ja-JP" sz="2400" dirty="0" smtClean="0">
                <a:solidFill>
                  <a:srgbClr val="CC3399"/>
                </a:solidFill>
                <a:latin typeface="+mn-lt"/>
                <a:cs typeface="Arial" pitchFamily="34" charset="0"/>
              </a:rPr>
              <a:t>1. Tahapan Membangun dan Mengonfigurasi Jaringan Berbasis SIP</a:t>
            </a:r>
            <a:endParaRPr lang="fi-FI" altLang="ja-JP" sz="2400" i="1" dirty="0">
              <a:solidFill>
                <a:srgbClr val="CC3399"/>
              </a:solidFill>
              <a:latin typeface="+mn-lt"/>
              <a:cs typeface="Arial" pitchFamily="34" charset="0"/>
            </a:endParaRPr>
          </a:p>
        </p:txBody>
      </p:sp>
      <p:sp>
        <p:nvSpPr>
          <p:cNvPr id="4" name="Snip Diagonal Corner Rectangle 3"/>
          <p:cNvSpPr/>
          <p:nvPr/>
        </p:nvSpPr>
        <p:spPr>
          <a:xfrm>
            <a:off x="619642" y="783445"/>
            <a:ext cx="7696956" cy="1254905"/>
          </a:xfrm>
          <a:prstGeom prst="snip2DiagRect">
            <a:avLst/>
          </a:prstGeom>
          <a:solidFill>
            <a:schemeClr val="bg1"/>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id-ID" sz="2000" i="1" dirty="0" smtClean="0">
                <a:solidFill>
                  <a:schemeClr val="tx1"/>
                </a:solidFill>
                <a:cs typeface="Courier New" panose="02070309020205020404" pitchFamily="49" charset="0"/>
              </a:rPr>
              <a:t>User location </a:t>
            </a:r>
            <a:r>
              <a:rPr lang="id-ID" sz="2000" dirty="0" smtClean="0">
                <a:solidFill>
                  <a:schemeClr val="tx1"/>
                </a:solidFill>
                <a:cs typeface="Courier New" panose="02070309020205020404" pitchFamily="49" charset="0"/>
              </a:rPr>
              <a:t>merupakan fase yang wajib Anda tentukan terlebih dahulu dengan cara mengobservasi lokasi pengguna yang akan dihubungkan dan saling berkomunikasi.</a:t>
            </a:r>
            <a:endParaRPr lang="en-US" sz="2000" dirty="0">
              <a:solidFill>
                <a:schemeClr val="tx1"/>
              </a:solidFill>
              <a:cs typeface="Calibri" panose="020F0502020204030204" pitchFamily="34" charset="0"/>
            </a:endParaRPr>
          </a:p>
        </p:txBody>
      </p:sp>
      <p:sp>
        <p:nvSpPr>
          <p:cNvPr id="5" name="Snip Diagonal Corner Rectangle 4"/>
          <p:cNvSpPr/>
          <p:nvPr/>
        </p:nvSpPr>
        <p:spPr>
          <a:xfrm>
            <a:off x="410111" y="514350"/>
            <a:ext cx="2038332" cy="381000"/>
          </a:xfrm>
          <a:prstGeom prst="snip2DiagRect">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id-ID" sz="2000" dirty="0" smtClean="0">
                <a:solidFill>
                  <a:schemeClr val="bg1"/>
                </a:solidFill>
                <a:latin typeface="Calibri" panose="020F0502020204030204" pitchFamily="34" charset="0"/>
                <a:cs typeface="Calibri" panose="020F0502020204030204" pitchFamily="34" charset="0"/>
              </a:rPr>
              <a:t>a. </a:t>
            </a:r>
            <a:r>
              <a:rPr lang="id-ID" sz="2000" i="1" dirty="0" smtClean="0">
                <a:solidFill>
                  <a:schemeClr val="bg1"/>
                </a:solidFill>
                <a:latin typeface="Calibri" panose="020F0502020204030204" pitchFamily="34" charset="0"/>
                <a:cs typeface="Calibri" panose="020F0502020204030204" pitchFamily="34" charset="0"/>
              </a:rPr>
              <a:t>User Location</a:t>
            </a:r>
            <a:endParaRPr lang="en-US" sz="2000" i="1" dirty="0">
              <a:solidFill>
                <a:schemeClr val="bg1"/>
              </a:solidFill>
              <a:latin typeface="Calibri" panose="020F0502020204030204" pitchFamily="34" charset="0"/>
              <a:cs typeface="Calibri" panose="020F0502020204030204" pitchFamily="34" charset="0"/>
            </a:endParaRPr>
          </a:p>
        </p:txBody>
      </p:sp>
      <p:sp>
        <p:nvSpPr>
          <p:cNvPr id="6" name="Snip Diagonal Corner Rectangle 5"/>
          <p:cNvSpPr/>
          <p:nvPr/>
        </p:nvSpPr>
        <p:spPr>
          <a:xfrm>
            <a:off x="590532" y="2383645"/>
            <a:ext cx="7696956" cy="873905"/>
          </a:xfrm>
          <a:prstGeom prst="snip2DiagRect">
            <a:avLst/>
          </a:prstGeom>
          <a:solidFill>
            <a:schemeClr val="bg1"/>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id-ID" sz="2000" i="1" dirty="0" smtClean="0">
                <a:solidFill>
                  <a:schemeClr val="tx1"/>
                </a:solidFill>
                <a:cs typeface="Courier New" panose="02070309020205020404" pitchFamily="49" charset="0"/>
              </a:rPr>
              <a:t>User availability </a:t>
            </a:r>
            <a:r>
              <a:rPr lang="id-ID" sz="2000" dirty="0" smtClean="0">
                <a:solidFill>
                  <a:schemeClr val="tx1"/>
                </a:solidFill>
                <a:cs typeface="Courier New" panose="02070309020205020404" pitchFamily="49" charset="0"/>
              </a:rPr>
              <a:t>adalah fase analisis keterlibatan dan partisipasi berbagai elemen pengguna ketika melakukan komunikasi.</a:t>
            </a:r>
            <a:endParaRPr lang="en-US" sz="2000" dirty="0">
              <a:solidFill>
                <a:schemeClr val="tx1"/>
              </a:solidFill>
              <a:cs typeface="Calibri" panose="020F0502020204030204" pitchFamily="34" charset="0"/>
            </a:endParaRPr>
          </a:p>
        </p:txBody>
      </p:sp>
      <p:sp>
        <p:nvSpPr>
          <p:cNvPr id="7" name="Snip Diagonal Corner Rectangle 6"/>
          <p:cNvSpPr/>
          <p:nvPr/>
        </p:nvSpPr>
        <p:spPr>
          <a:xfrm>
            <a:off x="381001" y="2114550"/>
            <a:ext cx="2209800" cy="381000"/>
          </a:xfrm>
          <a:prstGeom prst="snip2DiagRect">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id-ID" sz="2000" dirty="0" smtClean="0">
                <a:solidFill>
                  <a:schemeClr val="bg1"/>
                </a:solidFill>
                <a:latin typeface="Calibri" panose="020F0502020204030204" pitchFamily="34" charset="0"/>
                <a:cs typeface="Calibri" panose="020F0502020204030204" pitchFamily="34" charset="0"/>
              </a:rPr>
              <a:t>b. </a:t>
            </a:r>
            <a:r>
              <a:rPr lang="id-ID" sz="2000" i="1" dirty="0" smtClean="0">
                <a:solidFill>
                  <a:schemeClr val="bg1"/>
                </a:solidFill>
                <a:latin typeface="Calibri" panose="020F0502020204030204" pitchFamily="34" charset="0"/>
                <a:cs typeface="Calibri" panose="020F0502020204030204" pitchFamily="34" charset="0"/>
              </a:rPr>
              <a:t>User Availability</a:t>
            </a:r>
            <a:endParaRPr lang="en-US" sz="2000" i="1" dirty="0">
              <a:solidFill>
                <a:schemeClr val="bg1"/>
              </a:solidFill>
              <a:latin typeface="Calibri" panose="020F0502020204030204" pitchFamily="34" charset="0"/>
              <a:cs typeface="Calibri" panose="020F0502020204030204" pitchFamily="34" charset="0"/>
            </a:endParaRPr>
          </a:p>
        </p:txBody>
      </p:sp>
      <p:sp>
        <p:nvSpPr>
          <p:cNvPr id="8" name="Snip Diagonal Corner Rectangle 7"/>
          <p:cNvSpPr/>
          <p:nvPr/>
        </p:nvSpPr>
        <p:spPr>
          <a:xfrm>
            <a:off x="632485" y="3602845"/>
            <a:ext cx="7696956" cy="1102505"/>
          </a:xfrm>
          <a:prstGeom prst="snip2DiagRect">
            <a:avLst/>
          </a:prstGeom>
          <a:solidFill>
            <a:schemeClr val="bg1"/>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id-ID" sz="2000" i="1" dirty="0" smtClean="0">
                <a:solidFill>
                  <a:schemeClr val="tx1"/>
                </a:solidFill>
                <a:cs typeface="Courier New" panose="02070309020205020404" pitchFamily="49" charset="0"/>
              </a:rPr>
              <a:t>User capability </a:t>
            </a:r>
            <a:r>
              <a:rPr lang="id-ID" sz="2000" dirty="0" smtClean="0">
                <a:solidFill>
                  <a:schemeClr val="tx1"/>
                </a:solidFill>
                <a:cs typeface="Courier New" panose="02070309020205020404" pitchFamily="49" charset="0"/>
              </a:rPr>
              <a:t>berarti mendesain jenis media dan aspek-aspek penentu terhadap protokol dan media yang akan digunakan dalam berkomunikasi.</a:t>
            </a:r>
            <a:endParaRPr lang="en-US" sz="2000" dirty="0">
              <a:solidFill>
                <a:schemeClr val="tx1"/>
              </a:solidFill>
              <a:cs typeface="Calibri" panose="020F0502020204030204" pitchFamily="34" charset="0"/>
            </a:endParaRPr>
          </a:p>
        </p:txBody>
      </p:sp>
      <p:sp>
        <p:nvSpPr>
          <p:cNvPr id="9" name="Snip Diagonal Corner Rectangle 8"/>
          <p:cNvSpPr/>
          <p:nvPr/>
        </p:nvSpPr>
        <p:spPr>
          <a:xfrm>
            <a:off x="422954" y="3333750"/>
            <a:ext cx="2209800" cy="381000"/>
          </a:xfrm>
          <a:prstGeom prst="snip2DiagRect">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id-ID" sz="2000" dirty="0" smtClean="0">
                <a:solidFill>
                  <a:schemeClr val="bg1"/>
                </a:solidFill>
                <a:latin typeface="Calibri" panose="020F0502020204030204" pitchFamily="34" charset="0"/>
                <a:cs typeface="Calibri" panose="020F0502020204030204" pitchFamily="34" charset="0"/>
              </a:rPr>
              <a:t>c. </a:t>
            </a:r>
            <a:r>
              <a:rPr lang="id-ID" sz="2000" i="1" dirty="0" smtClean="0">
                <a:solidFill>
                  <a:schemeClr val="bg1"/>
                </a:solidFill>
                <a:latin typeface="Calibri" panose="020F0502020204030204" pitchFamily="34" charset="0"/>
                <a:cs typeface="Calibri" panose="020F0502020204030204" pitchFamily="34" charset="0"/>
              </a:rPr>
              <a:t>User Capability</a:t>
            </a:r>
            <a:endParaRPr lang="en-US" sz="2000" i="1" dirty="0">
              <a:solidFill>
                <a:schemeClr val="bg1"/>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9731650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childTnLst>
                                </p:cTn>
                              </p:par>
                            </p:childTnLst>
                          </p:cTn>
                        </p:par>
                        <p:par>
                          <p:cTn id="8" fill="hold">
                            <p:stCondLst>
                              <p:cond delay="750"/>
                            </p:stCondLst>
                            <p:childTnLst>
                              <p:par>
                                <p:cTn id="9" presetID="10"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750"/>
                                        <p:tgtEl>
                                          <p:spTgt spid="5"/>
                                        </p:tgtEl>
                                      </p:cBhvr>
                                    </p:animEffect>
                                  </p:childTnLst>
                                </p:cTn>
                              </p:par>
                            </p:childTnLst>
                          </p:cTn>
                        </p:par>
                        <p:par>
                          <p:cTn id="12" fill="hold">
                            <p:stCondLst>
                              <p:cond delay="1500"/>
                            </p:stCondLst>
                            <p:childTnLst>
                              <p:par>
                                <p:cTn id="13" presetID="10" presetClass="entr" presetSubtype="0"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750"/>
                                        <p:tgtEl>
                                          <p:spTgt spid="4"/>
                                        </p:tgtEl>
                                      </p:cBhvr>
                                    </p:animEffect>
                                  </p:childTnLst>
                                </p:cTn>
                              </p:par>
                            </p:childTnLst>
                          </p:cTn>
                        </p:par>
                        <p:par>
                          <p:cTn id="16" fill="hold">
                            <p:stCondLst>
                              <p:cond delay="2250"/>
                            </p:stCondLst>
                            <p:childTnLst>
                              <p:par>
                                <p:cTn id="17" presetID="10" presetClass="entr" presetSubtype="0" fill="hold" grpId="0"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750"/>
                                        <p:tgtEl>
                                          <p:spTgt spid="7"/>
                                        </p:tgtEl>
                                      </p:cBhvr>
                                    </p:animEffect>
                                  </p:childTnLst>
                                </p:cTn>
                              </p:par>
                            </p:childTnLst>
                          </p:cTn>
                        </p:par>
                        <p:par>
                          <p:cTn id="20" fill="hold">
                            <p:stCondLst>
                              <p:cond delay="3000"/>
                            </p:stCondLst>
                            <p:childTnLst>
                              <p:par>
                                <p:cTn id="21" presetID="10" presetClass="entr" presetSubtype="0" fill="hold" grpId="0" nodeType="after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fade">
                                      <p:cBhvr>
                                        <p:cTn id="23" dur="750"/>
                                        <p:tgtEl>
                                          <p:spTgt spid="6"/>
                                        </p:tgtEl>
                                      </p:cBhvr>
                                    </p:animEffect>
                                  </p:childTnLst>
                                </p:cTn>
                              </p:par>
                            </p:childTnLst>
                          </p:cTn>
                        </p:par>
                        <p:par>
                          <p:cTn id="24" fill="hold">
                            <p:stCondLst>
                              <p:cond delay="3750"/>
                            </p:stCondLst>
                            <p:childTnLst>
                              <p:par>
                                <p:cTn id="25" presetID="10" presetClass="entr" presetSubtype="0" fill="hold" grpId="0" nodeType="after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750"/>
                                        <p:tgtEl>
                                          <p:spTgt spid="9"/>
                                        </p:tgtEl>
                                      </p:cBhvr>
                                    </p:animEffect>
                                  </p:childTnLst>
                                </p:cTn>
                              </p:par>
                            </p:childTnLst>
                          </p:cTn>
                        </p:par>
                        <p:par>
                          <p:cTn id="28" fill="hold">
                            <p:stCondLst>
                              <p:cond delay="4500"/>
                            </p:stCondLst>
                            <p:childTnLst>
                              <p:par>
                                <p:cTn id="29" presetID="10" presetClass="entr" presetSubtype="0" fill="hold" grpId="0" nodeType="after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fade">
                                      <p:cBhvr>
                                        <p:cTn id="31" dur="75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animBg="1"/>
      <p:bldP spid="5" grpId="0" animBg="1"/>
      <p:bldP spid="6" grpId="0" animBg="1"/>
      <p:bldP spid="7" grpId="0" animBg="1"/>
      <p:bldP spid="8" grpId="0" animBg="1"/>
      <p:bldP spid="9"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nip Diagonal Corner Rectangle 1"/>
          <p:cNvSpPr/>
          <p:nvPr/>
        </p:nvSpPr>
        <p:spPr>
          <a:xfrm>
            <a:off x="619642" y="783445"/>
            <a:ext cx="7696956" cy="950105"/>
          </a:xfrm>
          <a:prstGeom prst="snip2DiagRect">
            <a:avLst/>
          </a:prstGeom>
          <a:solidFill>
            <a:schemeClr val="bg1"/>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id-ID" sz="2000" i="1" dirty="0" smtClean="0">
                <a:solidFill>
                  <a:schemeClr val="tx1"/>
                </a:solidFill>
                <a:cs typeface="Courier New" panose="02070309020205020404" pitchFamily="49" charset="0"/>
              </a:rPr>
              <a:t>Session setup </a:t>
            </a:r>
            <a:r>
              <a:rPr lang="id-ID" sz="2000" dirty="0" smtClean="0">
                <a:solidFill>
                  <a:schemeClr val="tx1"/>
                </a:solidFill>
                <a:cs typeface="Courier New" panose="02070309020205020404" pitchFamily="49" charset="0"/>
              </a:rPr>
              <a:t>digunakan sebagai tanda yang mewakili akan dimulainya sebuahproses komunikasi antara pemanggil dan penerima.</a:t>
            </a:r>
            <a:endParaRPr lang="en-US" sz="2000" dirty="0">
              <a:solidFill>
                <a:schemeClr val="tx1"/>
              </a:solidFill>
              <a:cs typeface="Calibri" panose="020F0502020204030204" pitchFamily="34" charset="0"/>
            </a:endParaRPr>
          </a:p>
        </p:txBody>
      </p:sp>
      <p:sp>
        <p:nvSpPr>
          <p:cNvPr id="3" name="Snip Diagonal Corner Rectangle 2"/>
          <p:cNvSpPr/>
          <p:nvPr/>
        </p:nvSpPr>
        <p:spPr>
          <a:xfrm>
            <a:off x="410111" y="514350"/>
            <a:ext cx="2038332" cy="381000"/>
          </a:xfrm>
          <a:prstGeom prst="snip2DiagRect">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id-ID" sz="2000" dirty="0" smtClean="0">
                <a:solidFill>
                  <a:schemeClr val="bg1"/>
                </a:solidFill>
                <a:latin typeface="Calibri" panose="020F0502020204030204" pitchFamily="34" charset="0"/>
                <a:cs typeface="Calibri" panose="020F0502020204030204" pitchFamily="34" charset="0"/>
              </a:rPr>
              <a:t>d. </a:t>
            </a:r>
            <a:r>
              <a:rPr lang="id-ID" sz="2000" i="1" dirty="0" smtClean="0">
                <a:solidFill>
                  <a:schemeClr val="bg1"/>
                </a:solidFill>
                <a:latin typeface="Calibri" panose="020F0502020204030204" pitchFamily="34" charset="0"/>
                <a:cs typeface="Calibri" panose="020F0502020204030204" pitchFamily="34" charset="0"/>
              </a:rPr>
              <a:t>Session Setup</a:t>
            </a:r>
            <a:endParaRPr lang="en-US" sz="2000" i="1" dirty="0">
              <a:solidFill>
                <a:schemeClr val="bg1"/>
              </a:solidFill>
              <a:latin typeface="Calibri" panose="020F0502020204030204" pitchFamily="34" charset="0"/>
              <a:cs typeface="Calibri" panose="020F0502020204030204" pitchFamily="34" charset="0"/>
            </a:endParaRPr>
          </a:p>
        </p:txBody>
      </p:sp>
      <p:sp>
        <p:nvSpPr>
          <p:cNvPr id="4" name="Snip Diagonal Corner Rectangle 3"/>
          <p:cNvSpPr/>
          <p:nvPr/>
        </p:nvSpPr>
        <p:spPr>
          <a:xfrm>
            <a:off x="607655" y="2277519"/>
            <a:ext cx="7696956" cy="950105"/>
          </a:xfrm>
          <a:prstGeom prst="snip2DiagRect">
            <a:avLst/>
          </a:prstGeom>
          <a:solidFill>
            <a:schemeClr val="bg1"/>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id-ID" sz="2000" dirty="0" smtClean="0">
                <a:solidFill>
                  <a:schemeClr val="tx1"/>
                </a:solidFill>
                <a:cs typeface="Courier New" panose="02070309020205020404" pitchFamily="49" charset="0"/>
              </a:rPr>
              <a:t>Setelah keempat tahapan tersebut terpenuhi, dilanjutkan fase transfer, modifikasi, dan pengakhiran sesi komunikasi.</a:t>
            </a:r>
            <a:endParaRPr lang="en-US" sz="2000" dirty="0">
              <a:solidFill>
                <a:schemeClr val="tx1"/>
              </a:solidFill>
              <a:cs typeface="Calibri" panose="020F0502020204030204" pitchFamily="34" charset="0"/>
            </a:endParaRPr>
          </a:p>
        </p:txBody>
      </p:sp>
      <p:sp>
        <p:nvSpPr>
          <p:cNvPr id="5" name="Snip Diagonal Corner Rectangle 4"/>
          <p:cNvSpPr/>
          <p:nvPr/>
        </p:nvSpPr>
        <p:spPr>
          <a:xfrm>
            <a:off x="398124" y="2008424"/>
            <a:ext cx="2802276" cy="381000"/>
          </a:xfrm>
          <a:prstGeom prst="snip2DiagRect">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id-ID" sz="2000" dirty="0" smtClean="0">
                <a:solidFill>
                  <a:schemeClr val="bg1"/>
                </a:solidFill>
                <a:latin typeface="Calibri" panose="020F0502020204030204" pitchFamily="34" charset="0"/>
                <a:cs typeface="Calibri" panose="020F0502020204030204" pitchFamily="34" charset="0"/>
              </a:rPr>
              <a:t>e. </a:t>
            </a:r>
            <a:r>
              <a:rPr lang="id-ID" sz="2000" i="1" dirty="0" smtClean="0">
                <a:solidFill>
                  <a:schemeClr val="bg1"/>
                </a:solidFill>
                <a:latin typeface="Calibri" panose="020F0502020204030204" pitchFamily="34" charset="0"/>
                <a:cs typeface="Calibri" panose="020F0502020204030204" pitchFamily="34" charset="0"/>
              </a:rPr>
              <a:t>Session Management</a:t>
            </a:r>
            <a:endParaRPr lang="en-US" sz="2000" i="1" dirty="0">
              <a:solidFill>
                <a:schemeClr val="bg1"/>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7655489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750"/>
                                        <p:tgtEl>
                                          <p:spTgt spid="3"/>
                                        </p:tgtEl>
                                      </p:cBhvr>
                                    </p:animEffect>
                                  </p:childTnLst>
                                </p:cTn>
                              </p:par>
                            </p:childTnLst>
                          </p:cTn>
                        </p:par>
                        <p:par>
                          <p:cTn id="8" fill="hold">
                            <p:stCondLst>
                              <p:cond delay="750"/>
                            </p:stCondLst>
                            <p:childTnLst>
                              <p:par>
                                <p:cTn id="9" presetID="10" presetClass="entr" presetSubtype="0"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750"/>
                                        <p:tgtEl>
                                          <p:spTgt spid="2"/>
                                        </p:tgtEl>
                                      </p:cBhvr>
                                    </p:animEffect>
                                  </p:childTnLst>
                                </p:cTn>
                              </p:par>
                            </p:childTnLst>
                          </p:cTn>
                        </p:par>
                        <p:par>
                          <p:cTn id="12" fill="hold">
                            <p:stCondLst>
                              <p:cond delay="1500"/>
                            </p:stCondLst>
                            <p:childTnLst>
                              <p:par>
                                <p:cTn id="13" presetID="10" presetClass="entr" presetSubtype="0"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750"/>
                                        <p:tgtEl>
                                          <p:spTgt spid="5"/>
                                        </p:tgtEl>
                                      </p:cBhvr>
                                    </p:animEffect>
                                  </p:childTnLst>
                                </p:cTn>
                              </p:par>
                            </p:childTnLst>
                          </p:cTn>
                        </p:par>
                        <p:par>
                          <p:cTn id="16" fill="hold">
                            <p:stCondLst>
                              <p:cond delay="2250"/>
                            </p:stCondLst>
                            <p:childTnLst>
                              <p:par>
                                <p:cTn id="17" presetID="10" presetClass="entr" presetSubtype="0" fill="hold" grpId="0"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75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152400" y="514350"/>
            <a:ext cx="4038600" cy="3810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id-ID" sz="2000" dirty="0" smtClean="0">
                <a:solidFill>
                  <a:schemeClr val="tx1"/>
                </a:solidFill>
                <a:latin typeface="Calibri" panose="020F0502020204030204" pitchFamily="34" charset="0"/>
                <a:cs typeface="Calibri" panose="020F0502020204030204" pitchFamily="34" charset="0"/>
              </a:rPr>
              <a:t>a. </a:t>
            </a:r>
            <a:r>
              <a:rPr lang="id-ID" sz="2000" i="1" dirty="0" smtClean="0">
                <a:solidFill>
                  <a:schemeClr val="tx1"/>
                </a:solidFill>
                <a:latin typeface="Calibri" panose="020F0502020204030204" pitchFamily="34" charset="0"/>
                <a:cs typeface="Calibri" panose="020F0502020204030204" pitchFamily="34" charset="0"/>
              </a:rPr>
              <a:t>Request </a:t>
            </a:r>
            <a:r>
              <a:rPr lang="id-ID" sz="2000" dirty="0" smtClean="0">
                <a:solidFill>
                  <a:schemeClr val="tx1"/>
                </a:solidFill>
                <a:latin typeface="Calibri" panose="020F0502020204030204" pitchFamily="34" charset="0"/>
                <a:cs typeface="Calibri" panose="020F0502020204030204" pitchFamily="34" charset="0"/>
              </a:rPr>
              <a:t>atau </a:t>
            </a:r>
            <a:r>
              <a:rPr lang="id-ID" sz="2000" i="1" dirty="0" smtClean="0">
                <a:solidFill>
                  <a:schemeClr val="tx1"/>
                </a:solidFill>
                <a:latin typeface="Calibri" panose="020F0502020204030204" pitchFamily="34" charset="0"/>
                <a:cs typeface="Calibri" panose="020F0502020204030204" pitchFamily="34" charset="0"/>
              </a:rPr>
              <a:t>message</a:t>
            </a:r>
            <a:endParaRPr lang="en-US" sz="2000" b="1" i="1" dirty="0">
              <a:solidFill>
                <a:schemeClr val="tx1"/>
              </a:solidFill>
              <a:latin typeface="Calibri" panose="020F0502020204030204" pitchFamily="34" charset="0"/>
              <a:cs typeface="Calibri" panose="020F0502020204030204" pitchFamily="34" charset="0"/>
            </a:endParaRPr>
          </a:p>
        </p:txBody>
      </p:sp>
      <p:sp>
        <p:nvSpPr>
          <p:cNvPr id="2" name="テキスト プレースホルダー 6"/>
          <p:cNvSpPr txBox="1">
            <a:spLocks/>
          </p:cNvSpPr>
          <p:nvPr/>
        </p:nvSpPr>
        <p:spPr>
          <a:xfrm>
            <a:off x="65690" y="-19050"/>
            <a:ext cx="9002110" cy="567680"/>
          </a:xfrm>
          <a:prstGeom prst="rect">
            <a:avLst/>
          </a:prstGeom>
        </p:spPr>
        <p:txBody>
          <a:bodyPr vert="horz" lIns="163275" tIns="81638" rIns="163275" bIns="81638" rtlCol="0" anchor="t">
            <a:noAutofit/>
          </a:bodyPr>
          <a:lstStyle>
            <a:lvl1pPr marL="0" indent="0" algn="l" defTabSz="1632753" rtl="0" eaLnBrk="1" latinLnBrk="0" hangingPunct="1">
              <a:lnSpc>
                <a:spcPct val="120000"/>
              </a:lnSpc>
              <a:spcBef>
                <a:spcPts val="1200"/>
              </a:spcBef>
              <a:buFont typeface="Arial" panose="020B0604020202020204" pitchFamily="34" charset="0"/>
              <a:buNone/>
              <a:defRPr kumimoji="1" sz="3200" i="0" kern="1200" baseline="0">
                <a:solidFill>
                  <a:schemeClr val="accent1"/>
                </a:solidFill>
                <a:latin typeface="Route 159 SemiBold" pitchFamily="50" charset="0"/>
                <a:ea typeface="+mn-ea"/>
                <a:cs typeface="+mn-cs"/>
              </a:defRPr>
            </a:lvl1pPr>
            <a:lvl2pPr marL="1326612" indent="-510235" algn="l" defTabSz="1632753" rtl="0" eaLnBrk="1" latinLnBrk="0" hangingPunct="1">
              <a:spcBef>
                <a:spcPct val="20000"/>
              </a:spcBef>
              <a:buFont typeface="Arial" panose="020B0604020202020204" pitchFamily="34" charset="0"/>
              <a:buChar char="–"/>
              <a:defRPr kumimoji="1" sz="5000" kern="1200">
                <a:solidFill>
                  <a:schemeClr val="tx1"/>
                </a:solidFill>
                <a:latin typeface="+mn-lt"/>
                <a:ea typeface="+mn-ea"/>
                <a:cs typeface="+mn-cs"/>
              </a:defRPr>
            </a:lvl2pPr>
            <a:lvl3pPr marL="2040941" indent="-408188" algn="l" defTabSz="1632753" rtl="0" eaLnBrk="1" latinLnBrk="0" hangingPunct="1">
              <a:spcBef>
                <a:spcPct val="20000"/>
              </a:spcBef>
              <a:buFont typeface="Arial" panose="020B0604020202020204" pitchFamily="34" charset="0"/>
              <a:buChar char="•"/>
              <a:defRPr kumimoji="1" sz="4300" kern="1200">
                <a:solidFill>
                  <a:schemeClr val="tx1"/>
                </a:solidFill>
                <a:latin typeface="+mn-lt"/>
                <a:ea typeface="+mn-ea"/>
                <a:cs typeface="+mn-cs"/>
              </a:defRPr>
            </a:lvl3pPr>
            <a:lvl4pPr marL="2857317"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4pPr>
            <a:lvl5pPr marL="3673693"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5pPr>
            <a:lvl6pPr marL="4490070"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6pPr>
            <a:lvl7pPr marL="5306446"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7pPr>
            <a:lvl8pPr marL="6122822"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8pPr>
            <a:lvl9pPr marL="6939199"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9pPr>
          </a:lstStyle>
          <a:p>
            <a:pPr lvl="0">
              <a:defRPr/>
            </a:pPr>
            <a:r>
              <a:rPr lang="id-ID" altLang="ja-JP" sz="2400" dirty="0" smtClean="0">
                <a:solidFill>
                  <a:srgbClr val="CC3399"/>
                </a:solidFill>
                <a:latin typeface="+mn-lt"/>
                <a:cs typeface="Arial" pitchFamily="34" charset="0"/>
              </a:rPr>
              <a:t>2. </a:t>
            </a:r>
            <a:r>
              <a:rPr lang="id-ID" altLang="ja-JP" sz="2400" i="1" dirty="0" smtClean="0">
                <a:solidFill>
                  <a:srgbClr val="CC3399"/>
                </a:solidFill>
                <a:latin typeface="+mn-lt"/>
                <a:cs typeface="Arial" pitchFamily="34" charset="0"/>
              </a:rPr>
              <a:t>Content Message </a:t>
            </a:r>
            <a:r>
              <a:rPr lang="id-ID" altLang="ja-JP" sz="2400" dirty="0" smtClean="0">
                <a:solidFill>
                  <a:srgbClr val="CC3399"/>
                </a:solidFill>
                <a:latin typeface="+mn-lt"/>
                <a:cs typeface="Arial" pitchFamily="34" charset="0"/>
              </a:rPr>
              <a:t>dalam SIP</a:t>
            </a:r>
            <a:endParaRPr lang="fi-FI" altLang="ja-JP" sz="2400" i="1" dirty="0">
              <a:solidFill>
                <a:srgbClr val="CC3399"/>
              </a:solidFill>
              <a:latin typeface="+mn-lt"/>
              <a:cs typeface="Arial" pitchFamily="34" charset="0"/>
            </a:endParaRPr>
          </a:p>
        </p:txBody>
      </p:sp>
      <p:grpSp>
        <p:nvGrpSpPr>
          <p:cNvPr id="4" name="Group 3"/>
          <p:cNvGrpSpPr/>
          <p:nvPr/>
        </p:nvGrpSpPr>
        <p:grpSpPr>
          <a:xfrm>
            <a:off x="-457200" y="1200150"/>
            <a:ext cx="3268717" cy="3449177"/>
            <a:chOff x="4177418" y="1620663"/>
            <a:chExt cx="3463159" cy="3709380"/>
          </a:xfrm>
        </p:grpSpPr>
        <p:sp>
          <p:nvSpPr>
            <p:cNvPr id="5" name="TextBox 4"/>
            <p:cNvSpPr txBox="1"/>
            <p:nvPr/>
          </p:nvSpPr>
          <p:spPr>
            <a:xfrm>
              <a:off x="5310591" y="5083822"/>
              <a:ext cx="1828799" cy="246221"/>
            </a:xfrm>
            <a:prstGeom prst="rect">
              <a:avLst/>
            </a:prstGeom>
            <a:noFill/>
          </p:spPr>
          <p:txBody>
            <a:bodyPr wrap="square" rtlCol="0">
              <a:spAutoFit/>
            </a:bodyPr>
            <a:lstStyle/>
            <a:p>
              <a:r>
                <a:rPr lang="id-ID" sz="1000" dirty="0" smtClean="0">
                  <a:latin typeface="Calibri" panose="020F0502020204030204" pitchFamily="34" charset="0"/>
                  <a:cs typeface="Calibri" panose="020F0502020204030204" pitchFamily="34" charset="0"/>
                </a:rPr>
                <a:t>Sumber: pixabay.com</a:t>
              </a:r>
              <a:endParaRPr lang="id-ID" sz="1000" dirty="0">
                <a:latin typeface="Calibri" panose="020F0502020204030204" pitchFamily="34" charset="0"/>
                <a:cs typeface="Calibri" panose="020F0502020204030204" pitchFamily="34" charset="0"/>
              </a:endParaRPr>
            </a:p>
          </p:txBody>
        </p:sp>
        <p:pic>
          <p:nvPicPr>
            <p:cNvPr id="6" name="Picture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177418" y="1620663"/>
              <a:ext cx="3463159" cy="3463159"/>
            </a:xfrm>
            <a:prstGeom prst="rect">
              <a:avLst/>
            </a:prstGeom>
          </p:spPr>
        </p:pic>
      </p:grpSp>
      <p:sp>
        <p:nvSpPr>
          <p:cNvPr id="7" name="Rounded Rectangular Callout 6"/>
          <p:cNvSpPr/>
          <p:nvPr/>
        </p:nvSpPr>
        <p:spPr>
          <a:xfrm>
            <a:off x="2745827" y="700763"/>
            <a:ext cx="2399418" cy="3817640"/>
          </a:xfrm>
          <a:prstGeom prst="wedgeRoundRectCallout">
            <a:avLst>
              <a:gd name="adj1" fmla="val -70986"/>
              <a:gd name="adj2" fmla="val -15420"/>
              <a:gd name="adj3" fmla="val 16667"/>
            </a:avLst>
          </a:prstGeom>
          <a:solidFill>
            <a:schemeClr val="accent5">
              <a:lumMod val="20000"/>
              <a:lumOff val="80000"/>
            </a:schemeClr>
          </a:solidFill>
          <a:ln>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2000" i="1" dirty="0">
                <a:solidFill>
                  <a:schemeClr val="tx1"/>
                </a:solidFill>
                <a:latin typeface="Calibri" panose="020F0502020204030204" pitchFamily="34" charset="0"/>
                <a:cs typeface="Calibri" panose="020F0502020204030204" pitchFamily="34" charset="0"/>
              </a:rPr>
              <a:t>Request </a:t>
            </a:r>
            <a:r>
              <a:rPr lang="id-ID" sz="2000" dirty="0">
                <a:solidFill>
                  <a:schemeClr val="tx1"/>
                </a:solidFill>
                <a:latin typeface="Calibri" panose="020F0502020204030204" pitchFamily="34" charset="0"/>
                <a:cs typeface="Calibri" panose="020F0502020204030204" pitchFamily="34" charset="0"/>
              </a:rPr>
              <a:t>atau </a:t>
            </a:r>
            <a:r>
              <a:rPr lang="id-ID" sz="2000" i="1" dirty="0" smtClean="0">
                <a:solidFill>
                  <a:schemeClr val="tx1"/>
                </a:solidFill>
                <a:latin typeface="Calibri" panose="020F0502020204030204" pitchFamily="34" charset="0"/>
                <a:cs typeface="Calibri" panose="020F0502020204030204" pitchFamily="34" charset="0"/>
              </a:rPr>
              <a:t>message</a:t>
            </a:r>
            <a:r>
              <a:rPr lang="id-ID" sz="2000" b="1" i="1" dirty="0" smtClean="0">
                <a:solidFill>
                  <a:schemeClr val="tx1"/>
                </a:solidFill>
                <a:latin typeface="Calibri" panose="020F0502020204030204" pitchFamily="34" charset="0"/>
                <a:cs typeface="Calibri" panose="020F0502020204030204" pitchFamily="34" charset="0"/>
              </a:rPr>
              <a:t> </a:t>
            </a:r>
            <a:r>
              <a:rPr lang="id-ID" sz="2000" dirty="0" smtClean="0">
                <a:solidFill>
                  <a:schemeClr val="tx1"/>
                </a:solidFill>
                <a:latin typeface="Calibri" panose="020F0502020204030204" pitchFamily="34" charset="0"/>
                <a:cs typeface="Calibri" panose="020F0502020204030204" pitchFamily="34" charset="0"/>
              </a:rPr>
              <a:t>adalah pesan yang dikirimkan oleh perangkat pengguna kepada </a:t>
            </a:r>
            <a:r>
              <a:rPr lang="id-ID" sz="2000" i="1" dirty="0" smtClean="0">
                <a:solidFill>
                  <a:schemeClr val="tx1"/>
                </a:solidFill>
                <a:latin typeface="Calibri" panose="020F0502020204030204" pitchFamily="34" charset="0"/>
                <a:cs typeface="Calibri" panose="020F0502020204030204" pitchFamily="34" charset="0"/>
              </a:rPr>
              <a:t>server</a:t>
            </a:r>
            <a:r>
              <a:rPr lang="id-ID" sz="2000" dirty="0" smtClean="0">
                <a:solidFill>
                  <a:schemeClr val="tx1"/>
                </a:solidFill>
                <a:latin typeface="Calibri" panose="020F0502020204030204" pitchFamily="34" charset="0"/>
                <a:cs typeface="Calibri" panose="020F0502020204030204" pitchFamily="34" charset="0"/>
              </a:rPr>
              <a:t> yang berisi tentang permintaan jenis operasi yang akan dilakukan oleh pengguna.</a:t>
            </a:r>
            <a:endParaRPr lang="id-ID" sz="2000" dirty="0">
              <a:solidFill>
                <a:schemeClr val="tx1"/>
              </a:solidFill>
              <a:latin typeface="Calibri" panose="020F0502020204030204" pitchFamily="34" charset="0"/>
              <a:cs typeface="Calibri" panose="020F0502020204030204" pitchFamily="34" charset="0"/>
            </a:endParaRPr>
          </a:p>
        </p:txBody>
      </p:sp>
      <p:sp>
        <p:nvSpPr>
          <p:cNvPr id="8" name="Rectangle 7"/>
          <p:cNvSpPr/>
          <p:nvPr/>
        </p:nvSpPr>
        <p:spPr>
          <a:xfrm>
            <a:off x="5171361" y="302248"/>
            <a:ext cx="1686365" cy="276272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id-ID" sz="2000" dirty="0" smtClean="0">
                <a:solidFill>
                  <a:schemeClr val="tx1"/>
                </a:solidFill>
                <a:latin typeface="Calibri" panose="020F0502020204030204" pitchFamily="34" charset="0"/>
                <a:cs typeface="Calibri" panose="020F0502020204030204" pitchFamily="34" charset="0"/>
              </a:rPr>
              <a:t>Berikut elemen penting dalam konten pesan tersebut.</a:t>
            </a:r>
            <a:endParaRPr lang="en-US" sz="2000" dirty="0">
              <a:solidFill>
                <a:schemeClr val="tx1"/>
              </a:solidFill>
              <a:latin typeface="Calibri" panose="020F0502020204030204" pitchFamily="34" charset="0"/>
              <a:cs typeface="Calibri" panose="020F0502020204030204" pitchFamily="34" charset="0"/>
            </a:endParaRPr>
          </a:p>
        </p:txBody>
      </p:sp>
      <p:pic>
        <p:nvPicPr>
          <p:cNvPr id="9" name="Picture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784427" y="133350"/>
            <a:ext cx="1676190" cy="4618127"/>
          </a:xfrm>
          <a:prstGeom prst="rect">
            <a:avLst/>
          </a:prstGeom>
          <a:effectLst>
            <a:outerShdw blurRad="76200" dir="18900000" sy="23000" kx="-1200000" algn="bl" rotWithShape="0">
              <a:prstClr val="black">
                <a:alpha val="20000"/>
              </a:prstClr>
            </a:outerShdw>
          </a:effectLst>
        </p:spPr>
      </p:pic>
      <p:sp>
        <p:nvSpPr>
          <p:cNvPr id="10" name="TextBox 9"/>
          <p:cNvSpPr txBox="1"/>
          <p:nvPr/>
        </p:nvSpPr>
        <p:spPr>
          <a:xfrm>
            <a:off x="6832155" y="257728"/>
            <a:ext cx="1476062" cy="4401205"/>
          </a:xfrm>
          <a:prstGeom prst="rect">
            <a:avLst/>
          </a:prstGeom>
          <a:noFill/>
        </p:spPr>
        <p:txBody>
          <a:bodyPr wrap="square" rtlCol="0">
            <a:spAutoFit/>
          </a:bodyPr>
          <a:lstStyle/>
          <a:p>
            <a:pPr marL="285750" indent="-285750">
              <a:buFont typeface="Arial" panose="020B0604020202020204" pitchFamily="34" charset="0"/>
              <a:buChar char="•"/>
            </a:pPr>
            <a:r>
              <a:rPr lang="id-ID" sz="2000" i="1" dirty="0" smtClean="0">
                <a:latin typeface="Calibri" panose="020F0502020204030204" pitchFamily="34" charset="0"/>
                <a:cs typeface="Calibri" panose="020F0502020204030204" pitchFamily="34" charset="0"/>
              </a:rPr>
              <a:t>Register</a:t>
            </a:r>
          </a:p>
          <a:p>
            <a:pPr marL="285750" indent="-285750">
              <a:buFont typeface="Arial" panose="020B0604020202020204" pitchFamily="34" charset="0"/>
              <a:buChar char="•"/>
            </a:pPr>
            <a:r>
              <a:rPr lang="id-ID" sz="2000" i="1" dirty="0" smtClean="0">
                <a:latin typeface="Calibri" panose="020F0502020204030204" pitchFamily="34" charset="0"/>
                <a:cs typeface="Calibri" panose="020F0502020204030204" pitchFamily="34" charset="0"/>
              </a:rPr>
              <a:t>Ack</a:t>
            </a:r>
          </a:p>
          <a:p>
            <a:pPr marL="285750" indent="-285750">
              <a:buFont typeface="Arial" panose="020B0604020202020204" pitchFamily="34" charset="0"/>
              <a:buChar char="•"/>
            </a:pPr>
            <a:r>
              <a:rPr lang="id-ID" sz="2000" i="1" dirty="0" smtClean="0">
                <a:latin typeface="Calibri" panose="020F0502020204030204" pitchFamily="34" charset="0"/>
                <a:cs typeface="Calibri" panose="020F0502020204030204" pitchFamily="34" charset="0"/>
              </a:rPr>
              <a:t>Bye</a:t>
            </a:r>
          </a:p>
          <a:p>
            <a:pPr marL="285750" indent="-285750">
              <a:buFont typeface="Arial" panose="020B0604020202020204" pitchFamily="34" charset="0"/>
              <a:buChar char="•"/>
            </a:pPr>
            <a:r>
              <a:rPr lang="id-ID" sz="2000" i="1" dirty="0" smtClean="0">
                <a:latin typeface="Calibri" panose="020F0502020204030204" pitchFamily="34" charset="0"/>
                <a:cs typeface="Calibri" panose="020F0502020204030204" pitchFamily="34" charset="0"/>
              </a:rPr>
              <a:t>Cancel</a:t>
            </a:r>
          </a:p>
          <a:p>
            <a:pPr marL="285750" indent="-285750">
              <a:buFont typeface="Arial" panose="020B0604020202020204" pitchFamily="34" charset="0"/>
              <a:buChar char="•"/>
            </a:pPr>
            <a:r>
              <a:rPr lang="id-ID" sz="2000" i="1" dirty="0" smtClean="0">
                <a:latin typeface="Calibri" panose="020F0502020204030204" pitchFamily="34" charset="0"/>
                <a:cs typeface="Calibri" panose="020F0502020204030204" pitchFamily="34" charset="0"/>
              </a:rPr>
              <a:t>Invite</a:t>
            </a:r>
          </a:p>
          <a:p>
            <a:pPr marL="285750" indent="-285750">
              <a:buFont typeface="Arial" panose="020B0604020202020204" pitchFamily="34" charset="0"/>
              <a:buChar char="•"/>
            </a:pPr>
            <a:r>
              <a:rPr lang="id-ID" sz="2000" i="1" dirty="0" smtClean="0">
                <a:latin typeface="Calibri" panose="020F0502020204030204" pitchFamily="34" charset="0"/>
                <a:cs typeface="Calibri" panose="020F0502020204030204" pitchFamily="34" charset="0"/>
              </a:rPr>
              <a:t>Option</a:t>
            </a:r>
          </a:p>
          <a:p>
            <a:pPr marL="285750" indent="-285750">
              <a:buFont typeface="Arial" panose="020B0604020202020204" pitchFamily="34" charset="0"/>
              <a:buChar char="•"/>
            </a:pPr>
            <a:r>
              <a:rPr lang="id-ID" sz="2000" i="1" dirty="0" smtClean="0">
                <a:latin typeface="Calibri" panose="020F0502020204030204" pitchFamily="34" charset="0"/>
                <a:cs typeface="Calibri" panose="020F0502020204030204" pitchFamily="34" charset="0"/>
              </a:rPr>
              <a:t>Update</a:t>
            </a:r>
          </a:p>
          <a:p>
            <a:pPr marL="285750" indent="-285750">
              <a:buFont typeface="Arial" panose="020B0604020202020204" pitchFamily="34" charset="0"/>
              <a:buChar char="•"/>
            </a:pPr>
            <a:r>
              <a:rPr lang="id-ID" sz="2000" i="1" dirty="0" smtClean="0">
                <a:latin typeface="Calibri" panose="020F0502020204030204" pitchFamily="34" charset="0"/>
                <a:cs typeface="Calibri" panose="020F0502020204030204" pitchFamily="34" charset="0"/>
              </a:rPr>
              <a:t>Refer</a:t>
            </a:r>
          </a:p>
          <a:p>
            <a:pPr marL="285750" indent="-285750">
              <a:buFont typeface="Arial" panose="020B0604020202020204" pitchFamily="34" charset="0"/>
              <a:buChar char="•"/>
            </a:pPr>
            <a:r>
              <a:rPr lang="id-ID" sz="2000" i="1" dirty="0" smtClean="0">
                <a:latin typeface="Calibri" panose="020F0502020204030204" pitchFamily="34" charset="0"/>
                <a:cs typeface="Calibri" panose="020F0502020204030204" pitchFamily="34" charset="0"/>
              </a:rPr>
              <a:t>Prack</a:t>
            </a:r>
          </a:p>
          <a:p>
            <a:pPr marL="285750" indent="-285750">
              <a:buFont typeface="Arial" panose="020B0604020202020204" pitchFamily="34" charset="0"/>
              <a:buChar char="•"/>
            </a:pPr>
            <a:r>
              <a:rPr lang="id-ID" sz="2000" i="1" dirty="0" smtClean="0">
                <a:latin typeface="Calibri" panose="020F0502020204030204" pitchFamily="34" charset="0"/>
                <a:cs typeface="Calibri" panose="020F0502020204030204" pitchFamily="34" charset="0"/>
              </a:rPr>
              <a:t>Subscribe</a:t>
            </a:r>
          </a:p>
          <a:p>
            <a:pPr marL="285750" indent="-285750">
              <a:buFont typeface="Arial" panose="020B0604020202020204" pitchFamily="34" charset="0"/>
              <a:buChar char="•"/>
            </a:pPr>
            <a:r>
              <a:rPr lang="id-ID" sz="2000" i="1" dirty="0" smtClean="0">
                <a:latin typeface="Calibri" panose="020F0502020204030204" pitchFamily="34" charset="0"/>
                <a:cs typeface="Calibri" panose="020F0502020204030204" pitchFamily="34" charset="0"/>
              </a:rPr>
              <a:t>Notify</a:t>
            </a:r>
          </a:p>
          <a:p>
            <a:pPr marL="285750" indent="-285750">
              <a:buFont typeface="Arial" panose="020B0604020202020204" pitchFamily="34" charset="0"/>
              <a:buChar char="•"/>
            </a:pPr>
            <a:r>
              <a:rPr lang="id-ID" sz="2000" i="1" dirty="0" smtClean="0">
                <a:latin typeface="Calibri" panose="020F0502020204030204" pitchFamily="34" charset="0"/>
                <a:cs typeface="Calibri" panose="020F0502020204030204" pitchFamily="34" charset="0"/>
              </a:rPr>
              <a:t>Publish</a:t>
            </a:r>
          </a:p>
          <a:p>
            <a:pPr marL="285750" indent="-285750">
              <a:buFont typeface="Arial" panose="020B0604020202020204" pitchFamily="34" charset="0"/>
              <a:buChar char="•"/>
            </a:pPr>
            <a:r>
              <a:rPr lang="id-ID" sz="2000" i="1" dirty="0" smtClean="0">
                <a:latin typeface="Calibri" panose="020F0502020204030204" pitchFamily="34" charset="0"/>
                <a:cs typeface="Calibri" panose="020F0502020204030204" pitchFamily="34" charset="0"/>
              </a:rPr>
              <a:t>Mesage</a:t>
            </a:r>
          </a:p>
          <a:p>
            <a:pPr marL="285750" indent="-285750">
              <a:buFont typeface="Arial" panose="020B0604020202020204" pitchFamily="34" charset="0"/>
              <a:buChar char="•"/>
            </a:pPr>
            <a:r>
              <a:rPr lang="id-ID" sz="2000" i="1" dirty="0" smtClean="0">
                <a:latin typeface="Calibri" panose="020F0502020204030204" pitchFamily="34" charset="0"/>
                <a:cs typeface="Calibri" panose="020F0502020204030204" pitchFamily="34" charset="0"/>
              </a:rPr>
              <a:t>Info </a:t>
            </a:r>
            <a:endParaRPr lang="id-ID" sz="2000" dirty="0" smtClean="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8623564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childTnLst>
                                </p:cTn>
                              </p:par>
                            </p:childTnLst>
                          </p:cTn>
                        </p:par>
                        <p:par>
                          <p:cTn id="8" fill="hold">
                            <p:stCondLst>
                              <p:cond delay="750"/>
                            </p:stCondLst>
                            <p:childTnLst>
                              <p:par>
                                <p:cTn id="9" presetID="10"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750"/>
                                        <p:tgtEl>
                                          <p:spTgt spid="3"/>
                                        </p:tgtEl>
                                      </p:cBhvr>
                                    </p:animEffect>
                                  </p:childTnLst>
                                </p:cTn>
                              </p:par>
                            </p:childTnLst>
                          </p:cTn>
                        </p:par>
                        <p:par>
                          <p:cTn id="12" fill="hold">
                            <p:stCondLst>
                              <p:cond delay="1500"/>
                            </p:stCondLst>
                            <p:childTnLst>
                              <p:par>
                                <p:cTn id="13" presetID="10" presetClass="entr" presetSubtype="0" fill="hold"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750"/>
                                        <p:tgtEl>
                                          <p:spTgt spid="4"/>
                                        </p:tgtEl>
                                      </p:cBhvr>
                                    </p:animEffect>
                                  </p:childTnLst>
                                </p:cTn>
                              </p:par>
                            </p:childTnLst>
                          </p:cTn>
                        </p:par>
                        <p:par>
                          <p:cTn id="16" fill="hold">
                            <p:stCondLst>
                              <p:cond delay="2250"/>
                            </p:stCondLst>
                            <p:childTnLst>
                              <p:par>
                                <p:cTn id="17" presetID="10" presetClass="entr" presetSubtype="0" fill="hold" grpId="0"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750"/>
                                        <p:tgtEl>
                                          <p:spTgt spid="7"/>
                                        </p:tgtEl>
                                      </p:cBhvr>
                                    </p:animEffect>
                                  </p:childTnLst>
                                </p:cTn>
                              </p:par>
                            </p:childTnLst>
                          </p:cTn>
                        </p:par>
                        <p:par>
                          <p:cTn id="20" fill="hold">
                            <p:stCondLst>
                              <p:cond delay="3000"/>
                            </p:stCondLst>
                            <p:childTnLst>
                              <p:par>
                                <p:cTn id="21" presetID="10" presetClass="entr" presetSubtype="0" fill="hold" grpId="0" nodeType="after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fade">
                                      <p:cBhvr>
                                        <p:cTn id="23" dur="750"/>
                                        <p:tgtEl>
                                          <p:spTgt spid="8"/>
                                        </p:tgtEl>
                                      </p:cBhvr>
                                    </p:animEffect>
                                  </p:childTnLst>
                                </p:cTn>
                              </p:par>
                            </p:childTnLst>
                          </p:cTn>
                        </p:par>
                        <p:par>
                          <p:cTn id="24" fill="hold">
                            <p:stCondLst>
                              <p:cond delay="3750"/>
                            </p:stCondLst>
                            <p:childTnLst>
                              <p:par>
                                <p:cTn id="25" presetID="10" presetClass="entr" presetSubtype="0" fill="hold" nodeType="after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750"/>
                                        <p:tgtEl>
                                          <p:spTgt spid="9"/>
                                        </p:tgtEl>
                                      </p:cBhvr>
                                    </p:animEffect>
                                  </p:childTnLst>
                                </p:cTn>
                              </p:par>
                            </p:childTnLst>
                          </p:cTn>
                        </p:par>
                        <p:par>
                          <p:cTn id="28" fill="hold">
                            <p:stCondLst>
                              <p:cond delay="4500"/>
                            </p:stCondLst>
                            <p:childTnLst>
                              <p:par>
                                <p:cTn id="29" presetID="10" presetClass="entr" presetSubtype="0" fill="hold" grpId="0" nodeType="after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fade">
                                      <p:cBhvr>
                                        <p:cTn id="31" dur="75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2" grpId="0"/>
      <p:bldP spid="7" grpId="0" animBg="1"/>
      <p:bldP spid="8" grpId="0" animBg="1"/>
      <p:bldP spid="10"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52400" y="285750"/>
            <a:ext cx="1981200" cy="3810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id-ID" sz="2000" dirty="0" smtClean="0">
                <a:solidFill>
                  <a:schemeClr val="tx1"/>
                </a:solidFill>
                <a:latin typeface="Calibri" panose="020F0502020204030204" pitchFamily="34" charset="0"/>
                <a:cs typeface="Calibri" panose="020F0502020204030204" pitchFamily="34" charset="0"/>
              </a:rPr>
              <a:t>b. </a:t>
            </a:r>
            <a:r>
              <a:rPr lang="id-ID" sz="2000" i="1" dirty="0" smtClean="0">
                <a:solidFill>
                  <a:schemeClr val="tx1"/>
                </a:solidFill>
                <a:latin typeface="Calibri" panose="020F0502020204030204" pitchFamily="34" charset="0"/>
                <a:cs typeface="Calibri" panose="020F0502020204030204" pitchFamily="34" charset="0"/>
              </a:rPr>
              <a:t>Response </a:t>
            </a:r>
            <a:endParaRPr lang="en-US" sz="2000" b="1" i="1" dirty="0">
              <a:solidFill>
                <a:schemeClr val="tx1"/>
              </a:solidFill>
              <a:latin typeface="Calibri" panose="020F0502020204030204" pitchFamily="34" charset="0"/>
              <a:cs typeface="Calibri" panose="020F0502020204030204" pitchFamily="34" charset="0"/>
            </a:endParaRPr>
          </a:p>
        </p:txBody>
      </p:sp>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278923" y="285750"/>
            <a:ext cx="7000762" cy="4740100"/>
          </a:xfrm>
          <a:prstGeom prst="rect">
            <a:avLst/>
          </a:prstGeom>
        </p:spPr>
      </p:pic>
      <p:sp>
        <p:nvSpPr>
          <p:cNvPr id="4" name="TextBox 3"/>
          <p:cNvSpPr txBox="1"/>
          <p:nvPr/>
        </p:nvSpPr>
        <p:spPr>
          <a:xfrm>
            <a:off x="381000" y="4283899"/>
            <a:ext cx="1621157" cy="246221"/>
          </a:xfrm>
          <a:prstGeom prst="rect">
            <a:avLst/>
          </a:prstGeom>
          <a:noFill/>
        </p:spPr>
        <p:txBody>
          <a:bodyPr wrap="square" rtlCol="0">
            <a:spAutoFit/>
          </a:bodyPr>
          <a:lstStyle/>
          <a:p>
            <a:r>
              <a:rPr lang="id-ID" sz="1000" dirty="0" smtClean="0">
                <a:latin typeface="Calibri" panose="020F0502020204030204" pitchFamily="34" charset="0"/>
                <a:cs typeface="Calibri" panose="020F0502020204030204" pitchFamily="34" charset="0"/>
              </a:rPr>
              <a:t>Sumber: pixabay.com</a:t>
            </a:r>
            <a:endParaRPr lang="id-ID" sz="1000" dirty="0">
              <a:latin typeface="Calibri" panose="020F0502020204030204" pitchFamily="34" charset="0"/>
              <a:cs typeface="Calibri" panose="020F0502020204030204" pitchFamily="34" charset="0"/>
            </a:endParaRPr>
          </a:p>
        </p:txBody>
      </p:sp>
      <p:sp>
        <p:nvSpPr>
          <p:cNvPr id="5" name="Rounded Rectangular Callout 4"/>
          <p:cNvSpPr/>
          <p:nvPr/>
        </p:nvSpPr>
        <p:spPr>
          <a:xfrm>
            <a:off x="2379536" y="590550"/>
            <a:ext cx="2779310" cy="3077687"/>
          </a:xfrm>
          <a:prstGeom prst="wedgeRoundRectCallout">
            <a:avLst>
              <a:gd name="adj1" fmla="val -73127"/>
              <a:gd name="adj2" fmla="val -26723"/>
              <a:gd name="adj3" fmla="val 16667"/>
            </a:avLst>
          </a:prstGeom>
          <a:solidFill>
            <a:schemeClr val="accent5">
              <a:lumMod val="20000"/>
              <a:lumOff val="80000"/>
            </a:schemeClr>
          </a:solidFill>
          <a:ln>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2000" i="1" dirty="0" smtClean="0">
                <a:solidFill>
                  <a:schemeClr val="tx1"/>
                </a:solidFill>
                <a:latin typeface="Calibri" panose="020F0502020204030204" pitchFamily="34" charset="0"/>
                <a:cs typeface="Calibri" panose="020F0502020204030204" pitchFamily="34" charset="0"/>
              </a:rPr>
              <a:t>Response </a:t>
            </a:r>
            <a:r>
              <a:rPr lang="id-ID" sz="2000" dirty="0" smtClean="0">
                <a:solidFill>
                  <a:schemeClr val="tx1"/>
                </a:solidFill>
                <a:latin typeface="Calibri" panose="020F0502020204030204" pitchFamily="34" charset="0"/>
                <a:cs typeface="Calibri" panose="020F0502020204030204" pitchFamily="34" charset="0"/>
              </a:rPr>
              <a:t>merupakan pesan sebagai umpan balik dari </a:t>
            </a:r>
            <a:r>
              <a:rPr lang="id-ID" sz="2000" i="1" dirty="0" smtClean="0">
                <a:solidFill>
                  <a:schemeClr val="tx1"/>
                </a:solidFill>
                <a:latin typeface="Calibri" panose="020F0502020204030204" pitchFamily="34" charset="0"/>
                <a:cs typeface="Calibri" panose="020F0502020204030204" pitchFamily="34" charset="0"/>
              </a:rPr>
              <a:t>server </a:t>
            </a:r>
            <a:r>
              <a:rPr lang="id-ID" sz="2000" dirty="0" smtClean="0">
                <a:solidFill>
                  <a:schemeClr val="tx1"/>
                </a:solidFill>
                <a:latin typeface="Calibri" panose="020F0502020204030204" pitchFamily="34" charset="0"/>
                <a:cs typeface="Calibri" panose="020F0502020204030204" pitchFamily="34" charset="0"/>
              </a:rPr>
              <a:t>terhadap </a:t>
            </a:r>
            <a:r>
              <a:rPr lang="id-ID" sz="2000" i="1" dirty="0" smtClean="0">
                <a:solidFill>
                  <a:schemeClr val="tx1"/>
                </a:solidFill>
                <a:latin typeface="Calibri" panose="020F0502020204030204" pitchFamily="34" charset="0"/>
                <a:cs typeface="Calibri" panose="020F0502020204030204" pitchFamily="34" charset="0"/>
              </a:rPr>
              <a:t>request </a:t>
            </a:r>
            <a:r>
              <a:rPr lang="id-ID" sz="2000" dirty="0" smtClean="0">
                <a:solidFill>
                  <a:schemeClr val="tx1"/>
                </a:solidFill>
                <a:latin typeface="Calibri" panose="020F0502020204030204" pitchFamily="34" charset="0"/>
                <a:cs typeface="Calibri" panose="020F0502020204030204" pitchFamily="34" charset="0"/>
              </a:rPr>
              <a:t>yang dikirimkan oleh </a:t>
            </a:r>
            <a:r>
              <a:rPr lang="id-ID" sz="2000" i="1" dirty="0" smtClean="0">
                <a:solidFill>
                  <a:schemeClr val="tx1"/>
                </a:solidFill>
                <a:latin typeface="Calibri" panose="020F0502020204030204" pitchFamily="34" charset="0"/>
                <a:cs typeface="Calibri" panose="020F0502020204030204" pitchFamily="34" charset="0"/>
              </a:rPr>
              <a:t>client</a:t>
            </a:r>
            <a:r>
              <a:rPr lang="id-ID" sz="2000" dirty="0" smtClean="0">
                <a:solidFill>
                  <a:schemeClr val="tx1"/>
                </a:solidFill>
                <a:latin typeface="Calibri" panose="020F0502020204030204" pitchFamily="34" charset="0"/>
                <a:cs typeface="Calibri" panose="020F0502020204030204" pitchFamily="34" charset="0"/>
              </a:rPr>
              <a:t>. Pesan tersebut berisi tentang jenis operasi yang diinginkan oleh pengguna.</a:t>
            </a:r>
            <a:endParaRPr lang="id-ID" sz="2000" dirty="0">
              <a:solidFill>
                <a:schemeClr val="tx1"/>
              </a:solidFill>
              <a:latin typeface="Calibri" panose="020F0502020204030204" pitchFamily="34" charset="0"/>
              <a:cs typeface="Calibri" panose="020F0502020204030204" pitchFamily="34" charset="0"/>
            </a:endParaRPr>
          </a:p>
        </p:txBody>
      </p:sp>
      <p:sp>
        <p:nvSpPr>
          <p:cNvPr id="6" name="Rectangle 5"/>
          <p:cNvSpPr/>
          <p:nvPr/>
        </p:nvSpPr>
        <p:spPr>
          <a:xfrm>
            <a:off x="5377384" y="819150"/>
            <a:ext cx="2428762" cy="125402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id-ID" sz="2000" dirty="0" smtClean="0">
                <a:solidFill>
                  <a:schemeClr val="tx1"/>
                </a:solidFill>
                <a:latin typeface="Calibri" panose="020F0502020204030204" pitchFamily="34" charset="0"/>
                <a:cs typeface="Calibri" panose="020F0502020204030204" pitchFamily="34" charset="0"/>
              </a:rPr>
              <a:t>Berikut jenis kode </a:t>
            </a:r>
            <a:r>
              <a:rPr lang="id-ID" sz="2000" i="1" dirty="0" smtClean="0">
                <a:solidFill>
                  <a:schemeClr val="tx1"/>
                </a:solidFill>
                <a:latin typeface="Calibri" panose="020F0502020204030204" pitchFamily="34" charset="0"/>
                <a:cs typeface="Calibri" panose="020F0502020204030204" pitchFamily="34" charset="0"/>
              </a:rPr>
              <a:t>respons</a:t>
            </a:r>
            <a:r>
              <a:rPr lang="id-ID" sz="2000" dirty="0" smtClean="0">
                <a:solidFill>
                  <a:schemeClr val="tx1"/>
                </a:solidFill>
                <a:latin typeface="Calibri" panose="020F0502020204030204" pitchFamily="34" charset="0"/>
                <a:cs typeface="Calibri" panose="020F0502020204030204" pitchFamily="34" charset="0"/>
              </a:rPr>
              <a:t> dari </a:t>
            </a:r>
            <a:r>
              <a:rPr lang="id-ID" sz="2000" i="1" dirty="0" smtClean="0">
                <a:solidFill>
                  <a:schemeClr val="tx1"/>
                </a:solidFill>
                <a:latin typeface="Calibri" panose="020F0502020204030204" pitchFamily="34" charset="0"/>
                <a:cs typeface="Calibri" panose="020F0502020204030204" pitchFamily="34" charset="0"/>
              </a:rPr>
              <a:t>server</a:t>
            </a:r>
            <a:r>
              <a:rPr lang="id-ID" sz="2000" dirty="0" smtClean="0">
                <a:solidFill>
                  <a:schemeClr val="tx1"/>
                </a:solidFill>
                <a:latin typeface="Calibri" panose="020F0502020204030204" pitchFamily="34" charset="0"/>
                <a:cs typeface="Calibri" panose="020F0502020204030204" pitchFamily="34" charset="0"/>
              </a:rPr>
              <a:t> yang dapat Anda pahami.</a:t>
            </a:r>
            <a:endParaRPr lang="en-US" sz="2000" dirty="0">
              <a:solidFill>
                <a:schemeClr val="tx1"/>
              </a:solidFill>
              <a:latin typeface="Calibri" panose="020F0502020204030204" pitchFamily="34" charset="0"/>
              <a:cs typeface="Calibri" panose="020F0502020204030204" pitchFamily="34" charset="0"/>
            </a:endParaRPr>
          </a:p>
        </p:txBody>
      </p:sp>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469937" y="1885950"/>
            <a:ext cx="1143719" cy="2174972"/>
          </a:xfrm>
          <a:prstGeom prst="rect">
            <a:avLst/>
          </a:prstGeom>
          <a:effectLst>
            <a:outerShdw blurRad="76200" dir="18900000" sy="23000" kx="-1200000" algn="bl" rotWithShape="0">
              <a:prstClr val="black">
                <a:alpha val="20000"/>
              </a:prstClr>
            </a:outerShdw>
          </a:effectLst>
        </p:spPr>
      </p:pic>
      <p:sp>
        <p:nvSpPr>
          <p:cNvPr id="8" name="TextBox 7"/>
          <p:cNvSpPr txBox="1"/>
          <p:nvPr/>
        </p:nvSpPr>
        <p:spPr>
          <a:xfrm>
            <a:off x="6517665" y="2010327"/>
            <a:ext cx="1126563" cy="1938992"/>
          </a:xfrm>
          <a:prstGeom prst="rect">
            <a:avLst/>
          </a:prstGeom>
          <a:noFill/>
        </p:spPr>
        <p:txBody>
          <a:bodyPr wrap="square" rtlCol="0">
            <a:spAutoFit/>
          </a:bodyPr>
          <a:lstStyle/>
          <a:p>
            <a:pPr marL="285750" indent="-285750">
              <a:buFont typeface="Arial" panose="020B0604020202020204" pitchFamily="34" charset="0"/>
              <a:buChar char="•"/>
            </a:pPr>
            <a:r>
              <a:rPr lang="id-ID" sz="2000" dirty="0" smtClean="0">
                <a:latin typeface="Calibri" panose="020F0502020204030204" pitchFamily="34" charset="0"/>
                <a:cs typeface="Calibri" panose="020F0502020204030204" pitchFamily="34" charset="0"/>
              </a:rPr>
              <a:t>1xx</a:t>
            </a:r>
          </a:p>
          <a:p>
            <a:pPr marL="285750" indent="-285750">
              <a:buFont typeface="Arial" panose="020B0604020202020204" pitchFamily="34" charset="0"/>
              <a:buChar char="•"/>
            </a:pPr>
            <a:r>
              <a:rPr lang="id-ID" sz="2000" dirty="0" smtClean="0">
                <a:latin typeface="Calibri" panose="020F0502020204030204" pitchFamily="34" charset="0"/>
                <a:cs typeface="Calibri" panose="020F0502020204030204" pitchFamily="34" charset="0"/>
              </a:rPr>
              <a:t>2xx</a:t>
            </a:r>
          </a:p>
          <a:p>
            <a:pPr marL="285750" indent="-285750">
              <a:buFont typeface="Arial" panose="020B0604020202020204" pitchFamily="34" charset="0"/>
              <a:buChar char="•"/>
            </a:pPr>
            <a:r>
              <a:rPr lang="id-ID" sz="2000" dirty="0" smtClean="0">
                <a:latin typeface="Calibri" panose="020F0502020204030204" pitchFamily="34" charset="0"/>
                <a:cs typeface="Calibri" panose="020F0502020204030204" pitchFamily="34" charset="0"/>
              </a:rPr>
              <a:t>3xx</a:t>
            </a:r>
          </a:p>
          <a:p>
            <a:pPr marL="285750" indent="-285750">
              <a:buFont typeface="Arial" panose="020B0604020202020204" pitchFamily="34" charset="0"/>
              <a:buChar char="•"/>
            </a:pPr>
            <a:r>
              <a:rPr lang="id-ID" sz="2000" dirty="0" smtClean="0">
                <a:latin typeface="Calibri" panose="020F0502020204030204" pitchFamily="34" charset="0"/>
                <a:cs typeface="Calibri" panose="020F0502020204030204" pitchFamily="34" charset="0"/>
              </a:rPr>
              <a:t>4xx</a:t>
            </a:r>
          </a:p>
          <a:p>
            <a:pPr marL="285750" indent="-285750">
              <a:buFont typeface="Arial" panose="020B0604020202020204" pitchFamily="34" charset="0"/>
              <a:buChar char="•"/>
            </a:pPr>
            <a:r>
              <a:rPr lang="id-ID" sz="2000" dirty="0" smtClean="0">
                <a:latin typeface="Calibri" panose="020F0502020204030204" pitchFamily="34" charset="0"/>
                <a:cs typeface="Calibri" panose="020F0502020204030204" pitchFamily="34" charset="0"/>
              </a:rPr>
              <a:t>5xx</a:t>
            </a:r>
          </a:p>
          <a:p>
            <a:pPr marL="285750" indent="-285750">
              <a:buFont typeface="Arial" panose="020B0604020202020204" pitchFamily="34" charset="0"/>
              <a:buChar char="•"/>
            </a:pPr>
            <a:r>
              <a:rPr lang="id-ID" sz="2000" dirty="0" smtClean="0">
                <a:latin typeface="Calibri" panose="020F0502020204030204" pitchFamily="34" charset="0"/>
                <a:cs typeface="Calibri" panose="020F0502020204030204" pitchFamily="34" charset="0"/>
              </a:rPr>
              <a:t>6xx</a:t>
            </a:r>
          </a:p>
        </p:txBody>
      </p:sp>
    </p:spTree>
    <p:extLst>
      <p:ext uri="{BB962C8B-B14F-4D97-AF65-F5344CB8AC3E}">
        <p14:creationId xmlns:p14="http://schemas.microsoft.com/office/powerpoint/2010/main" val="4308800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childTnLst>
                                </p:cTn>
                              </p:par>
                            </p:childTnLst>
                          </p:cTn>
                        </p:par>
                        <p:par>
                          <p:cTn id="8" fill="hold">
                            <p:stCondLst>
                              <p:cond delay="750"/>
                            </p:stCondLst>
                            <p:childTnLst>
                              <p:par>
                                <p:cTn id="9" presetID="10" presetClass="entr" presetSubtype="0"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750"/>
                                        <p:tgtEl>
                                          <p:spTgt spid="3"/>
                                        </p:tgtEl>
                                      </p:cBhvr>
                                    </p:animEffect>
                                  </p:childTnLst>
                                </p:cTn>
                              </p:par>
                            </p:childTnLst>
                          </p:cTn>
                        </p:par>
                        <p:par>
                          <p:cTn id="12" fill="hold">
                            <p:stCondLst>
                              <p:cond delay="1500"/>
                            </p:stCondLst>
                            <p:childTnLst>
                              <p:par>
                                <p:cTn id="13" presetID="10" presetClass="entr" presetSubtype="0"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750"/>
                                        <p:tgtEl>
                                          <p:spTgt spid="4"/>
                                        </p:tgtEl>
                                      </p:cBhvr>
                                    </p:animEffect>
                                  </p:childTnLst>
                                </p:cTn>
                              </p:par>
                            </p:childTnLst>
                          </p:cTn>
                        </p:par>
                        <p:par>
                          <p:cTn id="16" fill="hold">
                            <p:stCondLst>
                              <p:cond delay="2250"/>
                            </p:stCondLst>
                            <p:childTnLst>
                              <p:par>
                                <p:cTn id="17" presetID="10" presetClass="entr" presetSubtype="0"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750"/>
                                        <p:tgtEl>
                                          <p:spTgt spid="5"/>
                                        </p:tgtEl>
                                      </p:cBhvr>
                                    </p:animEffect>
                                  </p:childTnLst>
                                </p:cTn>
                              </p:par>
                            </p:childTnLst>
                          </p:cTn>
                        </p:par>
                        <p:par>
                          <p:cTn id="20" fill="hold">
                            <p:stCondLst>
                              <p:cond delay="3000"/>
                            </p:stCondLst>
                            <p:childTnLst>
                              <p:par>
                                <p:cTn id="21" presetID="10" presetClass="entr" presetSubtype="0" fill="hold" grpId="0" nodeType="after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fade">
                                      <p:cBhvr>
                                        <p:cTn id="23" dur="750"/>
                                        <p:tgtEl>
                                          <p:spTgt spid="6"/>
                                        </p:tgtEl>
                                      </p:cBhvr>
                                    </p:animEffect>
                                  </p:childTnLst>
                                </p:cTn>
                              </p:par>
                            </p:childTnLst>
                          </p:cTn>
                        </p:par>
                        <p:par>
                          <p:cTn id="24" fill="hold">
                            <p:stCondLst>
                              <p:cond delay="3750"/>
                            </p:stCondLst>
                            <p:childTnLst>
                              <p:par>
                                <p:cTn id="25" presetID="10" presetClass="entr" presetSubtype="0" fill="hold" nodeType="after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fade">
                                      <p:cBhvr>
                                        <p:cTn id="27" dur="750"/>
                                        <p:tgtEl>
                                          <p:spTgt spid="7"/>
                                        </p:tgtEl>
                                      </p:cBhvr>
                                    </p:animEffect>
                                  </p:childTnLst>
                                </p:cTn>
                              </p:par>
                            </p:childTnLst>
                          </p:cTn>
                        </p:par>
                        <p:par>
                          <p:cTn id="28" fill="hold">
                            <p:stCondLst>
                              <p:cond delay="4500"/>
                            </p:stCondLst>
                            <p:childTnLst>
                              <p:par>
                                <p:cTn id="29" presetID="10" presetClass="entr" presetSubtype="0" fill="hold" grpId="0" nodeType="after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fade">
                                      <p:cBhvr>
                                        <p:cTn id="31" dur="75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p:bldP spid="5" grpId="0" animBg="1"/>
      <p:bldP spid="6" grpId="0" animBg="1"/>
      <p:bldP spid="8"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6"/>
          <p:cNvSpPr txBox="1">
            <a:spLocks/>
          </p:cNvSpPr>
          <p:nvPr/>
        </p:nvSpPr>
        <p:spPr>
          <a:xfrm>
            <a:off x="65690" y="-19050"/>
            <a:ext cx="9002110" cy="567680"/>
          </a:xfrm>
          <a:prstGeom prst="rect">
            <a:avLst/>
          </a:prstGeom>
        </p:spPr>
        <p:txBody>
          <a:bodyPr vert="horz" lIns="163275" tIns="81638" rIns="163275" bIns="81638" rtlCol="0" anchor="t">
            <a:noAutofit/>
          </a:bodyPr>
          <a:lstStyle>
            <a:lvl1pPr marL="0" indent="0" algn="l" defTabSz="1632753" rtl="0" eaLnBrk="1" latinLnBrk="0" hangingPunct="1">
              <a:lnSpc>
                <a:spcPct val="120000"/>
              </a:lnSpc>
              <a:spcBef>
                <a:spcPts val="1200"/>
              </a:spcBef>
              <a:buFont typeface="Arial" panose="020B0604020202020204" pitchFamily="34" charset="0"/>
              <a:buNone/>
              <a:defRPr kumimoji="1" sz="3200" i="0" kern="1200" baseline="0">
                <a:solidFill>
                  <a:schemeClr val="accent1"/>
                </a:solidFill>
                <a:latin typeface="Route 159 SemiBold" pitchFamily="50" charset="0"/>
                <a:ea typeface="+mn-ea"/>
                <a:cs typeface="+mn-cs"/>
              </a:defRPr>
            </a:lvl1pPr>
            <a:lvl2pPr marL="1326612" indent="-510235" algn="l" defTabSz="1632753" rtl="0" eaLnBrk="1" latinLnBrk="0" hangingPunct="1">
              <a:spcBef>
                <a:spcPct val="20000"/>
              </a:spcBef>
              <a:buFont typeface="Arial" panose="020B0604020202020204" pitchFamily="34" charset="0"/>
              <a:buChar char="–"/>
              <a:defRPr kumimoji="1" sz="5000" kern="1200">
                <a:solidFill>
                  <a:schemeClr val="tx1"/>
                </a:solidFill>
                <a:latin typeface="+mn-lt"/>
                <a:ea typeface="+mn-ea"/>
                <a:cs typeface="+mn-cs"/>
              </a:defRPr>
            </a:lvl2pPr>
            <a:lvl3pPr marL="2040941" indent="-408188" algn="l" defTabSz="1632753" rtl="0" eaLnBrk="1" latinLnBrk="0" hangingPunct="1">
              <a:spcBef>
                <a:spcPct val="20000"/>
              </a:spcBef>
              <a:buFont typeface="Arial" panose="020B0604020202020204" pitchFamily="34" charset="0"/>
              <a:buChar char="•"/>
              <a:defRPr kumimoji="1" sz="4300" kern="1200">
                <a:solidFill>
                  <a:schemeClr val="tx1"/>
                </a:solidFill>
                <a:latin typeface="+mn-lt"/>
                <a:ea typeface="+mn-ea"/>
                <a:cs typeface="+mn-cs"/>
              </a:defRPr>
            </a:lvl3pPr>
            <a:lvl4pPr marL="2857317"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4pPr>
            <a:lvl5pPr marL="3673693"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5pPr>
            <a:lvl6pPr marL="4490070"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6pPr>
            <a:lvl7pPr marL="5306446"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7pPr>
            <a:lvl8pPr marL="6122822"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8pPr>
            <a:lvl9pPr marL="6939199"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9pPr>
          </a:lstStyle>
          <a:p>
            <a:pPr lvl="0">
              <a:defRPr/>
            </a:pPr>
            <a:r>
              <a:rPr lang="id-ID" altLang="ja-JP" sz="2400" dirty="0" smtClean="0">
                <a:solidFill>
                  <a:srgbClr val="CC3399"/>
                </a:solidFill>
                <a:latin typeface="+mn-lt"/>
                <a:cs typeface="Arial" pitchFamily="34" charset="0"/>
              </a:rPr>
              <a:t>3. Elemen Pendukung SIP dalam Komunikasi </a:t>
            </a:r>
            <a:r>
              <a:rPr lang="id-ID" altLang="ja-JP" sz="2400" i="1" dirty="0" smtClean="0">
                <a:solidFill>
                  <a:srgbClr val="CC3399"/>
                </a:solidFill>
                <a:latin typeface="+mn-lt"/>
                <a:cs typeface="Arial" pitchFamily="34" charset="0"/>
              </a:rPr>
              <a:t>Voice</a:t>
            </a:r>
            <a:endParaRPr lang="fi-FI" altLang="ja-JP" sz="2400" i="1" dirty="0">
              <a:solidFill>
                <a:srgbClr val="CC3399"/>
              </a:solidFill>
              <a:latin typeface="+mn-lt"/>
              <a:cs typeface="Arial" pitchFamily="34" charset="0"/>
            </a:endParaRPr>
          </a:p>
        </p:txBody>
      </p:sp>
      <p:sp>
        <p:nvSpPr>
          <p:cNvPr id="3" name="Flowchart: Manual Input 2"/>
          <p:cNvSpPr/>
          <p:nvPr/>
        </p:nvSpPr>
        <p:spPr>
          <a:xfrm>
            <a:off x="666733" y="643706"/>
            <a:ext cx="7867667" cy="1851844"/>
          </a:xfrm>
          <a:prstGeom prst="flowChartManualInput">
            <a:avLst/>
          </a:prstGeom>
          <a:solidFill>
            <a:schemeClr val="bg1"/>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id-ID" sz="2000" i="1" dirty="0" smtClean="0">
                <a:solidFill>
                  <a:schemeClr val="tx1"/>
                </a:solidFill>
                <a:cs typeface="Courier New" panose="02070309020205020404" pitchFamily="49" charset="0"/>
              </a:rPr>
              <a:t>User agent </a:t>
            </a:r>
            <a:r>
              <a:rPr lang="id-ID" sz="2000" dirty="0" smtClean="0">
                <a:solidFill>
                  <a:schemeClr val="tx1"/>
                </a:solidFill>
                <a:cs typeface="Courier New" panose="02070309020205020404" pitchFamily="49" charset="0"/>
              </a:rPr>
              <a:t>terdiri atas UAC (</a:t>
            </a:r>
            <a:r>
              <a:rPr lang="id-ID" sz="2000" i="1" dirty="0" smtClean="0">
                <a:solidFill>
                  <a:schemeClr val="tx1"/>
                </a:solidFill>
                <a:cs typeface="Courier New" panose="02070309020205020404" pitchFamily="49" charset="0"/>
              </a:rPr>
              <a:t>User Agent Client</a:t>
            </a:r>
            <a:r>
              <a:rPr lang="id-ID" sz="2000" dirty="0" smtClean="0">
                <a:solidFill>
                  <a:schemeClr val="tx1"/>
                </a:solidFill>
                <a:cs typeface="Courier New" panose="02070309020205020404" pitchFamily="49" charset="0"/>
              </a:rPr>
              <a:t>) dan UAS (</a:t>
            </a:r>
            <a:r>
              <a:rPr lang="id-ID" sz="2000" i="1" dirty="0" smtClean="0">
                <a:solidFill>
                  <a:schemeClr val="tx1"/>
                </a:solidFill>
                <a:cs typeface="Courier New" panose="02070309020205020404" pitchFamily="49" charset="0"/>
              </a:rPr>
              <a:t>User Agent Server</a:t>
            </a:r>
            <a:r>
              <a:rPr lang="id-ID" sz="2000" dirty="0" smtClean="0">
                <a:solidFill>
                  <a:schemeClr val="tx1"/>
                </a:solidFill>
                <a:cs typeface="Courier New" panose="02070309020205020404" pitchFamily="49" charset="0"/>
              </a:rPr>
              <a:t>). UAC berperan mengirimkan permintaan SIP dan akan diterima oleh UAS, kemudian permintaan tersebut dikembalikan dalam bentuk respons layanan SIP.</a:t>
            </a:r>
            <a:endParaRPr lang="en-US" sz="2000" dirty="0">
              <a:solidFill>
                <a:schemeClr val="tx1"/>
              </a:solidFill>
              <a:cs typeface="Calibri" panose="020F0502020204030204" pitchFamily="34" charset="0"/>
            </a:endParaRPr>
          </a:p>
        </p:txBody>
      </p:sp>
      <p:sp>
        <p:nvSpPr>
          <p:cNvPr id="4" name="Flowchart: Manual Input 3"/>
          <p:cNvSpPr/>
          <p:nvPr/>
        </p:nvSpPr>
        <p:spPr>
          <a:xfrm>
            <a:off x="533400" y="643706"/>
            <a:ext cx="1752600" cy="381000"/>
          </a:xfrm>
          <a:prstGeom prst="flowChartManualInput">
            <a:avLst/>
          </a:prstGeom>
          <a:solidFill>
            <a:srgbClr val="92D050"/>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id-ID" sz="2000" dirty="0">
                <a:solidFill>
                  <a:schemeClr val="bg1"/>
                </a:solidFill>
                <a:latin typeface="Calibri" panose="020F0502020204030204" pitchFamily="34" charset="0"/>
                <a:cs typeface="Calibri" panose="020F0502020204030204" pitchFamily="34" charset="0"/>
              </a:rPr>
              <a:t>a</a:t>
            </a:r>
            <a:r>
              <a:rPr lang="id-ID" sz="2000" dirty="0" smtClean="0">
                <a:solidFill>
                  <a:schemeClr val="bg1"/>
                </a:solidFill>
                <a:latin typeface="Calibri" panose="020F0502020204030204" pitchFamily="34" charset="0"/>
                <a:cs typeface="Calibri" panose="020F0502020204030204" pitchFamily="34" charset="0"/>
              </a:rPr>
              <a:t>. </a:t>
            </a:r>
            <a:r>
              <a:rPr lang="id-ID" sz="2000" i="1" dirty="0" smtClean="0">
                <a:solidFill>
                  <a:schemeClr val="bg1"/>
                </a:solidFill>
                <a:latin typeface="Calibri" panose="020F0502020204030204" pitchFamily="34" charset="0"/>
                <a:cs typeface="Calibri" panose="020F0502020204030204" pitchFamily="34" charset="0"/>
              </a:rPr>
              <a:t>User Agent </a:t>
            </a:r>
            <a:endParaRPr lang="en-US" sz="2000" i="1" dirty="0">
              <a:solidFill>
                <a:schemeClr val="bg1"/>
              </a:solidFill>
              <a:latin typeface="Calibri" panose="020F0502020204030204" pitchFamily="34" charset="0"/>
              <a:cs typeface="Calibri" panose="020F0502020204030204" pitchFamily="34" charset="0"/>
            </a:endParaRPr>
          </a:p>
        </p:txBody>
      </p:sp>
      <p:sp>
        <p:nvSpPr>
          <p:cNvPr id="5" name="Flowchart: Manual Input 4"/>
          <p:cNvSpPr/>
          <p:nvPr/>
        </p:nvSpPr>
        <p:spPr>
          <a:xfrm>
            <a:off x="685800" y="2724150"/>
            <a:ext cx="7867667" cy="1524000"/>
          </a:xfrm>
          <a:prstGeom prst="flowChartManualInput">
            <a:avLst/>
          </a:prstGeom>
          <a:solidFill>
            <a:schemeClr val="bg1"/>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id-ID" sz="2000" i="1" dirty="0" smtClean="0">
                <a:solidFill>
                  <a:schemeClr val="tx1"/>
                </a:solidFill>
                <a:cs typeface="Courier New" panose="02070309020205020404" pitchFamily="49" charset="0"/>
              </a:rPr>
              <a:t>Server proxy </a:t>
            </a:r>
            <a:r>
              <a:rPr lang="id-ID" sz="2000" dirty="0" smtClean="0">
                <a:solidFill>
                  <a:schemeClr val="tx1"/>
                </a:solidFill>
                <a:cs typeface="Courier New" panose="02070309020205020404" pitchFamily="49" charset="0"/>
              </a:rPr>
              <a:t>memainkan peranannya dalam menentukan alokasi </a:t>
            </a:r>
            <a:r>
              <a:rPr lang="id-ID" sz="2000" i="1" dirty="0" smtClean="0">
                <a:solidFill>
                  <a:schemeClr val="tx1"/>
                </a:solidFill>
                <a:cs typeface="Courier New" panose="02070309020205020404" pitchFamily="49" charset="0"/>
              </a:rPr>
              <a:t>routing</a:t>
            </a:r>
            <a:r>
              <a:rPr lang="id-ID" sz="2000" dirty="0" smtClean="0">
                <a:solidFill>
                  <a:schemeClr val="tx1"/>
                </a:solidFill>
                <a:cs typeface="Courier New" panose="02070309020205020404" pitchFamily="49" charset="0"/>
              </a:rPr>
              <a:t> dan menjamin bahwa pengiriman </a:t>
            </a:r>
            <a:r>
              <a:rPr lang="id-ID" sz="2000" i="1" dirty="0" smtClean="0">
                <a:solidFill>
                  <a:schemeClr val="tx1"/>
                </a:solidFill>
                <a:cs typeface="Courier New" panose="02070309020205020404" pitchFamily="49" charset="0"/>
              </a:rPr>
              <a:t>request</a:t>
            </a:r>
            <a:r>
              <a:rPr lang="id-ID" sz="2000" dirty="0" smtClean="0">
                <a:solidFill>
                  <a:schemeClr val="tx1"/>
                </a:solidFill>
                <a:cs typeface="Courier New" panose="02070309020205020404" pitchFamily="49" charset="0"/>
              </a:rPr>
              <a:t> dari </a:t>
            </a:r>
            <a:r>
              <a:rPr lang="id-ID" sz="2000" i="1" dirty="0" smtClean="0">
                <a:solidFill>
                  <a:schemeClr val="tx1"/>
                </a:solidFill>
                <a:cs typeface="Courier New" panose="02070309020205020404" pitchFamily="49" charset="0"/>
              </a:rPr>
              <a:t>client</a:t>
            </a:r>
            <a:r>
              <a:rPr lang="id-ID" sz="2000" dirty="0" smtClean="0">
                <a:solidFill>
                  <a:schemeClr val="tx1"/>
                </a:solidFill>
                <a:cs typeface="Courier New" panose="02070309020205020404" pitchFamily="49" charset="0"/>
              </a:rPr>
              <a:t> ke </a:t>
            </a:r>
            <a:r>
              <a:rPr lang="id-ID" sz="2000" i="1" dirty="0" smtClean="0">
                <a:solidFill>
                  <a:schemeClr val="tx1"/>
                </a:solidFill>
                <a:cs typeface="Courier New" panose="02070309020205020404" pitchFamily="49" charset="0"/>
              </a:rPr>
              <a:t>server</a:t>
            </a:r>
            <a:r>
              <a:rPr lang="id-ID" sz="2000" dirty="0" smtClean="0">
                <a:solidFill>
                  <a:schemeClr val="tx1"/>
                </a:solidFill>
                <a:cs typeface="Courier New" panose="02070309020205020404" pitchFamily="49" charset="0"/>
              </a:rPr>
              <a:t> akan lebih cepat dan dekat rutenya.</a:t>
            </a:r>
            <a:endParaRPr lang="en-US" sz="2000" dirty="0">
              <a:solidFill>
                <a:schemeClr val="tx1"/>
              </a:solidFill>
              <a:cs typeface="Calibri" panose="020F0502020204030204" pitchFamily="34" charset="0"/>
            </a:endParaRPr>
          </a:p>
        </p:txBody>
      </p:sp>
      <p:sp>
        <p:nvSpPr>
          <p:cNvPr id="6" name="Flowchart: Manual Input 5"/>
          <p:cNvSpPr/>
          <p:nvPr/>
        </p:nvSpPr>
        <p:spPr>
          <a:xfrm>
            <a:off x="552466" y="2724150"/>
            <a:ext cx="2190733" cy="381000"/>
          </a:xfrm>
          <a:prstGeom prst="flowChartManualInput">
            <a:avLst/>
          </a:prstGeom>
          <a:solidFill>
            <a:srgbClr val="92D050"/>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id-ID" sz="2000" dirty="0" smtClean="0">
                <a:solidFill>
                  <a:schemeClr val="bg1"/>
                </a:solidFill>
                <a:latin typeface="Calibri" panose="020F0502020204030204" pitchFamily="34" charset="0"/>
                <a:cs typeface="Calibri" panose="020F0502020204030204" pitchFamily="34" charset="0"/>
              </a:rPr>
              <a:t>b. SIP </a:t>
            </a:r>
            <a:r>
              <a:rPr lang="id-ID" sz="2000" i="1" dirty="0" smtClean="0">
                <a:solidFill>
                  <a:schemeClr val="bg1"/>
                </a:solidFill>
                <a:latin typeface="Calibri" panose="020F0502020204030204" pitchFamily="34" charset="0"/>
                <a:cs typeface="Calibri" panose="020F0502020204030204" pitchFamily="34" charset="0"/>
              </a:rPr>
              <a:t>Proxy Server</a:t>
            </a:r>
            <a:endParaRPr lang="en-US" sz="2000" i="1" dirty="0">
              <a:solidFill>
                <a:schemeClr val="bg1"/>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8975344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childTnLst>
                                </p:cTn>
                              </p:par>
                            </p:childTnLst>
                          </p:cTn>
                        </p:par>
                        <p:par>
                          <p:cTn id="8" fill="hold">
                            <p:stCondLst>
                              <p:cond delay="750"/>
                            </p:stCondLst>
                            <p:childTnLst>
                              <p:par>
                                <p:cTn id="9" presetID="10" presetClass="entr" presetSubtype="0"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750"/>
                                        <p:tgtEl>
                                          <p:spTgt spid="4"/>
                                        </p:tgtEl>
                                      </p:cBhvr>
                                    </p:animEffect>
                                  </p:childTnLst>
                                </p:cTn>
                              </p:par>
                            </p:childTnLst>
                          </p:cTn>
                        </p:par>
                        <p:par>
                          <p:cTn id="12" fill="hold">
                            <p:stCondLst>
                              <p:cond delay="1500"/>
                            </p:stCondLst>
                            <p:childTnLst>
                              <p:par>
                                <p:cTn id="13" presetID="10" presetClass="entr" presetSubtype="0" fill="hold" grpId="0"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750"/>
                                        <p:tgtEl>
                                          <p:spTgt spid="3"/>
                                        </p:tgtEl>
                                      </p:cBhvr>
                                    </p:animEffect>
                                  </p:childTnLst>
                                </p:cTn>
                              </p:par>
                            </p:childTnLst>
                          </p:cTn>
                        </p:par>
                        <p:par>
                          <p:cTn id="16" fill="hold">
                            <p:stCondLst>
                              <p:cond delay="2250"/>
                            </p:stCondLst>
                            <p:childTnLst>
                              <p:par>
                                <p:cTn id="17" presetID="10" presetClass="entr" presetSubtype="0"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750"/>
                                        <p:tgtEl>
                                          <p:spTgt spid="6"/>
                                        </p:tgtEl>
                                      </p:cBhvr>
                                    </p:animEffect>
                                  </p:childTnLst>
                                </p:cTn>
                              </p:par>
                            </p:childTnLst>
                          </p:cTn>
                        </p:par>
                        <p:par>
                          <p:cTn id="20" fill="hold">
                            <p:stCondLst>
                              <p:cond delay="3000"/>
                            </p:stCondLst>
                            <p:childTnLst>
                              <p:par>
                                <p:cTn id="21" presetID="10" presetClass="entr" presetSubtype="0" fill="hold" grpId="0" nodeType="after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fade">
                                      <p:cBhvr>
                                        <p:cTn id="23" dur="75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animBg="1"/>
      <p:bldP spid="6"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lowchart: Manual Input 1"/>
          <p:cNvSpPr/>
          <p:nvPr/>
        </p:nvSpPr>
        <p:spPr>
          <a:xfrm>
            <a:off x="685800" y="285750"/>
            <a:ext cx="7867667" cy="1295400"/>
          </a:xfrm>
          <a:prstGeom prst="flowChartManualInput">
            <a:avLst/>
          </a:prstGeom>
          <a:solidFill>
            <a:schemeClr val="bg1"/>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id-ID" sz="2000" i="1" dirty="0" smtClean="0">
                <a:solidFill>
                  <a:schemeClr val="tx1"/>
                </a:solidFill>
                <a:cs typeface="Courier New" panose="02070309020205020404" pitchFamily="49" charset="0"/>
              </a:rPr>
              <a:t>Redirect server </a:t>
            </a:r>
            <a:r>
              <a:rPr lang="id-ID" sz="2000" dirty="0" smtClean="0">
                <a:solidFill>
                  <a:schemeClr val="tx1"/>
                </a:solidFill>
                <a:cs typeface="Courier New" panose="02070309020205020404" pitchFamily="49" charset="0"/>
              </a:rPr>
              <a:t>merupakan </a:t>
            </a:r>
            <a:r>
              <a:rPr lang="id-ID" sz="2000" i="1" dirty="0" smtClean="0">
                <a:solidFill>
                  <a:schemeClr val="tx1"/>
                </a:solidFill>
                <a:cs typeface="Courier New" panose="02070309020205020404" pitchFamily="49" charset="0"/>
              </a:rPr>
              <a:t>server </a:t>
            </a:r>
            <a:r>
              <a:rPr lang="id-ID" sz="2000" dirty="0" smtClean="0">
                <a:solidFill>
                  <a:schemeClr val="tx1"/>
                </a:solidFill>
                <a:cs typeface="Courier New" panose="02070309020205020404" pitchFamily="49" charset="0"/>
              </a:rPr>
              <a:t>pengalih yang menghasilkan kode respons 3xx (</a:t>
            </a:r>
            <a:r>
              <a:rPr lang="id-ID" sz="2000" i="1" dirty="0" smtClean="0">
                <a:solidFill>
                  <a:schemeClr val="tx1"/>
                </a:solidFill>
                <a:cs typeface="Courier New" panose="02070309020205020404" pitchFamily="49" charset="0"/>
              </a:rPr>
              <a:t>redirection</a:t>
            </a:r>
            <a:r>
              <a:rPr lang="id-ID" sz="2000" dirty="0" smtClean="0">
                <a:solidFill>
                  <a:schemeClr val="tx1"/>
                </a:solidFill>
                <a:cs typeface="Courier New" panose="02070309020205020404" pitchFamily="49" charset="0"/>
              </a:rPr>
              <a:t>) pada setiap permintaan yang diterimanya.</a:t>
            </a:r>
            <a:endParaRPr lang="en-US" sz="2000" dirty="0">
              <a:solidFill>
                <a:schemeClr val="tx1"/>
              </a:solidFill>
              <a:cs typeface="Calibri" panose="020F0502020204030204" pitchFamily="34" charset="0"/>
            </a:endParaRPr>
          </a:p>
        </p:txBody>
      </p:sp>
      <p:sp>
        <p:nvSpPr>
          <p:cNvPr id="3" name="Flowchart: Manual Input 2"/>
          <p:cNvSpPr/>
          <p:nvPr/>
        </p:nvSpPr>
        <p:spPr>
          <a:xfrm>
            <a:off x="552466" y="285750"/>
            <a:ext cx="2114533" cy="381000"/>
          </a:xfrm>
          <a:prstGeom prst="flowChartManualInput">
            <a:avLst/>
          </a:prstGeom>
          <a:solidFill>
            <a:srgbClr val="92D050"/>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id-ID" sz="2000" dirty="0" smtClean="0">
                <a:solidFill>
                  <a:schemeClr val="bg1"/>
                </a:solidFill>
                <a:latin typeface="Calibri" panose="020F0502020204030204" pitchFamily="34" charset="0"/>
                <a:cs typeface="Calibri" panose="020F0502020204030204" pitchFamily="34" charset="0"/>
              </a:rPr>
              <a:t>c. </a:t>
            </a:r>
            <a:r>
              <a:rPr lang="id-ID" sz="2000" i="1" dirty="0" smtClean="0">
                <a:solidFill>
                  <a:schemeClr val="bg1"/>
                </a:solidFill>
                <a:latin typeface="Calibri" panose="020F0502020204030204" pitchFamily="34" charset="0"/>
                <a:cs typeface="Calibri" panose="020F0502020204030204" pitchFamily="34" charset="0"/>
              </a:rPr>
              <a:t>Recirect Server</a:t>
            </a:r>
            <a:endParaRPr lang="en-US" sz="2000" i="1" dirty="0">
              <a:solidFill>
                <a:schemeClr val="bg1"/>
              </a:solidFill>
              <a:latin typeface="Calibri" panose="020F0502020204030204" pitchFamily="34" charset="0"/>
              <a:cs typeface="Calibri" panose="020F0502020204030204" pitchFamily="34" charset="0"/>
            </a:endParaRPr>
          </a:p>
        </p:txBody>
      </p:sp>
      <p:sp>
        <p:nvSpPr>
          <p:cNvPr id="4" name="Flowchart: Manual Input 3"/>
          <p:cNvSpPr/>
          <p:nvPr/>
        </p:nvSpPr>
        <p:spPr>
          <a:xfrm>
            <a:off x="685800" y="1809750"/>
            <a:ext cx="7867667" cy="1851844"/>
          </a:xfrm>
          <a:prstGeom prst="flowChartManualInput">
            <a:avLst/>
          </a:prstGeom>
          <a:solidFill>
            <a:schemeClr val="bg1"/>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id-ID" sz="2000" i="1" dirty="0" smtClean="0">
                <a:solidFill>
                  <a:schemeClr val="tx1"/>
                </a:solidFill>
                <a:cs typeface="Courier New" panose="02070309020205020404" pitchFamily="49" charset="0"/>
              </a:rPr>
              <a:t>Registrar </a:t>
            </a:r>
            <a:r>
              <a:rPr lang="id-ID" sz="2000" dirty="0" smtClean="0">
                <a:solidFill>
                  <a:schemeClr val="tx1"/>
                </a:solidFill>
                <a:cs typeface="Courier New" panose="02070309020205020404" pitchFamily="49" charset="0"/>
              </a:rPr>
              <a:t>merupakan </a:t>
            </a:r>
            <a:r>
              <a:rPr lang="id-ID" sz="2000" i="1" dirty="0" smtClean="0">
                <a:solidFill>
                  <a:schemeClr val="tx1"/>
                </a:solidFill>
                <a:cs typeface="Courier New" panose="02070309020205020404" pitchFamily="49" charset="0"/>
              </a:rPr>
              <a:t>endpoint </a:t>
            </a:r>
            <a:r>
              <a:rPr lang="id-ID" sz="2000" dirty="0" smtClean="0">
                <a:solidFill>
                  <a:schemeClr val="tx1"/>
                </a:solidFill>
                <a:cs typeface="Courier New" panose="02070309020205020404" pitchFamily="49" charset="0"/>
              </a:rPr>
              <a:t>dalam sistem SIP yang bertugas menyediakan layanan lokasi dengan cara menerima setiap permintaan REGISTER dari </a:t>
            </a:r>
            <a:r>
              <a:rPr lang="id-ID" sz="2000" i="1" dirty="0" smtClean="0">
                <a:solidFill>
                  <a:schemeClr val="tx1"/>
                </a:solidFill>
                <a:cs typeface="Courier New" panose="02070309020205020404" pitchFamily="49" charset="0"/>
              </a:rPr>
              <a:t>client</a:t>
            </a:r>
            <a:r>
              <a:rPr lang="id-ID" sz="2000" dirty="0" smtClean="0">
                <a:solidFill>
                  <a:schemeClr val="tx1"/>
                </a:solidFill>
                <a:cs typeface="Courier New" panose="02070309020205020404" pitchFamily="49" charset="0"/>
              </a:rPr>
              <a:t>, mencatat, dan menyimpan alamat dan parameter dari setiap </a:t>
            </a:r>
            <a:r>
              <a:rPr lang="id-ID" sz="2000" i="1" dirty="0" smtClean="0">
                <a:solidFill>
                  <a:schemeClr val="tx1"/>
                </a:solidFill>
                <a:cs typeface="Courier New" panose="02070309020205020404" pitchFamily="49" charset="0"/>
              </a:rPr>
              <a:t>user agent</a:t>
            </a:r>
            <a:r>
              <a:rPr lang="id-ID" sz="2000" dirty="0" smtClean="0">
                <a:solidFill>
                  <a:schemeClr val="tx1"/>
                </a:solidFill>
                <a:cs typeface="Courier New" panose="02070309020205020404" pitchFamily="49" charset="0"/>
              </a:rPr>
              <a:t>.</a:t>
            </a:r>
            <a:endParaRPr lang="en-US" sz="2000" dirty="0">
              <a:solidFill>
                <a:schemeClr val="tx1"/>
              </a:solidFill>
              <a:cs typeface="Calibri" panose="020F0502020204030204" pitchFamily="34" charset="0"/>
            </a:endParaRPr>
          </a:p>
        </p:txBody>
      </p:sp>
      <p:sp>
        <p:nvSpPr>
          <p:cNvPr id="5" name="Flowchart: Manual Input 4"/>
          <p:cNvSpPr/>
          <p:nvPr/>
        </p:nvSpPr>
        <p:spPr>
          <a:xfrm>
            <a:off x="552467" y="1809750"/>
            <a:ext cx="1428733" cy="381000"/>
          </a:xfrm>
          <a:prstGeom prst="flowChartManualInput">
            <a:avLst/>
          </a:prstGeom>
          <a:solidFill>
            <a:srgbClr val="92D050"/>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id-ID" sz="2000" dirty="0" smtClean="0">
                <a:solidFill>
                  <a:schemeClr val="bg1"/>
                </a:solidFill>
                <a:latin typeface="Calibri" panose="020F0502020204030204" pitchFamily="34" charset="0"/>
                <a:cs typeface="Calibri" panose="020F0502020204030204" pitchFamily="34" charset="0"/>
              </a:rPr>
              <a:t>d. </a:t>
            </a:r>
            <a:r>
              <a:rPr lang="id-ID" sz="2000" i="1" dirty="0" smtClean="0">
                <a:solidFill>
                  <a:schemeClr val="bg1"/>
                </a:solidFill>
                <a:latin typeface="Calibri" panose="020F0502020204030204" pitchFamily="34" charset="0"/>
                <a:cs typeface="Calibri" panose="020F0502020204030204" pitchFamily="34" charset="0"/>
              </a:rPr>
              <a:t>Registrar</a:t>
            </a:r>
            <a:endParaRPr lang="en-US" sz="2000" i="1" dirty="0">
              <a:solidFill>
                <a:schemeClr val="bg1"/>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7536930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750"/>
                                        <p:tgtEl>
                                          <p:spTgt spid="3"/>
                                        </p:tgtEl>
                                      </p:cBhvr>
                                    </p:animEffect>
                                  </p:childTnLst>
                                </p:cTn>
                              </p:par>
                            </p:childTnLst>
                          </p:cTn>
                        </p:par>
                        <p:par>
                          <p:cTn id="8" fill="hold">
                            <p:stCondLst>
                              <p:cond delay="750"/>
                            </p:stCondLst>
                            <p:childTnLst>
                              <p:par>
                                <p:cTn id="9" presetID="10" presetClass="entr" presetSubtype="0"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750"/>
                                        <p:tgtEl>
                                          <p:spTgt spid="2"/>
                                        </p:tgtEl>
                                      </p:cBhvr>
                                    </p:animEffect>
                                  </p:childTnLst>
                                </p:cTn>
                              </p:par>
                            </p:childTnLst>
                          </p:cTn>
                        </p:par>
                        <p:par>
                          <p:cTn id="12" fill="hold">
                            <p:stCondLst>
                              <p:cond delay="1500"/>
                            </p:stCondLst>
                            <p:childTnLst>
                              <p:par>
                                <p:cTn id="13" presetID="10" presetClass="entr" presetSubtype="0"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750"/>
                                        <p:tgtEl>
                                          <p:spTgt spid="5"/>
                                        </p:tgtEl>
                                      </p:cBhvr>
                                    </p:animEffect>
                                  </p:childTnLst>
                                </p:cTn>
                              </p:par>
                            </p:childTnLst>
                          </p:cTn>
                        </p:par>
                        <p:par>
                          <p:cTn id="16" fill="hold">
                            <p:stCondLst>
                              <p:cond delay="2250"/>
                            </p:stCondLst>
                            <p:childTnLst>
                              <p:par>
                                <p:cTn id="17" presetID="10" presetClass="entr" presetSubtype="0" fill="hold" grpId="0"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75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lowchart: Manual Input 1"/>
          <p:cNvSpPr/>
          <p:nvPr/>
        </p:nvSpPr>
        <p:spPr>
          <a:xfrm>
            <a:off x="666733" y="285750"/>
            <a:ext cx="7867667" cy="1851844"/>
          </a:xfrm>
          <a:prstGeom prst="flowChartManualInput">
            <a:avLst/>
          </a:prstGeom>
          <a:solidFill>
            <a:schemeClr val="bg1"/>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id-ID" sz="2000" dirty="0" smtClean="0">
                <a:solidFill>
                  <a:schemeClr val="tx1"/>
                </a:solidFill>
                <a:cs typeface="Courier New" panose="02070309020205020404" pitchFamily="49" charset="0"/>
              </a:rPr>
              <a:t>Pembentukan sesi komunikasi dapat dilakukan melalui </a:t>
            </a:r>
            <a:r>
              <a:rPr lang="id-ID" sz="2000" i="1" dirty="0" smtClean="0">
                <a:solidFill>
                  <a:schemeClr val="tx1"/>
                </a:solidFill>
                <a:cs typeface="Courier New" panose="02070309020205020404" pitchFamily="49" charset="0"/>
              </a:rPr>
              <a:t>user agent </a:t>
            </a:r>
            <a:r>
              <a:rPr lang="id-ID" sz="2000" dirty="0" smtClean="0">
                <a:solidFill>
                  <a:schemeClr val="tx1"/>
                </a:solidFill>
                <a:cs typeface="Courier New" panose="02070309020205020404" pitchFamily="49" charset="0"/>
              </a:rPr>
              <a:t>secara </a:t>
            </a:r>
            <a:r>
              <a:rPr lang="id-ID" sz="2000" i="1" dirty="0" smtClean="0">
                <a:solidFill>
                  <a:schemeClr val="tx1"/>
                </a:solidFill>
                <a:cs typeface="Courier New" panose="02070309020205020404" pitchFamily="49" charset="0"/>
              </a:rPr>
              <a:t>back-to-back</a:t>
            </a:r>
            <a:r>
              <a:rPr lang="id-ID" sz="2000" dirty="0" smtClean="0">
                <a:solidFill>
                  <a:schemeClr val="tx1"/>
                </a:solidFill>
                <a:cs typeface="Courier New" panose="02070309020205020404" pitchFamily="49" charset="0"/>
              </a:rPr>
              <a:t>. </a:t>
            </a:r>
            <a:r>
              <a:rPr lang="id-ID" sz="2000" i="1" dirty="0" smtClean="0">
                <a:solidFill>
                  <a:schemeClr val="tx1"/>
                </a:solidFill>
                <a:cs typeface="Courier New" panose="02070309020205020404" pitchFamily="49" charset="0"/>
              </a:rPr>
              <a:t>Session border controller </a:t>
            </a:r>
            <a:r>
              <a:rPr lang="id-ID" sz="2000" dirty="0" smtClean="0">
                <a:solidFill>
                  <a:schemeClr val="tx1"/>
                </a:solidFill>
                <a:cs typeface="Courier New" panose="02070309020205020404" pitchFamily="49" charset="0"/>
              </a:rPr>
              <a:t>berfungsi menjembatani komunikasi antara </a:t>
            </a:r>
            <a:r>
              <a:rPr lang="id-ID" sz="2000" i="1" dirty="0" smtClean="0">
                <a:solidFill>
                  <a:schemeClr val="tx1"/>
                </a:solidFill>
                <a:cs typeface="Courier New" panose="02070309020205020404" pitchFamily="49" charset="0"/>
              </a:rPr>
              <a:t>user agent </a:t>
            </a:r>
            <a:r>
              <a:rPr lang="id-ID" sz="2000" dirty="0" smtClean="0">
                <a:solidFill>
                  <a:schemeClr val="tx1"/>
                </a:solidFill>
                <a:cs typeface="Courier New" panose="02070309020205020404" pitchFamily="49" charset="0"/>
              </a:rPr>
              <a:t>dan </a:t>
            </a:r>
            <a:r>
              <a:rPr lang="id-ID" sz="2000" i="1" dirty="0" smtClean="0">
                <a:solidFill>
                  <a:schemeClr val="tx1"/>
                </a:solidFill>
                <a:cs typeface="Courier New" panose="02070309020205020404" pitchFamily="49" charset="0"/>
              </a:rPr>
              <a:t>server </a:t>
            </a:r>
            <a:r>
              <a:rPr lang="id-ID" sz="2000" dirty="0" smtClean="0">
                <a:solidFill>
                  <a:schemeClr val="tx1"/>
                </a:solidFill>
                <a:cs typeface="Courier New" panose="02070309020205020404" pitchFamily="49" charset="0"/>
              </a:rPr>
              <a:t>SIP pada setiap layanan yang dijalankan, termasuk </a:t>
            </a:r>
            <a:r>
              <a:rPr lang="id-ID" sz="2000" i="1" dirty="0" smtClean="0">
                <a:solidFill>
                  <a:schemeClr val="tx1"/>
                </a:solidFill>
                <a:cs typeface="Courier New" panose="02070309020205020404" pitchFamily="49" charset="0"/>
              </a:rPr>
              <a:t>network topology hiding </a:t>
            </a:r>
            <a:r>
              <a:rPr lang="id-ID" sz="2000" dirty="0" smtClean="0">
                <a:solidFill>
                  <a:schemeClr val="tx1"/>
                </a:solidFill>
                <a:cs typeface="Courier New" panose="02070309020205020404" pitchFamily="49" charset="0"/>
              </a:rPr>
              <a:t>dan NAT </a:t>
            </a:r>
            <a:r>
              <a:rPr lang="id-ID" sz="2000" i="1" dirty="0" smtClean="0">
                <a:solidFill>
                  <a:schemeClr val="tx1"/>
                </a:solidFill>
                <a:cs typeface="Courier New" panose="02070309020205020404" pitchFamily="49" charset="0"/>
              </a:rPr>
              <a:t>firewall</a:t>
            </a:r>
            <a:r>
              <a:rPr lang="id-ID" sz="2000" dirty="0" smtClean="0">
                <a:solidFill>
                  <a:schemeClr val="tx1"/>
                </a:solidFill>
                <a:cs typeface="Courier New" panose="02070309020205020404" pitchFamily="49" charset="0"/>
              </a:rPr>
              <a:t>.</a:t>
            </a:r>
            <a:endParaRPr lang="en-US" sz="2000" dirty="0">
              <a:solidFill>
                <a:schemeClr val="tx1"/>
              </a:solidFill>
              <a:cs typeface="Calibri" panose="020F0502020204030204" pitchFamily="34" charset="0"/>
            </a:endParaRPr>
          </a:p>
        </p:txBody>
      </p:sp>
      <p:sp>
        <p:nvSpPr>
          <p:cNvPr id="3" name="Flowchart: Manual Input 2"/>
          <p:cNvSpPr/>
          <p:nvPr/>
        </p:nvSpPr>
        <p:spPr>
          <a:xfrm>
            <a:off x="533400" y="285750"/>
            <a:ext cx="3048000" cy="381000"/>
          </a:xfrm>
          <a:prstGeom prst="flowChartManualInput">
            <a:avLst/>
          </a:prstGeom>
          <a:solidFill>
            <a:srgbClr val="92D050"/>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id-ID" sz="2000" dirty="0" smtClean="0">
                <a:solidFill>
                  <a:schemeClr val="bg1"/>
                </a:solidFill>
                <a:latin typeface="Calibri" panose="020F0502020204030204" pitchFamily="34" charset="0"/>
                <a:cs typeface="Calibri" panose="020F0502020204030204" pitchFamily="34" charset="0"/>
              </a:rPr>
              <a:t>e. </a:t>
            </a:r>
            <a:r>
              <a:rPr lang="id-ID" sz="2000" i="1" dirty="0" smtClean="0">
                <a:solidFill>
                  <a:schemeClr val="bg1"/>
                </a:solidFill>
                <a:latin typeface="Calibri" panose="020F0502020204030204" pitchFamily="34" charset="0"/>
                <a:cs typeface="Calibri" panose="020F0502020204030204" pitchFamily="34" charset="0"/>
              </a:rPr>
              <a:t>Session Border Controller </a:t>
            </a:r>
            <a:endParaRPr lang="en-US" sz="2000" i="1" dirty="0">
              <a:solidFill>
                <a:schemeClr val="bg1"/>
              </a:solidFill>
              <a:latin typeface="Calibri" panose="020F0502020204030204" pitchFamily="34" charset="0"/>
              <a:cs typeface="Calibri" panose="020F0502020204030204" pitchFamily="34" charset="0"/>
            </a:endParaRPr>
          </a:p>
        </p:txBody>
      </p:sp>
      <p:sp>
        <p:nvSpPr>
          <p:cNvPr id="5" name="Flowchart: Manual Input 4"/>
          <p:cNvSpPr/>
          <p:nvPr/>
        </p:nvSpPr>
        <p:spPr>
          <a:xfrm>
            <a:off x="666733" y="2419350"/>
            <a:ext cx="7867667" cy="1295400"/>
          </a:xfrm>
          <a:prstGeom prst="flowChartManualInput">
            <a:avLst/>
          </a:prstGeom>
          <a:solidFill>
            <a:schemeClr val="bg1"/>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id-ID" sz="2000" i="1" dirty="0" smtClean="0">
                <a:solidFill>
                  <a:schemeClr val="tx1"/>
                </a:solidFill>
                <a:cs typeface="Courier New" panose="02070309020205020404" pitchFamily="49" charset="0"/>
              </a:rPr>
              <a:t>Gateaway </a:t>
            </a:r>
            <a:r>
              <a:rPr lang="id-ID" sz="2000" dirty="0" smtClean="0">
                <a:solidFill>
                  <a:schemeClr val="tx1"/>
                </a:solidFill>
                <a:cs typeface="Courier New" panose="02070309020205020404" pitchFamily="49" charset="0"/>
              </a:rPr>
              <a:t>dapat digunakan untuk mengoneksikan jaringan SIP ke jaringan lain, seperti jaringan PTSN atau jaringan </a:t>
            </a:r>
            <a:r>
              <a:rPr lang="id-ID" sz="2000" i="1" dirty="0" smtClean="0">
                <a:solidFill>
                  <a:schemeClr val="tx1"/>
                </a:solidFill>
                <a:cs typeface="Courier New" panose="02070309020205020404" pitchFamily="49" charset="0"/>
              </a:rPr>
              <a:t>packet switched</a:t>
            </a:r>
            <a:r>
              <a:rPr lang="id-ID" sz="2000" dirty="0" smtClean="0">
                <a:solidFill>
                  <a:schemeClr val="tx1"/>
                </a:solidFill>
                <a:cs typeface="Courier New" panose="02070309020205020404" pitchFamily="49" charset="0"/>
              </a:rPr>
              <a:t>.</a:t>
            </a:r>
            <a:endParaRPr lang="en-US" sz="2000" dirty="0">
              <a:solidFill>
                <a:schemeClr val="tx1"/>
              </a:solidFill>
              <a:cs typeface="Calibri" panose="020F0502020204030204" pitchFamily="34" charset="0"/>
            </a:endParaRPr>
          </a:p>
        </p:txBody>
      </p:sp>
      <p:sp>
        <p:nvSpPr>
          <p:cNvPr id="6" name="Flowchart: Manual Input 5"/>
          <p:cNvSpPr/>
          <p:nvPr/>
        </p:nvSpPr>
        <p:spPr>
          <a:xfrm>
            <a:off x="533400" y="2419350"/>
            <a:ext cx="1524000" cy="381000"/>
          </a:xfrm>
          <a:prstGeom prst="flowChartManualInput">
            <a:avLst/>
          </a:prstGeom>
          <a:solidFill>
            <a:srgbClr val="92D050"/>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id-ID" sz="2000" dirty="0" smtClean="0">
                <a:solidFill>
                  <a:schemeClr val="bg1"/>
                </a:solidFill>
                <a:latin typeface="Calibri" panose="020F0502020204030204" pitchFamily="34" charset="0"/>
                <a:cs typeface="Calibri" panose="020F0502020204030204" pitchFamily="34" charset="0"/>
              </a:rPr>
              <a:t>f. </a:t>
            </a:r>
            <a:r>
              <a:rPr lang="id-ID" sz="2000" i="1" dirty="0" smtClean="0">
                <a:solidFill>
                  <a:schemeClr val="bg1"/>
                </a:solidFill>
                <a:latin typeface="Calibri" panose="020F0502020204030204" pitchFamily="34" charset="0"/>
                <a:cs typeface="Calibri" panose="020F0502020204030204" pitchFamily="34" charset="0"/>
              </a:rPr>
              <a:t>Gateaway </a:t>
            </a:r>
            <a:endParaRPr lang="en-US" sz="2000" i="1" dirty="0">
              <a:solidFill>
                <a:schemeClr val="bg1"/>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9344479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750"/>
                                        <p:tgtEl>
                                          <p:spTgt spid="3"/>
                                        </p:tgtEl>
                                      </p:cBhvr>
                                    </p:animEffect>
                                  </p:childTnLst>
                                </p:cTn>
                              </p:par>
                            </p:childTnLst>
                          </p:cTn>
                        </p:par>
                        <p:par>
                          <p:cTn id="8" fill="hold">
                            <p:stCondLst>
                              <p:cond delay="750"/>
                            </p:stCondLst>
                            <p:childTnLst>
                              <p:par>
                                <p:cTn id="9" presetID="10" presetClass="entr" presetSubtype="0"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750"/>
                                        <p:tgtEl>
                                          <p:spTgt spid="2"/>
                                        </p:tgtEl>
                                      </p:cBhvr>
                                    </p:animEffect>
                                  </p:childTnLst>
                                </p:cTn>
                              </p:par>
                            </p:childTnLst>
                          </p:cTn>
                        </p:par>
                        <p:par>
                          <p:cTn id="12" fill="hold">
                            <p:stCondLst>
                              <p:cond delay="1500"/>
                            </p:stCondLst>
                            <p:childTnLst>
                              <p:par>
                                <p:cTn id="13" presetID="10" presetClass="entr" presetSubtype="0"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750"/>
                                        <p:tgtEl>
                                          <p:spTgt spid="6"/>
                                        </p:tgtEl>
                                      </p:cBhvr>
                                    </p:animEffect>
                                  </p:childTnLst>
                                </p:cTn>
                              </p:par>
                            </p:childTnLst>
                          </p:cTn>
                        </p:par>
                        <p:par>
                          <p:cTn id="16" fill="hold">
                            <p:stCondLst>
                              <p:cond delay="2250"/>
                            </p:stCondLst>
                            <p:childTnLst>
                              <p:par>
                                <p:cTn id="17" presetID="10" presetClass="entr" presetSubtype="0"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75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5" grpId="0" animBg="1"/>
      <p:bldP spid="6"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xmlns="" id="{F557788F-C465-4502-BD6C-8E706E87FF10}"/>
              </a:ext>
            </a:extLst>
          </p:cNvPr>
          <p:cNvGrpSpPr/>
          <p:nvPr/>
        </p:nvGrpSpPr>
        <p:grpSpPr>
          <a:xfrm>
            <a:off x="76201" y="62178"/>
            <a:ext cx="1905000" cy="581194"/>
            <a:chOff x="76200" y="28951"/>
            <a:chExt cx="6508830" cy="995726"/>
          </a:xfrm>
        </p:grpSpPr>
        <p:sp>
          <p:nvSpPr>
            <p:cNvPr id="3" name="Cylinder 16">
              <a:extLst>
                <a:ext uri="{FF2B5EF4-FFF2-40B4-BE49-F238E27FC236}">
                  <a16:creationId xmlns:a16="http://schemas.microsoft.com/office/drawing/2014/main" xmlns="" id="{C9C32DDD-515F-4A66-BF69-46C5DA54E413}"/>
                </a:ext>
              </a:extLst>
            </p:cNvPr>
            <p:cNvSpPr/>
            <p:nvPr/>
          </p:nvSpPr>
          <p:spPr>
            <a:xfrm>
              <a:off x="6507876" y="28951"/>
              <a:ext cx="76200" cy="609600"/>
            </a:xfrm>
            <a:prstGeom prst="can">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ID"/>
            </a:p>
          </p:txBody>
        </p:sp>
        <p:sp>
          <p:nvSpPr>
            <p:cNvPr id="4" name="TextBox 3">
              <a:extLst>
                <a:ext uri="{FF2B5EF4-FFF2-40B4-BE49-F238E27FC236}">
                  <a16:creationId xmlns:a16="http://schemas.microsoft.com/office/drawing/2014/main" xmlns="" id="{673E285F-17A3-469B-8849-EF640F59FDB5}"/>
                </a:ext>
              </a:extLst>
            </p:cNvPr>
            <p:cNvSpPr txBox="1"/>
            <p:nvPr/>
          </p:nvSpPr>
          <p:spPr>
            <a:xfrm>
              <a:off x="152400" y="233733"/>
              <a:ext cx="6432630" cy="790944"/>
            </a:xfrm>
            <a:prstGeom prst="rect">
              <a:avLst/>
            </a:prstGeom>
            <a:ln/>
          </p:spPr>
          <p:style>
            <a:lnRef idx="2">
              <a:schemeClr val="accent4">
                <a:shade val="50000"/>
              </a:schemeClr>
            </a:lnRef>
            <a:fillRef idx="1">
              <a:schemeClr val="accent4"/>
            </a:fillRef>
            <a:effectRef idx="0">
              <a:schemeClr val="accent4"/>
            </a:effectRef>
            <a:fontRef idx="minor">
              <a:schemeClr val="lt1"/>
            </a:fontRef>
          </p:style>
          <p:txBody>
            <a:bodyPr wrap="square" rtlCol="0">
              <a:spAutoFit/>
            </a:bodyPr>
            <a:lstStyle/>
            <a:p>
              <a:r>
                <a:rPr lang="id-ID" sz="2400" b="1" dirty="0">
                  <a:solidFill>
                    <a:schemeClr val="bg1"/>
                  </a:solidFill>
                </a:rPr>
                <a:t>A. </a:t>
              </a:r>
              <a:r>
                <a:rPr lang="id-ID" sz="2400" b="1" dirty="0" smtClean="0">
                  <a:solidFill>
                    <a:schemeClr val="bg1"/>
                  </a:solidFill>
                </a:rPr>
                <a:t>Jenis PBX</a:t>
              </a:r>
              <a:endParaRPr lang="en-US" sz="2400" b="1" i="1" dirty="0">
                <a:solidFill>
                  <a:schemeClr val="bg1"/>
                </a:solidFill>
              </a:endParaRPr>
            </a:p>
          </p:txBody>
        </p:sp>
        <p:sp>
          <p:nvSpPr>
            <p:cNvPr id="5" name="Cylinder 27">
              <a:extLst>
                <a:ext uri="{FF2B5EF4-FFF2-40B4-BE49-F238E27FC236}">
                  <a16:creationId xmlns:a16="http://schemas.microsoft.com/office/drawing/2014/main" xmlns="" id="{13681520-2606-44D5-A3B0-DB1F8129823C}"/>
                </a:ext>
              </a:extLst>
            </p:cNvPr>
            <p:cNvSpPr/>
            <p:nvPr/>
          </p:nvSpPr>
          <p:spPr>
            <a:xfrm>
              <a:off x="76200" y="207664"/>
              <a:ext cx="76200" cy="609600"/>
            </a:xfrm>
            <a:prstGeom prst="can">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ID"/>
            </a:p>
          </p:txBody>
        </p:sp>
      </p:grpSp>
      <p:grpSp>
        <p:nvGrpSpPr>
          <p:cNvPr id="6" name="Group 5"/>
          <p:cNvGrpSpPr/>
          <p:nvPr/>
        </p:nvGrpSpPr>
        <p:grpSpPr>
          <a:xfrm>
            <a:off x="2903483" y="1200128"/>
            <a:ext cx="3268717" cy="3449177"/>
            <a:chOff x="4177418" y="1620663"/>
            <a:chExt cx="3463159" cy="3709380"/>
          </a:xfrm>
        </p:grpSpPr>
        <p:sp>
          <p:nvSpPr>
            <p:cNvPr id="7" name="TextBox 6"/>
            <p:cNvSpPr txBox="1"/>
            <p:nvPr/>
          </p:nvSpPr>
          <p:spPr>
            <a:xfrm>
              <a:off x="5310591" y="5083822"/>
              <a:ext cx="1828799" cy="246221"/>
            </a:xfrm>
            <a:prstGeom prst="rect">
              <a:avLst/>
            </a:prstGeom>
            <a:noFill/>
          </p:spPr>
          <p:txBody>
            <a:bodyPr wrap="square" rtlCol="0">
              <a:spAutoFit/>
            </a:bodyPr>
            <a:lstStyle/>
            <a:p>
              <a:r>
                <a:rPr lang="id-ID" sz="1000" dirty="0" smtClean="0">
                  <a:latin typeface="Calibri" panose="020F0502020204030204" pitchFamily="34" charset="0"/>
                  <a:cs typeface="Calibri" panose="020F0502020204030204" pitchFamily="34" charset="0"/>
                </a:rPr>
                <a:t>Sumber: pixabay.com</a:t>
              </a:r>
              <a:endParaRPr lang="id-ID" sz="1000" dirty="0">
                <a:latin typeface="Calibri" panose="020F0502020204030204" pitchFamily="34" charset="0"/>
                <a:cs typeface="Calibri" panose="020F0502020204030204" pitchFamily="34" charset="0"/>
              </a:endParaRPr>
            </a:p>
          </p:txBody>
        </p:sp>
        <p:pic>
          <p:nvPicPr>
            <p:cNvPr id="8" name="Picture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177418" y="1620663"/>
              <a:ext cx="3463159" cy="3463159"/>
            </a:xfrm>
            <a:prstGeom prst="rect">
              <a:avLst/>
            </a:prstGeom>
          </p:spPr>
        </p:pic>
      </p:grpSp>
      <p:sp>
        <p:nvSpPr>
          <p:cNvPr id="9" name="Rounded Rectangular Callout 8"/>
          <p:cNvSpPr/>
          <p:nvPr/>
        </p:nvSpPr>
        <p:spPr>
          <a:xfrm>
            <a:off x="5943600" y="246460"/>
            <a:ext cx="2960537" cy="3580666"/>
          </a:xfrm>
          <a:prstGeom prst="wedgeRoundRectCallout">
            <a:avLst>
              <a:gd name="adj1" fmla="val -67495"/>
              <a:gd name="adj2" fmla="val -14353"/>
              <a:gd name="adj3" fmla="val 16667"/>
            </a:avLst>
          </a:prstGeom>
          <a:solidFill>
            <a:schemeClr val="accent2">
              <a:lumMod val="20000"/>
              <a:lumOff val="80000"/>
            </a:schemeClr>
          </a:solidFill>
          <a:ln>
            <a:solidFill>
              <a:schemeClr val="accent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2000" dirty="0" smtClean="0">
                <a:solidFill>
                  <a:schemeClr val="tx1"/>
                </a:solidFill>
                <a:latin typeface="Calibri" panose="020F0502020204030204" pitchFamily="34" charset="0"/>
                <a:cs typeface="Calibri" panose="020F0502020204030204" pitchFamily="34" charset="0"/>
              </a:rPr>
              <a:t>Sistem PBX akan menjembatani komunikasi antara telepon internal penggunaannya (memiliki beberapa saluran telepon internal) dan sambungan publik atau PSTN (</a:t>
            </a:r>
            <a:r>
              <a:rPr lang="id-ID" sz="2000" i="1" dirty="0" smtClean="0">
                <a:solidFill>
                  <a:schemeClr val="tx1"/>
                </a:solidFill>
                <a:latin typeface="Calibri" panose="020F0502020204030204" pitchFamily="34" charset="0"/>
                <a:cs typeface="Calibri" panose="020F0502020204030204" pitchFamily="34" charset="0"/>
              </a:rPr>
              <a:t>Public Switched Telephone Network</a:t>
            </a:r>
            <a:r>
              <a:rPr lang="id-ID" sz="2000" dirty="0" smtClean="0">
                <a:solidFill>
                  <a:schemeClr val="tx1"/>
                </a:solidFill>
                <a:latin typeface="Calibri" panose="020F0502020204030204" pitchFamily="34" charset="0"/>
                <a:cs typeface="Calibri" panose="020F0502020204030204" pitchFamily="34" charset="0"/>
              </a:rPr>
              <a:t>).</a:t>
            </a:r>
            <a:endParaRPr lang="id-ID" sz="2000" dirty="0">
              <a:solidFill>
                <a:schemeClr val="tx1"/>
              </a:solidFill>
              <a:latin typeface="Calibri" panose="020F0502020204030204" pitchFamily="34" charset="0"/>
              <a:cs typeface="Calibri" panose="020F0502020204030204" pitchFamily="34" charset="0"/>
            </a:endParaRPr>
          </a:p>
        </p:txBody>
      </p:sp>
      <p:sp>
        <p:nvSpPr>
          <p:cNvPr id="10" name="Rounded Rectangular Callout 9"/>
          <p:cNvSpPr/>
          <p:nvPr/>
        </p:nvSpPr>
        <p:spPr>
          <a:xfrm>
            <a:off x="98503" y="840175"/>
            <a:ext cx="3431750" cy="3460985"/>
          </a:xfrm>
          <a:prstGeom prst="wedgeRoundRectCallout">
            <a:avLst>
              <a:gd name="adj1" fmla="val 61361"/>
              <a:gd name="adj2" fmla="val -22538"/>
              <a:gd name="adj3" fmla="val 16667"/>
            </a:avLst>
          </a:prstGeom>
          <a:solidFill>
            <a:schemeClr val="accent2">
              <a:lumMod val="20000"/>
              <a:lumOff val="80000"/>
            </a:schemeClr>
          </a:solidFill>
          <a:ln>
            <a:solidFill>
              <a:schemeClr val="accent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2000" dirty="0" smtClean="0">
                <a:solidFill>
                  <a:schemeClr val="tx1"/>
                </a:solidFill>
                <a:latin typeface="Calibri" panose="020F0502020204030204" pitchFamily="34" charset="0"/>
                <a:cs typeface="Calibri" panose="020F0502020204030204" pitchFamily="34" charset="0"/>
              </a:rPr>
              <a:t>PBX atau </a:t>
            </a:r>
            <a:r>
              <a:rPr lang="id-ID" sz="2000" i="1" dirty="0" smtClean="0">
                <a:solidFill>
                  <a:schemeClr val="tx1"/>
                </a:solidFill>
                <a:latin typeface="Calibri" panose="020F0502020204030204" pitchFamily="34" charset="0"/>
                <a:cs typeface="Calibri" panose="020F0502020204030204" pitchFamily="34" charset="0"/>
              </a:rPr>
              <a:t>Private Branch Exchange </a:t>
            </a:r>
            <a:r>
              <a:rPr lang="id-ID" sz="2000" dirty="0" smtClean="0">
                <a:solidFill>
                  <a:schemeClr val="tx1"/>
                </a:solidFill>
                <a:latin typeface="Calibri" panose="020F0502020204030204" pitchFamily="34" charset="0"/>
                <a:cs typeface="Calibri" panose="020F0502020204030204" pitchFamily="34" charset="0"/>
              </a:rPr>
              <a:t>adalah salah satu bentuk teknologi komunikasi yang mampu menyediakan layanan sambungan telepon dari area publik ke jaringan privat, misalnya dalam gedung perusahaan, kantor, instansi pemerintah, dan sebagainya.</a:t>
            </a:r>
          </a:p>
        </p:txBody>
      </p:sp>
    </p:spTree>
    <p:extLst>
      <p:ext uri="{BB962C8B-B14F-4D97-AF65-F5344CB8AC3E}">
        <p14:creationId xmlns:p14="http://schemas.microsoft.com/office/powerpoint/2010/main" val="17461806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750"/>
                                        <p:tgtEl>
                                          <p:spTgt spid="6"/>
                                        </p:tgtEl>
                                      </p:cBhvr>
                                    </p:animEffect>
                                  </p:childTnLst>
                                </p:cTn>
                              </p:par>
                            </p:childTnLst>
                          </p:cTn>
                        </p:par>
                        <p:par>
                          <p:cTn id="8" fill="hold">
                            <p:stCondLst>
                              <p:cond delay="750"/>
                            </p:stCondLst>
                            <p:childTnLst>
                              <p:par>
                                <p:cTn id="9" presetID="10" presetClass="entr" presetSubtype="0"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750"/>
                                        <p:tgtEl>
                                          <p:spTgt spid="10"/>
                                        </p:tgtEl>
                                      </p:cBhvr>
                                    </p:animEffect>
                                  </p:childTnLst>
                                </p:cTn>
                              </p:par>
                            </p:childTnLst>
                          </p:cTn>
                        </p:par>
                        <p:par>
                          <p:cTn id="12" fill="hold">
                            <p:stCondLst>
                              <p:cond delay="1500"/>
                            </p:stCondLst>
                            <p:childTnLst>
                              <p:par>
                                <p:cTn id="13" presetID="10" presetClass="entr" presetSubtype="0" fill="hold" grpId="0"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75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6"/>
          <p:cNvSpPr txBox="1">
            <a:spLocks/>
          </p:cNvSpPr>
          <p:nvPr/>
        </p:nvSpPr>
        <p:spPr>
          <a:xfrm>
            <a:off x="65690" y="57150"/>
            <a:ext cx="6411310" cy="567680"/>
          </a:xfrm>
          <a:prstGeom prst="rect">
            <a:avLst/>
          </a:prstGeom>
        </p:spPr>
        <p:txBody>
          <a:bodyPr vert="horz" lIns="163275" tIns="81638" rIns="163275" bIns="81638" rtlCol="0" anchor="t">
            <a:noAutofit/>
          </a:bodyPr>
          <a:lstStyle>
            <a:lvl1pPr marL="0" indent="0" algn="l" defTabSz="1632753" rtl="0" eaLnBrk="1" latinLnBrk="0" hangingPunct="1">
              <a:lnSpc>
                <a:spcPct val="120000"/>
              </a:lnSpc>
              <a:spcBef>
                <a:spcPts val="1200"/>
              </a:spcBef>
              <a:buFont typeface="Arial" panose="020B0604020202020204" pitchFamily="34" charset="0"/>
              <a:buNone/>
              <a:defRPr kumimoji="1" sz="3200" i="0" kern="1200" baseline="0">
                <a:solidFill>
                  <a:schemeClr val="accent1"/>
                </a:solidFill>
                <a:latin typeface="Route 159 SemiBold" pitchFamily="50" charset="0"/>
                <a:ea typeface="+mn-ea"/>
                <a:cs typeface="+mn-cs"/>
              </a:defRPr>
            </a:lvl1pPr>
            <a:lvl2pPr marL="1326612" indent="-510235" algn="l" defTabSz="1632753" rtl="0" eaLnBrk="1" latinLnBrk="0" hangingPunct="1">
              <a:spcBef>
                <a:spcPct val="20000"/>
              </a:spcBef>
              <a:buFont typeface="Arial" panose="020B0604020202020204" pitchFamily="34" charset="0"/>
              <a:buChar char="–"/>
              <a:defRPr kumimoji="1" sz="5000" kern="1200">
                <a:solidFill>
                  <a:schemeClr val="tx1"/>
                </a:solidFill>
                <a:latin typeface="+mn-lt"/>
                <a:ea typeface="+mn-ea"/>
                <a:cs typeface="+mn-cs"/>
              </a:defRPr>
            </a:lvl2pPr>
            <a:lvl3pPr marL="2040941" indent="-408188" algn="l" defTabSz="1632753" rtl="0" eaLnBrk="1" latinLnBrk="0" hangingPunct="1">
              <a:spcBef>
                <a:spcPct val="20000"/>
              </a:spcBef>
              <a:buFont typeface="Arial" panose="020B0604020202020204" pitchFamily="34" charset="0"/>
              <a:buChar char="•"/>
              <a:defRPr kumimoji="1" sz="4300" kern="1200">
                <a:solidFill>
                  <a:schemeClr val="tx1"/>
                </a:solidFill>
                <a:latin typeface="+mn-lt"/>
                <a:ea typeface="+mn-ea"/>
                <a:cs typeface="+mn-cs"/>
              </a:defRPr>
            </a:lvl3pPr>
            <a:lvl4pPr marL="2857317"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4pPr>
            <a:lvl5pPr marL="3673693"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5pPr>
            <a:lvl6pPr marL="4490070"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6pPr>
            <a:lvl7pPr marL="5306446"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7pPr>
            <a:lvl8pPr marL="6122822"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8pPr>
            <a:lvl9pPr marL="6939199"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9pPr>
          </a:lstStyle>
          <a:p>
            <a:pPr lvl="0">
              <a:defRPr/>
            </a:pPr>
            <a:r>
              <a:rPr lang="id-ID" altLang="ja-JP" sz="2400" dirty="0" smtClean="0">
                <a:solidFill>
                  <a:srgbClr val="CC3399"/>
                </a:solidFill>
                <a:latin typeface="+mn-lt"/>
                <a:cs typeface="Arial" pitchFamily="34" charset="0"/>
              </a:rPr>
              <a:t>1. Jenis-Jenis PBX</a:t>
            </a:r>
            <a:endParaRPr lang="fi-FI" altLang="ja-JP" sz="2400" dirty="0">
              <a:solidFill>
                <a:srgbClr val="CC3399"/>
              </a:solidFill>
              <a:latin typeface="+mn-lt"/>
              <a:cs typeface="Arial" pitchFamily="34" charset="0"/>
            </a:endParaRPr>
          </a:p>
        </p:txBody>
      </p:sp>
      <p:sp>
        <p:nvSpPr>
          <p:cNvPr id="3" name="Snip Diagonal Corner Rectangle 2"/>
          <p:cNvSpPr/>
          <p:nvPr/>
        </p:nvSpPr>
        <p:spPr>
          <a:xfrm>
            <a:off x="762000" y="1000884"/>
            <a:ext cx="7239000" cy="1113666"/>
          </a:xfrm>
          <a:prstGeom prst="snip2DiagRect">
            <a:avLst/>
          </a:prstGeom>
          <a:solidFill>
            <a:schemeClr val="bg1"/>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id-ID" sz="2000" dirty="0" smtClean="0">
                <a:solidFill>
                  <a:schemeClr val="tx1"/>
                </a:solidFill>
                <a:cs typeface="Calibri" panose="020F0502020204030204" pitchFamily="34" charset="0"/>
              </a:rPr>
              <a:t>Pada jenis PMBX, baik koneksi antar-</a:t>
            </a:r>
            <a:r>
              <a:rPr lang="id-ID" sz="2000" i="1" dirty="0" smtClean="0">
                <a:solidFill>
                  <a:schemeClr val="tx1"/>
                </a:solidFill>
                <a:cs typeface="Calibri" panose="020F0502020204030204" pitchFamily="34" charset="0"/>
              </a:rPr>
              <a:t>extension </a:t>
            </a:r>
            <a:r>
              <a:rPr lang="id-ID" sz="2000" dirty="0" smtClean="0">
                <a:solidFill>
                  <a:schemeClr val="tx1"/>
                </a:solidFill>
                <a:cs typeface="Calibri" panose="020F0502020204030204" pitchFamily="34" charset="0"/>
              </a:rPr>
              <a:t>maupun sambungan antara </a:t>
            </a:r>
            <a:r>
              <a:rPr lang="id-ID" sz="2000" i="1" dirty="0" smtClean="0">
                <a:solidFill>
                  <a:schemeClr val="tx1"/>
                </a:solidFill>
                <a:cs typeface="Calibri" panose="020F0502020204030204" pitchFamily="34" charset="0"/>
              </a:rPr>
              <a:t>extension</a:t>
            </a:r>
            <a:r>
              <a:rPr lang="id-ID" sz="2000" dirty="0" smtClean="0">
                <a:solidFill>
                  <a:schemeClr val="tx1"/>
                </a:solidFill>
                <a:cs typeface="Calibri" panose="020F0502020204030204" pitchFamily="34" charset="0"/>
              </a:rPr>
              <a:t> dan pengguna di luar sistem PBX dilakukan secara mannual oleh operator.</a:t>
            </a:r>
            <a:endParaRPr lang="en-US" sz="2000" dirty="0">
              <a:solidFill>
                <a:schemeClr val="tx1"/>
              </a:solidFill>
              <a:cs typeface="Calibri" panose="020F0502020204030204" pitchFamily="34" charset="0"/>
            </a:endParaRPr>
          </a:p>
        </p:txBody>
      </p:sp>
      <p:sp>
        <p:nvSpPr>
          <p:cNvPr id="4" name="Snip Diagonal Corner Rectangle 3"/>
          <p:cNvSpPr/>
          <p:nvPr/>
        </p:nvSpPr>
        <p:spPr>
          <a:xfrm>
            <a:off x="533400" y="666750"/>
            <a:ext cx="4800600" cy="381000"/>
          </a:xfrm>
          <a:prstGeom prst="snip2DiagRect">
            <a:avLst/>
          </a:prstGeom>
          <a:solidFill>
            <a:schemeClr val="accent6"/>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id-ID" sz="2000" dirty="0">
                <a:solidFill>
                  <a:schemeClr val="bg1"/>
                </a:solidFill>
                <a:latin typeface="Calibri" panose="020F0502020204030204" pitchFamily="34" charset="0"/>
                <a:cs typeface="Calibri" panose="020F0502020204030204" pitchFamily="34" charset="0"/>
              </a:rPr>
              <a:t>a</a:t>
            </a:r>
            <a:r>
              <a:rPr lang="id-ID" sz="2000" dirty="0" smtClean="0">
                <a:solidFill>
                  <a:schemeClr val="bg1"/>
                </a:solidFill>
                <a:latin typeface="Calibri" panose="020F0502020204030204" pitchFamily="34" charset="0"/>
                <a:cs typeface="Calibri" panose="020F0502020204030204" pitchFamily="34" charset="0"/>
              </a:rPr>
              <a:t>. PBMX (</a:t>
            </a:r>
            <a:r>
              <a:rPr lang="id-ID" sz="2000" i="1" dirty="0" smtClean="0">
                <a:solidFill>
                  <a:schemeClr val="bg1"/>
                </a:solidFill>
                <a:latin typeface="Calibri" panose="020F0502020204030204" pitchFamily="34" charset="0"/>
                <a:cs typeface="Calibri" panose="020F0502020204030204" pitchFamily="34" charset="0"/>
              </a:rPr>
              <a:t>Private Manual Branch Exchange</a:t>
            </a:r>
            <a:r>
              <a:rPr lang="id-ID" sz="2000" dirty="0" smtClean="0">
                <a:solidFill>
                  <a:schemeClr val="bg1"/>
                </a:solidFill>
                <a:latin typeface="Calibri" panose="020F0502020204030204" pitchFamily="34" charset="0"/>
                <a:cs typeface="Calibri" panose="020F0502020204030204" pitchFamily="34" charset="0"/>
              </a:rPr>
              <a:t>)</a:t>
            </a:r>
            <a:endParaRPr lang="en-US" sz="2000" dirty="0">
              <a:solidFill>
                <a:schemeClr val="bg1"/>
              </a:solidFill>
              <a:latin typeface="Calibri" panose="020F0502020204030204" pitchFamily="34" charset="0"/>
              <a:cs typeface="Calibri" panose="020F0502020204030204" pitchFamily="34" charset="0"/>
            </a:endParaRPr>
          </a:p>
        </p:txBody>
      </p:sp>
      <p:sp>
        <p:nvSpPr>
          <p:cNvPr id="5" name="Snip Diagonal Corner Rectangle 4"/>
          <p:cNvSpPr/>
          <p:nvPr/>
        </p:nvSpPr>
        <p:spPr>
          <a:xfrm>
            <a:off x="762000" y="2753484"/>
            <a:ext cx="7239000" cy="1418466"/>
          </a:xfrm>
          <a:prstGeom prst="snip2DiagRect">
            <a:avLst/>
          </a:prstGeom>
          <a:solidFill>
            <a:schemeClr val="bg1"/>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id-ID" sz="2000" dirty="0" smtClean="0">
                <a:solidFill>
                  <a:schemeClr val="tx1"/>
                </a:solidFill>
                <a:cs typeface="Calibri" panose="020F0502020204030204" pitchFamily="34" charset="0"/>
              </a:rPr>
              <a:t>Kelemahan dalam PMBX yang kurang responsif dan efektif ketika menangani panggilan pada sesi komunikasi telepon dalam jumlah besar menyebabkan sering kali terjadi </a:t>
            </a:r>
            <a:r>
              <a:rPr lang="id-ID" sz="2000" i="1" dirty="0" smtClean="0">
                <a:solidFill>
                  <a:schemeClr val="tx1"/>
                </a:solidFill>
                <a:cs typeface="Calibri" panose="020F0502020204030204" pitchFamily="34" charset="0"/>
              </a:rPr>
              <a:t>delay </a:t>
            </a:r>
            <a:r>
              <a:rPr lang="id-ID" sz="2000" dirty="0" smtClean="0">
                <a:solidFill>
                  <a:schemeClr val="tx1"/>
                </a:solidFill>
                <a:cs typeface="Calibri" panose="020F0502020204030204" pitchFamily="34" charset="0"/>
              </a:rPr>
              <a:t>dan kualitas suara yang kurang bagus.</a:t>
            </a:r>
            <a:endParaRPr lang="en-US" sz="2000" dirty="0">
              <a:solidFill>
                <a:schemeClr val="tx1"/>
              </a:solidFill>
              <a:cs typeface="Calibri" panose="020F0502020204030204" pitchFamily="34" charset="0"/>
            </a:endParaRPr>
          </a:p>
        </p:txBody>
      </p:sp>
      <p:sp>
        <p:nvSpPr>
          <p:cNvPr id="6" name="Snip Diagonal Corner Rectangle 5"/>
          <p:cNvSpPr/>
          <p:nvPr/>
        </p:nvSpPr>
        <p:spPr>
          <a:xfrm>
            <a:off x="457200" y="2419350"/>
            <a:ext cx="4953000" cy="381000"/>
          </a:xfrm>
          <a:prstGeom prst="snip2DiagRect">
            <a:avLst/>
          </a:prstGeom>
          <a:solidFill>
            <a:schemeClr val="accent6"/>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id-ID" sz="2000" dirty="0" smtClean="0">
                <a:solidFill>
                  <a:schemeClr val="bg1"/>
                </a:solidFill>
                <a:latin typeface="Calibri" panose="020F0502020204030204" pitchFamily="34" charset="0"/>
                <a:cs typeface="Calibri" panose="020F0502020204030204" pitchFamily="34" charset="0"/>
              </a:rPr>
              <a:t>b. PABX (</a:t>
            </a:r>
            <a:r>
              <a:rPr lang="id-ID" sz="2000" i="1" dirty="0" smtClean="0">
                <a:solidFill>
                  <a:schemeClr val="bg1"/>
                </a:solidFill>
                <a:latin typeface="Calibri" panose="020F0502020204030204" pitchFamily="34" charset="0"/>
                <a:cs typeface="Calibri" panose="020F0502020204030204" pitchFamily="34" charset="0"/>
              </a:rPr>
              <a:t>Private Automatic Branch Exchange</a:t>
            </a:r>
            <a:r>
              <a:rPr lang="id-ID" sz="2000" dirty="0" smtClean="0">
                <a:solidFill>
                  <a:schemeClr val="bg1"/>
                </a:solidFill>
                <a:latin typeface="Calibri" panose="020F0502020204030204" pitchFamily="34" charset="0"/>
                <a:cs typeface="Calibri" panose="020F0502020204030204" pitchFamily="34" charset="0"/>
              </a:rPr>
              <a:t>)</a:t>
            </a:r>
            <a:endParaRPr lang="en-US" sz="2000" dirty="0">
              <a:solidFill>
                <a:schemeClr val="bg1"/>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9696828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childTnLst>
                                </p:cTn>
                              </p:par>
                            </p:childTnLst>
                          </p:cTn>
                        </p:par>
                        <p:par>
                          <p:cTn id="8" fill="hold">
                            <p:stCondLst>
                              <p:cond delay="750"/>
                            </p:stCondLst>
                            <p:childTnLst>
                              <p:par>
                                <p:cTn id="9" presetID="10" presetClass="entr" presetSubtype="0"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750"/>
                                        <p:tgtEl>
                                          <p:spTgt spid="4"/>
                                        </p:tgtEl>
                                      </p:cBhvr>
                                    </p:animEffect>
                                  </p:childTnLst>
                                </p:cTn>
                              </p:par>
                            </p:childTnLst>
                          </p:cTn>
                        </p:par>
                        <p:par>
                          <p:cTn id="12" fill="hold">
                            <p:stCondLst>
                              <p:cond delay="1500"/>
                            </p:stCondLst>
                            <p:childTnLst>
                              <p:par>
                                <p:cTn id="13" presetID="10" presetClass="entr" presetSubtype="0" fill="hold" grpId="0"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750"/>
                                        <p:tgtEl>
                                          <p:spTgt spid="3"/>
                                        </p:tgtEl>
                                      </p:cBhvr>
                                    </p:animEffect>
                                  </p:childTnLst>
                                </p:cTn>
                              </p:par>
                            </p:childTnLst>
                          </p:cTn>
                        </p:par>
                        <p:par>
                          <p:cTn id="16" fill="hold">
                            <p:stCondLst>
                              <p:cond delay="2250"/>
                            </p:stCondLst>
                            <p:childTnLst>
                              <p:par>
                                <p:cTn id="17" presetID="10" presetClass="entr" presetSubtype="0"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750"/>
                                        <p:tgtEl>
                                          <p:spTgt spid="6"/>
                                        </p:tgtEl>
                                      </p:cBhvr>
                                    </p:animEffect>
                                  </p:childTnLst>
                                </p:cTn>
                              </p:par>
                            </p:childTnLst>
                          </p:cTn>
                        </p:par>
                        <p:par>
                          <p:cTn id="20" fill="hold">
                            <p:stCondLst>
                              <p:cond delay="3000"/>
                            </p:stCondLst>
                            <p:childTnLst>
                              <p:par>
                                <p:cTn id="21" presetID="10" presetClass="entr" presetSubtype="0" fill="hold" grpId="0" nodeType="after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fade">
                                      <p:cBhvr>
                                        <p:cTn id="23" dur="75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animBg="1"/>
      <p:bldP spid="6"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nip Diagonal Corner Rectangle 1"/>
          <p:cNvSpPr/>
          <p:nvPr/>
        </p:nvSpPr>
        <p:spPr>
          <a:xfrm>
            <a:off x="762000" y="619884"/>
            <a:ext cx="7239000" cy="1113666"/>
          </a:xfrm>
          <a:prstGeom prst="snip2DiagRect">
            <a:avLst/>
          </a:prstGeom>
          <a:solidFill>
            <a:schemeClr val="bg1"/>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id-ID" sz="2000" dirty="0" smtClean="0">
                <a:solidFill>
                  <a:schemeClr val="tx1"/>
                </a:solidFill>
                <a:cs typeface="Calibri" panose="020F0502020204030204" pitchFamily="34" charset="0"/>
              </a:rPr>
              <a:t>Perkembangan teknik persinyalan sesi komunikasi panggilan dengan PABX dibedakan dengan memisahkan sistem signal dan data melalui mekanisme </a:t>
            </a:r>
            <a:r>
              <a:rPr lang="id-ID" sz="2000" i="1" dirty="0" smtClean="0">
                <a:solidFill>
                  <a:schemeClr val="tx1"/>
                </a:solidFill>
                <a:cs typeface="Calibri" panose="020F0502020204030204" pitchFamily="34" charset="0"/>
              </a:rPr>
              <a:t>signal </a:t>
            </a:r>
            <a:r>
              <a:rPr lang="id-ID" sz="2000" dirty="0" smtClean="0">
                <a:solidFill>
                  <a:schemeClr val="tx1"/>
                </a:solidFill>
                <a:cs typeface="Calibri" panose="020F0502020204030204" pitchFamily="34" charset="0"/>
              </a:rPr>
              <a:t>and </a:t>
            </a:r>
            <a:r>
              <a:rPr lang="id-ID" sz="2000" i="1" dirty="0" smtClean="0">
                <a:solidFill>
                  <a:schemeClr val="tx1"/>
                </a:solidFill>
                <a:cs typeface="Calibri" panose="020F0502020204030204" pitchFamily="34" charset="0"/>
              </a:rPr>
              <a:t>control switching electronic</a:t>
            </a:r>
            <a:r>
              <a:rPr lang="id-ID" sz="2000" dirty="0" smtClean="0">
                <a:solidFill>
                  <a:schemeClr val="tx1"/>
                </a:solidFill>
                <a:cs typeface="Calibri" panose="020F0502020204030204" pitchFamily="34" charset="0"/>
              </a:rPr>
              <a:t>.</a:t>
            </a:r>
            <a:endParaRPr lang="en-US" sz="2000" dirty="0">
              <a:solidFill>
                <a:schemeClr val="tx1"/>
              </a:solidFill>
              <a:cs typeface="Calibri" panose="020F0502020204030204" pitchFamily="34" charset="0"/>
            </a:endParaRPr>
          </a:p>
        </p:txBody>
      </p:sp>
      <p:sp>
        <p:nvSpPr>
          <p:cNvPr id="3" name="Snip Diagonal Corner Rectangle 2"/>
          <p:cNvSpPr/>
          <p:nvPr/>
        </p:nvSpPr>
        <p:spPr>
          <a:xfrm>
            <a:off x="533400" y="285750"/>
            <a:ext cx="6172200" cy="381000"/>
          </a:xfrm>
          <a:prstGeom prst="snip2DiagRect">
            <a:avLst/>
          </a:prstGeom>
          <a:solidFill>
            <a:schemeClr val="accent6"/>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id-ID" sz="2000" dirty="0" smtClean="0">
                <a:solidFill>
                  <a:schemeClr val="bg1"/>
                </a:solidFill>
                <a:latin typeface="Calibri" panose="020F0502020204030204" pitchFamily="34" charset="0"/>
                <a:cs typeface="Calibri" panose="020F0502020204030204" pitchFamily="34" charset="0"/>
              </a:rPr>
              <a:t>c. EPABX (</a:t>
            </a:r>
            <a:r>
              <a:rPr lang="id-ID" sz="2000" i="1" dirty="0" smtClean="0">
                <a:solidFill>
                  <a:schemeClr val="bg1"/>
                </a:solidFill>
                <a:latin typeface="Calibri" panose="020F0502020204030204" pitchFamily="34" charset="0"/>
                <a:cs typeface="Calibri" panose="020F0502020204030204" pitchFamily="34" charset="0"/>
              </a:rPr>
              <a:t>Electronics Private Automatic Branch Exchange</a:t>
            </a:r>
            <a:r>
              <a:rPr lang="id-ID" sz="2000" dirty="0" smtClean="0">
                <a:solidFill>
                  <a:schemeClr val="bg1"/>
                </a:solidFill>
                <a:latin typeface="Calibri" panose="020F0502020204030204" pitchFamily="34" charset="0"/>
                <a:cs typeface="Calibri" panose="020F0502020204030204" pitchFamily="34" charset="0"/>
              </a:rPr>
              <a:t>)</a:t>
            </a:r>
            <a:endParaRPr lang="en-US" sz="2000" dirty="0">
              <a:solidFill>
                <a:schemeClr val="bg1"/>
              </a:solidFill>
              <a:latin typeface="Calibri" panose="020F0502020204030204" pitchFamily="34" charset="0"/>
              <a:cs typeface="Calibri" panose="020F0502020204030204" pitchFamily="34" charset="0"/>
            </a:endParaRPr>
          </a:p>
        </p:txBody>
      </p:sp>
      <p:sp>
        <p:nvSpPr>
          <p:cNvPr id="4" name="Snip Diagonal Corner Rectangle 3"/>
          <p:cNvSpPr/>
          <p:nvPr/>
        </p:nvSpPr>
        <p:spPr>
          <a:xfrm>
            <a:off x="762000" y="2372484"/>
            <a:ext cx="7239000" cy="1799466"/>
          </a:xfrm>
          <a:prstGeom prst="snip2DiagRect">
            <a:avLst/>
          </a:prstGeom>
          <a:solidFill>
            <a:schemeClr val="bg1"/>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id-ID" sz="2000" dirty="0" smtClean="0">
                <a:solidFill>
                  <a:schemeClr val="tx1"/>
                </a:solidFill>
                <a:cs typeface="Calibri" panose="020F0502020204030204" pitchFamily="34" charset="0"/>
              </a:rPr>
              <a:t>KTS merupakan teknologi yang dapat dikatakan sebagai versi minimalis dari sistem PBX. Hal ini dikarenakan KTX hanya menyediakan mekanisme </a:t>
            </a:r>
            <a:r>
              <a:rPr lang="id-ID" sz="2000" i="1" dirty="0" smtClean="0">
                <a:solidFill>
                  <a:schemeClr val="tx1"/>
                </a:solidFill>
                <a:cs typeface="Calibri" panose="020F0502020204030204" pitchFamily="34" charset="0"/>
              </a:rPr>
              <a:t>switching </a:t>
            </a:r>
            <a:r>
              <a:rPr lang="id-ID" sz="2000" dirty="0" smtClean="0">
                <a:solidFill>
                  <a:schemeClr val="tx1"/>
                </a:solidFill>
                <a:cs typeface="Calibri" panose="020F0502020204030204" pitchFamily="34" charset="0"/>
              </a:rPr>
              <a:t>jalur dari jaringan PBX (</a:t>
            </a:r>
            <a:r>
              <a:rPr lang="id-ID" sz="2000" i="1" dirty="0" smtClean="0">
                <a:solidFill>
                  <a:schemeClr val="tx1"/>
                </a:solidFill>
                <a:cs typeface="Calibri" panose="020F0502020204030204" pitchFamily="34" charset="0"/>
              </a:rPr>
              <a:t>internal telephone network</a:t>
            </a:r>
            <a:r>
              <a:rPr lang="id-ID" sz="2000" dirty="0" smtClean="0">
                <a:solidFill>
                  <a:schemeClr val="tx1"/>
                </a:solidFill>
                <a:cs typeface="Calibri" panose="020F0502020204030204" pitchFamily="34" charset="0"/>
              </a:rPr>
              <a:t>) menuju STO (Sentral Telepon Otomatis) atau pusat penyedia jalur telekomunikasi.</a:t>
            </a:r>
            <a:endParaRPr lang="en-US" sz="2000" dirty="0">
              <a:solidFill>
                <a:schemeClr val="tx1"/>
              </a:solidFill>
              <a:cs typeface="Calibri" panose="020F0502020204030204" pitchFamily="34" charset="0"/>
            </a:endParaRPr>
          </a:p>
        </p:txBody>
      </p:sp>
      <p:sp>
        <p:nvSpPr>
          <p:cNvPr id="5" name="Snip Diagonal Corner Rectangle 4"/>
          <p:cNvSpPr/>
          <p:nvPr/>
        </p:nvSpPr>
        <p:spPr>
          <a:xfrm>
            <a:off x="457200" y="2038350"/>
            <a:ext cx="3429000" cy="381000"/>
          </a:xfrm>
          <a:prstGeom prst="snip2DiagRect">
            <a:avLst/>
          </a:prstGeom>
          <a:solidFill>
            <a:schemeClr val="accent6"/>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id-ID" sz="2000" dirty="0">
                <a:solidFill>
                  <a:schemeClr val="bg1"/>
                </a:solidFill>
                <a:latin typeface="Calibri" panose="020F0502020204030204" pitchFamily="34" charset="0"/>
                <a:cs typeface="Calibri" panose="020F0502020204030204" pitchFamily="34" charset="0"/>
              </a:rPr>
              <a:t>d</a:t>
            </a:r>
            <a:r>
              <a:rPr lang="id-ID" sz="2000" dirty="0" smtClean="0">
                <a:solidFill>
                  <a:schemeClr val="bg1"/>
                </a:solidFill>
                <a:latin typeface="Calibri" panose="020F0502020204030204" pitchFamily="34" charset="0"/>
                <a:cs typeface="Calibri" panose="020F0502020204030204" pitchFamily="34" charset="0"/>
              </a:rPr>
              <a:t>. KTS (</a:t>
            </a:r>
            <a:r>
              <a:rPr lang="id-ID" sz="2000" i="1" dirty="0" smtClean="0">
                <a:solidFill>
                  <a:schemeClr val="bg1"/>
                </a:solidFill>
                <a:latin typeface="Calibri" panose="020F0502020204030204" pitchFamily="34" charset="0"/>
                <a:cs typeface="Calibri" panose="020F0502020204030204" pitchFamily="34" charset="0"/>
              </a:rPr>
              <a:t>Key Telephone System</a:t>
            </a:r>
            <a:r>
              <a:rPr lang="id-ID" sz="2000" dirty="0" smtClean="0">
                <a:solidFill>
                  <a:schemeClr val="bg1"/>
                </a:solidFill>
                <a:latin typeface="Calibri" panose="020F0502020204030204" pitchFamily="34" charset="0"/>
                <a:cs typeface="Calibri" panose="020F0502020204030204" pitchFamily="34" charset="0"/>
              </a:rPr>
              <a:t>)</a:t>
            </a:r>
            <a:endParaRPr lang="en-US" sz="2000" dirty="0">
              <a:solidFill>
                <a:schemeClr val="bg1"/>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8897043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750"/>
                                        <p:tgtEl>
                                          <p:spTgt spid="3"/>
                                        </p:tgtEl>
                                      </p:cBhvr>
                                    </p:animEffect>
                                  </p:childTnLst>
                                </p:cTn>
                              </p:par>
                            </p:childTnLst>
                          </p:cTn>
                        </p:par>
                        <p:par>
                          <p:cTn id="8" fill="hold">
                            <p:stCondLst>
                              <p:cond delay="750"/>
                            </p:stCondLst>
                            <p:childTnLst>
                              <p:par>
                                <p:cTn id="9" presetID="10" presetClass="entr" presetSubtype="0"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750"/>
                                        <p:tgtEl>
                                          <p:spTgt spid="2"/>
                                        </p:tgtEl>
                                      </p:cBhvr>
                                    </p:animEffect>
                                  </p:childTnLst>
                                </p:cTn>
                              </p:par>
                            </p:childTnLst>
                          </p:cTn>
                        </p:par>
                        <p:par>
                          <p:cTn id="12" fill="hold">
                            <p:stCondLst>
                              <p:cond delay="1500"/>
                            </p:stCondLst>
                            <p:childTnLst>
                              <p:par>
                                <p:cTn id="13" presetID="10" presetClass="entr" presetSubtype="0"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750"/>
                                        <p:tgtEl>
                                          <p:spTgt spid="5"/>
                                        </p:tgtEl>
                                      </p:cBhvr>
                                    </p:animEffect>
                                  </p:childTnLst>
                                </p:cTn>
                              </p:par>
                            </p:childTnLst>
                          </p:cTn>
                        </p:par>
                        <p:par>
                          <p:cTn id="16" fill="hold">
                            <p:stCondLst>
                              <p:cond delay="2250"/>
                            </p:stCondLst>
                            <p:childTnLst>
                              <p:par>
                                <p:cTn id="17" presetID="10" presetClass="entr" presetSubtype="0" fill="hold" grpId="0"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75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019800" y="1123950"/>
            <a:ext cx="3657600" cy="3657600"/>
          </a:xfrm>
          <a:prstGeom prst="rect">
            <a:avLst/>
          </a:prstGeom>
        </p:spPr>
      </p:pic>
      <p:sp>
        <p:nvSpPr>
          <p:cNvPr id="2" name="Snip Diagonal Corner Rectangle 1"/>
          <p:cNvSpPr/>
          <p:nvPr/>
        </p:nvSpPr>
        <p:spPr>
          <a:xfrm>
            <a:off x="762000" y="848484"/>
            <a:ext cx="6172200" cy="1799466"/>
          </a:xfrm>
          <a:prstGeom prst="snip2DiagRect">
            <a:avLst/>
          </a:prstGeom>
          <a:solidFill>
            <a:schemeClr val="bg1"/>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id-ID" sz="2000" dirty="0" smtClean="0">
                <a:solidFill>
                  <a:schemeClr val="tx1"/>
                </a:solidFill>
                <a:cs typeface="Calibri" panose="020F0502020204030204" pitchFamily="34" charset="0"/>
              </a:rPr>
              <a:t>PABX generasi awal hanya mampu mengelola sistem telekomunikasi jaringan telepon internal (misalnya dalam perusahaan, gedung, dan kampus), baik dalam prosedur penomoran maupun sebagai pusat pengendalian jalur komunikasi.</a:t>
            </a:r>
            <a:endParaRPr lang="en-US" sz="2000" dirty="0">
              <a:solidFill>
                <a:schemeClr val="tx1"/>
              </a:solidFill>
              <a:cs typeface="Calibri" panose="020F0502020204030204" pitchFamily="34" charset="0"/>
            </a:endParaRPr>
          </a:p>
        </p:txBody>
      </p:sp>
      <p:sp>
        <p:nvSpPr>
          <p:cNvPr id="3" name="Snip Diagonal Corner Rectangle 2"/>
          <p:cNvSpPr/>
          <p:nvPr/>
        </p:nvSpPr>
        <p:spPr>
          <a:xfrm>
            <a:off x="457200" y="514350"/>
            <a:ext cx="3886200" cy="381000"/>
          </a:xfrm>
          <a:prstGeom prst="snip2DiagRect">
            <a:avLst/>
          </a:prstGeom>
          <a:solidFill>
            <a:schemeClr val="accent6"/>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id-ID" sz="2000" dirty="0" smtClean="0">
                <a:solidFill>
                  <a:schemeClr val="bg1"/>
                </a:solidFill>
                <a:latin typeface="Calibri" panose="020F0502020204030204" pitchFamily="34" charset="0"/>
                <a:cs typeface="Calibri" panose="020F0502020204030204" pitchFamily="34" charset="0"/>
              </a:rPr>
              <a:t>e. PNX (</a:t>
            </a:r>
            <a:r>
              <a:rPr lang="id-ID" sz="2000" i="1" dirty="0" smtClean="0">
                <a:solidFill>
                  <a:schemeClr val="bg1"/>
                </a:solidFill>
                <a:latin typeface="Calibri" panose="020F0502020204030204" pitchFamily="34" charset="0"/>
                <a:cs typeface="Calibri" panose="020F0502020204030204" pitchFamily="34" charset="0"/>
              </a:rPr>
              <a:t>Packet Network Exchange</a:t>
            </a:r>
            <a:r>
              <a:rPr lang="id-ID" sz="2000" dirty="0" smtClean="0">
                <a:solidFill>
                  <a:schemeClr val="bg1"/>
                </a:solidFill>
                <a:latin typeface="Calibri" panose="020F0502020204030204" pitchFamily="34" charset="0"/>
                <a:cs typeface="Calibri" panose="020F0502020204030204" pitchFamily="34" charset="0"/>
              </a:rPr>
              <a:t>)</a:t>
            </a:r>
            <a:endParaRPr lang="en-US" sz="2000" dirty="0">
              <a:solidFill>
                <a:schemeClr val="bg1"/>
              </a:solidFill>
              <a:latin typeface="Calibri" panose="020F0502020204030204" pitchFamily="34" charset="0"/>
              <a:cs typeface="Calibri" panose="020F0502020204030204" pitchFamily="34" charset="0"/>
            </a:endParaRPr>
          </a:p>
        </p:txBody>
      </p:sp>
      <p:sp>
        <p:nvSpPr>
          <p:cNvPr id="5" name="TextBox 4"/>
          <p:cNvSpPr txBox="1"/>
          <p:nvPr/>
        </p:nvSpPr>
        <p:spPr>
          <a:xfrm rot="16200000">
            <a:off x="6390347" y="3667839"/>
            <a:ext cx="1828800" cy="246221"/>
          </a:xfrm>
          <a:prstGeom prst="rect">
            <a:avLst/>
          </a:prstGeom>
          <a:noFill/>
        </p:spPr>
        <p:txBody>
          <a:bodyPr wrap="square" rtlCol="0">
            <a:spAutoFit/>
          </a:bodyPr>
          <a:lstStyle/>
          <a:p>
            <a:r>
              <a:rPr lang="id-ID" sz="1000" dirty="0" smtClean="0">
                <a:latin typeface="Calibri" panose="020F0502020204030204" pitchFamily="34" charset="0"/>
                <a:cs typeface="Calibri" panose="020F0502020204030204" pitchFamily="34" charset="0"/>
              </a:rPr>
              <a:t>Sumber: pixabay.com</a:t>
            </a:r>
            <a:endParaRPr lang="id-ID" sz="1000"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5027918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750"/>
                                        <p:tgtEl>
                                          <p:spTgt spid="4"/>
                                        </p:tgtEl>
                                      </p:cBhvr>
                                    </p:animEffect>
                                  </p:childTnLst>
                                </p:cTn>
                              </p:par>
                            </p:childTnLst>
                          </p:cTn>
                        </p:par>
                        <p:par>
                          <p:cTn id="8" fill="hold">
                            <p:stCondLst>
                              <p:cond delay="750"/>
                            </p:stCondLst>
                            <p:childTnLst>
                              <p:par>
                                <p:cTn id="9" presetID="10"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750"/>
                                        <p:tgtEl>
                                          <p:spTgt spid="5"/>
                                        </p:tgtEl>
                                      </p:cBhvr>
                                    </p:animEffect>
                                  </p:childTnLst>
                                </p:cTn>
                              </p:par>
                            </p:childTnLst>
                          </p:cTn>
                        </p:par>
                        <p:par>
                          <p:cTn id="12" fill="hold">
                            <p:stCondLst>
                              <p:cond delay="1500"/>
                            </p:stCondLst>
                            <p:childTnLst>
                              <p:par>
                                <p:cTn id="13" presetID="10" presetClass="entr" presetSubtype="0" fill="hold" grpId="0"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750"/>
                                        <p:tgtEl>
                                          <p:spTgt spid="3"/>
                                        </p:tgtEl>
                                      </p:cBhvr>
                                    </p:animEffect>
                                  </p:childTnLst>
                                </p:cTn>
                              </p:par>
                            </p:childTnLst>
                          </p:cTn>
                        </p:par>
                        <p:par>
                          <p:cTn id="16" fill="hold">
                            <p:stCondLst>
                              <p:cond delay="2250"/>
                            </p:stCondLst>
                            <p:childTnLst>
                              <p:par>
                                <p:cTn id="17" presetID="10" presetClass="entr" presetSubtype="0" fill="hold" grpId="0" nodeType="after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75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テキスト プレースホルダー 6"/>
          <p:cNvSpPr txBox="1">
            <a:spLocks/>
          </p:cNvSpPr>
          <p:nvPr/>
        </p:nvSpPr>
        <p:spPr>
          <a:xfrm>
            <a:off x="65690" y="-19050"/>
            <a:ext cx="6411310" cy="567680"/>
          </a:xfrm>
          <a:prstGeom prst="rect">
            <a:avLst/>
          </a:prstGeom>
        </p:spPr>
        <p:txBody>
          <a:bodyPr vert="horz" lIns="163275" tIns="81638" rIns="163275" bIns="81638" rtlCol="0" anchor="t">
            <a:noAutofit/>
          </a:bodyPr>
          <a:lstStyle>
            <a:lvl1pPr marL="0" indent="0" algn="l" defTabSz="1632753" rtl="0" eaLnBrk="1" latinLnBrk="0" hangingPunct="1">
              <a:lnSpc>
                <a:spcPct val="120000"/>
              </a:lnSpc>
              <a:spcBef>
                <a:spcPts val="1200"/>
              </a:spcBef>
              <a:buFont typeface="Arial" panose="020B0604020202020204" pitchFamily="34" charset="0"/>
              <a:buNone/>
              <a:defRPr kumimoji="1" sz="3200" i="0" kern="1200" baseline="0">
                <a:solidFill>
                  <a:schemeClr val="accent1"/>
                </a:solidFill>
                <a:latin typeface="Route 159 SemiBold" pitchFamily="50" charset="0"/>
                <a:ea typeface="+mn-ea"/>
                <a:cs typeface="+mn-cs"/>
              </a:defRPr>
            </a:lvl1pPr>
            <a:lvl2pPr marL="1326612" indent="-510235" algn="l" defTabSz="1632753" rtl="0" eaLnBrk="1" latinLnBrk="0" hangingPunct="1">
              <a:spcBef>
                <a:spcPct val="20000"/>
              </a:spcBef>
              <a:buFont typeface="Arial" panose="020B0604020202020204" pitchFamily="34" charset="0"/>
              <a:buChar char="–"/>
              <a:defRPr kumimoji="1" sz="5000" kern="1200">
                <a:solidFill>
                  <a:schemeClr val="tx1"/>
                </a:solidFill>
                <a:latin typeface="+mn-lt"/>
                <a:ea typeface="+mn-ea"/>
                <a:cs typeface="+mn-cs"/>
              </a:defRPr>
            </a:lvl2pPr>
            <a:lvl3pPr marL="2040941" indent="-408188" algn="l" defTabSz="1632753" rtl="0" eaLnBrk="1" latinLnBrk="0" hangingPunct="1">
              <a:spcBef>
                <a:spcPct val="20000"/>
              </a:spcBef>
              <a:buFont typeface="Arial" panose="020B0604020202020204" pitchFamily="34" charset="0"/>
              <a:buChar char="•"/>
              <a:defRPr kumimoji="1" sz="4300" kern="1200">
                <a:solidFill>
                  <a:schemeClr val="tx1"/>
                </a:solidFill>
                <a:latin typeface="+mn-lt"/>
                <a:ea typeface="+mn-ea"/>
                <a:cs typeface="+mn-cs"/>
              </a:defRPr>
            </a:lvl3pPr>
            <a:lvl4pPr marL="2857317"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4pPr>
            <a:lvl5pPr marL="3673693"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5pPr>
            <a:lvl6pPr marL="4490070"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6pPr>
            <a:lvl7pPr marL="5306446"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7pPr>
            <a:lvl8pPr marL="6122822"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8pPr>
            <a:lvl9pPr marL="6939199"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9pPr>
          </a:lstStyle>
          <a:p>
            <a:pPr lvl="0">
              <a:defRPr/>
            </a:pPr>
            <a:r>
              <a:rPr lang="id-ID" altLang="ja-JP" sz="2400" dirty="0">
                <a:solidFill>
                  <a:srgbClr val="CC3399"/>
                </a:solidFill>
                <a:latin typeface="+mn-lt"/>
                <a:cs typeface="Arial" pitchFamily="34" charset="0"/>
              </a:rPr>
              <a:t>2</a:t>
            </a:r>
            <a:r>
              <a:rPr lang="id-ID" altLang="ja-JP" sz="2400" dirty="0" smtClean="0">
                <a:solidFill>
                  <a:srgbClr val="CC3399"/>
                </a:solidFill>
                <a:latin typeface="+mn-lt"/>
                <a:cs typeface="Arial" pitchFamily="34" charset="0"/>
              </a:rPr>
              <a:t>. Jenis-Jenis PABX</a:t>
            </a:r>
            <a:endParaRPr lang="fi-FI" altLang="ja-JP" sz="2400" dirty="0">
              <a:solidFill>
                <a:srgbClr val="CC3399"/>
              </a:solidFill>
              <a:latin typeface="+mn-lt"/>
              <a:cs typeface="Arial" pitchFamily="34" charset="0"/>
            </a:endParaRPr>
          </a:p>
        </p:txBody>
      </p:sp>
      <p:sp>
        <p:nvSpPr>
          <p:cNvPr id="5" name="Flowchart: Manual Input 4"/>
          <p:cNvSpPr/>
          <p:nvPr/>
        </p:nvSpPr>
        <p:spPr>
          <a:xfrm>
            <a:off x="685800" y="631045"/>
            <a:ext cx="8153400" cy="761445"/>
          </a:xfrm>
          <a:prstGeom prst="flowChartManualInput">
            <a:avLst/>
          </a:prstGeom>
          <a:solidFill>
            <a:schemeClr val="bg1"/>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id-ID" sz="2000" dirty="0" smtClean="0">
                <a:solidFill>
                  <a:schemeClr val="tx1"/>
                </a:solidFill>
                <a:cs typeface="Courier New" panose="02070309020205020404" pitchFamily="49" charset="0"/>
              </a:rPr>
              <a:t>PABX digital adalah jenis PABX dengan keluaran dalam bentuk data digital.</a:t>
            </a:r>
            <a:endParaRPr lang="en-US" sz="2000" dirty="0">
              <a:solidFill>
                <a:schemeClr val="tx1"/>
              </a:solidFill>
              <a:cs typeface="Calibri" panose="020F0502020204030204" pitchFamily="34" charset="0"/>
            </a:endParaRPr>
          </a:p>
        </p:txBody>
      </p:sp>
      <p:sp>
        <p:nvSpPr>
          <p:cNvPr id="6" name="Flowchart: Manual Input 5"/>
          <p:cNvSpPr/>
          <p:nvPr/>
        </p:nvSpPr>
        <p:spPr>
          <a:xfrm>
            <a:off x="476267" y="514350"/>
            <a:ext cx="1809733" cy="381000"/>
          </a:xfrm>
          <a:prstGeom prst="flowChartManualInput">
            <a:avLst/>
          </a:prstGeom>
          <a:solidFill>
            <a:srgbClr val="92D050"/>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id-ID" sz="2000" dirty="0">
                <a:solidFill>
                  <a:schemeClr val="bg1"/>
                </a:solidFill>
                <a:latin typeface="Calibri" panose="020F0502020204030204" pitchFamily="34" charset="0"/>
                <a:cs typeface="Calibri" panose="020F0502020204030204" pitchFamily="34" charset="0"/>
              </a:rPr>
              <a:t>a</a:t>
            </a:r>
            <a:r>
              <a:rPr lang="id-ID" sz="2000" dirty="0" smtClean="0">
                <a:solidFill>
                  <a:schemeClr val="bg1"/>
                </a:solidFill>
                <a:latin typeface="Calibri" panose="020F0502020204030204" pitchFamily="34" charset="0"/>
                <a:cs typeface="Calibri" panose="020F0502020204030204" pitchFamily="34" charset="0"/>
              </a:rPr>
              <a:t>. PABX Digital</a:t>
            </a:r>
            <a:endParaRPr lang="en-US" sz="2000" dirty="0">
              <a:solidFill>
                <a:schemeClr val="bg1"/>
              </a:solidFill>
              <a:latin typeface="Calibri" panose="020F0502020204030204" pitchFamily="34" charset="0"/>
              <a:cs typeface="Calibri" panose="020F0502020204030204" pitchFamily="34" charset="0"/>
            </a:endParaRPr>
          </a:p>
        </p:txBody>
      </p:sp>
      <p:sp>
        <p:nvSpPr>
          <p:cNvPr id="7" name="Flowchart: Manual Input 6"/>
          <p:cNvSpPr/>
          <p:nvPr/>
        </p:nvSpPr>
        <p:spPr>
          <a:xfrm>
            <a:off x="666733" y="1621645"/>
            <a:ext cx="8153400" cy="1026305"/>
          </a:xfrm>
          <a:prstGeom prst="flowChartManualInput">
            <a:avLst/>
          </a:prstGeom>
          <a:solidFill>
            <a:schemeClr val="bg1"/>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id-ID" sz="2000" dirty="0" smtClean="0">
                <a:solidFill>
                  <a:schemeClr val="tx1"/>
                </a:solidFill>
                <a:cs typeface="Courier New" panose="02070309020205020404" pitchFamily="49" charset="0"/>
              </a:rPr>
              <a:t>PABX analog adalah jenis PABX dengan keluaran data yang dihasilkan berupa data analog atau suara sehingga tidak memerlukan perangkat khusus.</a:t>
            </a:r>
            <a:endParaRPr lang="en-US" sz="2000" dirty="0">
              <a:solidFill>
                <a:schemeClr val="tx1"/>
              </a:solidFill>
              <a:cs typeface="Calibri" panose="020F0502020204030204" pitchFamily="34" charset="0"/>
            </a:endParaRPr>
          </a:p>
        </p:txBody>
      </p:sp>
      <p:sp>
        <p:nvSpPr>
          <p:cNvPr id="8" name="Flowchart: Manual Input 7"/>
          <p:cNvSpPr/>
          <p:nvPr/>
        </p:nvSpPr>
        <p:spPr>
          <a:xfrm>
            <a:off x="457200" y="1504950"/>
            <a:ext cx="1809733" cy="381000"/>
          </a:xfrm>
          <a:prstGeom prst="flowChartManualInput">
            <a:avLst/>
          </a:prstGeom>
          <a:solidFill>
            <a:srgbClr val="92D050"/>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id-ID" sz="2000" dirty="0" smtClean="0">
                <a:solidFill>
                  <a:schemeClr val="bg1"/>
                </a:solidFill>
                <a:latin typeface="Calibri" panose="020F0502020204030204" pitchFamily="34" charset="0"/>
                <a:cs typeface="Calibri" panose="020F0502020204030204" pitchFamily="34" charset="0"/>
              </a:rPr>
              <a:t>b. PABX Analog</a:t>
            </a:r>
            <a:endParaRPr lang="en-US" sz="2000" dirty="0">
              <a:solidFill>
                <a:schemeClr val="bg1"/>
              </a:solidFill>
              <a:latin typeface="Calibri" panose="020F0502020204030204" pitchFamily="34" charset="0"/>
              <a:cs typeface="Calibri" panose="020F0502020204030204" pitchFamily="34" charset="0"/>
            </a:endParaRPr>
          </a:p>
        </p:txBody>
      </p:sp>
      <p:sp>
        <p:nvSpPr>
          <p:cNvPr id="9" name="Flowchart: Manual Input 8"/>
          <p:cNvSpPr/>
          <p:nvPr/>
        </p:nvSpPr>
        <p:spPr>
          <a:xfrm>
            <a:off x="666733" y="2877104"/>
            <a:ext cx="8153400" cy="725186"/>
          </a:xfrm>
          <a:prstGeom prst="flowChartManualInput">
            <a:avLst/>
          </a:prstGeom>
          <a:solidFill>
            <a:schemeClr val="bg1"/>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id-ID" sz="2000" dirty="0" smtClean="0">
                <a:solidFill>
                  <a:schemeClr val="tx1"/>
                </a:solidFill>
                <a:cs typeface="Courier New" panose="02070309020205020404" pitchFamily="49" charset="0"/>
              </a:rPr>
              <a:t>PABX </a:t>
            </a:r>
            <a:r>
              <a:rPr lang="id-ID" sz="2000" i="1" dirty="0" smtClean="0">
                <a:solidFill>
                  <a:schemeClr val="tx1"/>
                </a:solidFill>
                <a:cs typeface="Courier New" panose="02070309020205020404" pitchFamily="49" charset="0"/>
              </a:rPr>
              <a:t>hybrid</a:t>
            </a:r>
            <a:r>
              <a:rPr lang="id-ID" sz="2000" dirty="0" smtClean="0">
                <a:solidFill>
                  <a:schemeClr val="tx1"/>
                </a:solidFill>
                <a:cs typeface="Courier New" panose="02070309020205020404" pitchFamily="49" charset="0"/>
              </a:rPr>
              <a:t> merupakan teknologi perpaduan antara PABX digital dan analog.</a:t>
            </a:r>
            <a:endParaRPr lang="en-US" sz="2000" dirty="0">
              <a:solidFill>
                <a:schemeClr val="tx1"/>
              </a:solidFill>
              <a:cs typeface="Calibri" panose="020F0502020204030204" pitchFamily="34" charset="0"/>
            </a:endParaRPr>
          </a:p>
        </p:txBody>
      </p:sp>
      <p:sp>
        <p:nvSpPr>
          <p:cNvPr id="10" name="Flowchart: Manual Input 9"/>
          <p:cNvSpPr/>
          <p:nvPr/>
        </p:nvSpPr>
        <p:spPr>
          <a:xfrm>
            <a:off x="457200" y="2741468"/>
            <a:ext cx="1809733" cy="346364"/>
          </a:xfrm>
          <a:prstGeom prst="flowChartManualInput">
            <a:avLst/>
          </a:prstGeom>
          <a:solidFill>
            <a:srgbClr val="92D050"/>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id-ID" sz="2000" dirty="0">
                <a:solidFill>
                  <a:schemeClr val="bg1"/>
                </a:solidFill>
                <a:latin typeface="Calibri" panose="020F0502020204030204" pitchFamily="34" charset="0"/>
                <a:cs typeface="Calibri" panose="020F0502020204030204" pitchFamily="34" charset="0"/>
              </a:rPr>
              <a:t>c</a:t>
            </a:r>
            <a:r>
              <a:rPr lang="id-ID" sz="2000" dirty="0" smtClean="0">
                <a:solidFill>
                  <a:schemeClr val="bg1"/>
                </a:solidFill>
                <a:latin typeface="Calibri" panose="020F0502020204030204" pitchFamily="34" charset="0"/>
                <a:cs typeface="Calibri" panose="020F0502020204030204" pitchFamily="34" charset="0"/>
              </a:rPr>
              <a:t>. PABX </a:t>
            </a:r>
            <a:r>
              <a:rPr lang="id-ID" sz="2000" i="1" dirty="0" smtClean="0">
                <a:solidFill>
                  <a:schemeClr val="bg1"/>
                </a:solidFill>
                <a:latin typeface="Calibri" panose="020F0502020204030204" pitchFamily="34" charset="0"/>
                <a:cs typeface="Calibri" panose="020F0502020204030204" pitchFamily="34" charset="0"/>
              </a:rPr>
              <a:t>Hybrid</a:t>
            </a:r>
            <a:endParaRPr lang="en-US" sz="2000" i="1" dirty="0">
              <a:solidFill>
                <a:schemeClr val="bg1"/>
              </a:solidFill>
              <a:latin typeface="Calibri" panose="020F0502020204030204" pitchFamily="34" charset="0"/>
              <a:cs typeface="Calibri" panose="020F0502020204030204" pitchFamily="34" charset="0"/>
            </a:endParaRPr>
          </a:p>
        </p:txBody>
      </p:sp>
      <p:sp>
        <p:nvSpPr>
          <p:cNvPr id="11" name="Flowchart: Manual Input 10"/>
          <p:cNvSpPr/>
          <p:nvPr/>
        </p:nvSpPr>
        <p:spPr>
          <a:xfrm>
            <a:off x="666733" y="3831445"/>
            <a:ext cx="8153400" cy="891223"/>
          </a:xfrm>
          <a:prstGeom prst="flowChartManualInput">
            <a:avLst/>
          </a:prstGeom>
          <a:solidFill>
            <a:schemeClr val="bg1"/>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id-ID" sz="2000" dirty="0" smtClean="0">
                <a:solidFill>
                  <a:schemeClr val="tx1"/>
                </a:solidFill>
                <a:cs typeface="Courier New" panose="02070309020205020404" pitchFamily="49" charset="0"/>
              </a:rPr>
              <a:t>IP PABX merupakan teknologi terbaru dari PABX dengan sambungan komunikasi yang tidak lagi terbatas pada jaringan telepon analog/digital.</a:t>
            </a:r>
            <a:endParaRPr lang="en-US" sz="2000" dirty="0">
              <a:solidFill>
                <a:schemeClr val="tx1"/>
              </a:solidFill>
              <a:cs typeface="Calibri" panose="020F0502020204030204" pitchFamily="34" charset="0"/>
            </a:endParaRPr>
          </a:p>
        </p:txBody>
      </p:sp>
      <p:sp>
        <p:nvSpPr>
          <p:cNvPr id="12" name="Flowchart: Manual Input 11"/>
          <p:cNvSpPr/>
          <p:nvPr/>
        </p:nvSpPr>
        <p:spPr>
          <a:xfrm>
            <a:off x="457201" y="3714750"/>
            <a:ext cx="1219200" cy="381000"/>
          </a:xfrm>
          <a:prstGeom prst="flowChartManualInput">
            <a:avLst/>
          </a:prstGeom>
          <a:solidFill>
            <a:srgbClr val="92D050"/>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id-ID" sz="2000" dirty="0">
                <a:solidFill>
                  <a:schemeClr val="bg1"/>
                </a:solidFill>
                <a:latin typeface="Calibri" panose="020F0502020204030204" pitchFamily="34" charset="0"/>
                <a:cs typeface="Calibri" panose="020F0502020204030204" pitchFamily="34" charset="0"/>
              </a:rPr>
              <a:t>d</a:t>
            </a:r>
            <a:r>
              <a:rPr lang="id-ID" sz="2000" dirty="0" smtClean="0">
                <a:solidFill>
                  <a:schemeClr val="bg1"/>
                </a:solidFill>
                <a:latin typeface="Calibri" panose="020F0502020204030204" pitchFamily="34" charset="0"/>
                <a:cs typeface="Calibri" panose="020F0502020204030204" pitchFamily="34" charset="0"/>
              </a:rPr>
              <a:t>. IP PABX</a:t>
            </a:r>
            <a:endParaRPr lang="en-US" sz="2000" dirty="0">
              <a:solidFill>
                <a:schemeClr val="bg1"/>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4288498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750"/>
                                        <p:tgtEl>
                                          <p:spTgt spid="4"/>
                                        </p:tgtEl>
                                      </p:cBhvr>
                                    </p:animEffect>
                                  </p:childTnLst>
                                </p:cTn>
                              </p:par>
                            </p:childTnLst>
                          </p:cTn>
                        </p:par>
                        <p:par>
                          <p:cTn id="8" fill="hold">
                            <p:stCondLst>
                              <p:cond delay="750"/>
                            </p:stCondLst>
                            <p:childTnLst>
                              <p:par>
                                <p:cTn id="9" presetID="10" presetClass="entr" presetSubtype="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750"/>
                                        <p:tgtEl>
                                          <p:spTgt spid="6"/>
                                        </p:tgtEl>
                                      </p:cBhvr>
                                    </p:animEffect>
                                  </p:childTnLst>
                                </p:cTn>
                              </p:par>
                            </p:childTnLst>
                          </p:cTn>
                        </p:par>
                        <p:par>
                          <p:cTn id="12" fill="hold">
                            <p:stCondLst>
                              <p:cond delay="1500"/>
                            </p:stCondLst>
                            <p:childTnLst>
                              <p:par>
                                <p:cTn id="13" presetID="10" presetClass="entr" presetSubtype="0"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750"/>
                                        <p:tgtEl>
                                          <p:spTgt spid="5"/>
                                        </p:tgtEl>
                                      </p:cBhvr>
                                    </p:animEffect>
                                  </p:childTnLst>
                                </p:cTn>
                              </p:par>
                            </p:childTnLst>
                          </p:cTn>
                        </p:par>
                        <p:par>
                          <p:cTn id="16" fill="hold">
                            <p:stCondLst>
                              <p:cond delay="2250"/>
                            </p:stCondLst>
                            <p:childTnLst>
                              <p:par>
                                <p:cTn id="17" presetID="10" presetClass="entr" presetSubtype="0" fill="hold" grpId="0"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750"/>
                                        <p:tgtEl>
                                          <p:spTgt spid="8"/>
                                        </p:tgtEl>
                                      </p:cBhvr>
                                    </p:animEffect>
                                  </p:childTnLst>
                                </p:cTn>
                              </p:par>
                            </p:childTnLst>
                          </p:cTn>
                        </p:par>
                        <p:par>
                          <p:cTn id="20" fill="hold">
                            <p:stCondLst>
                              <p:cond delay="3000"/>
                            </p:stCondLst>
                            <p:childTnLst>
                              <p:par>
                                <p:cTn id="21" presetID="10" presetClass="entr" presetSubtype="0" fill="hold" grpId="0"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fade">
                                      <p:cBhvr>
                                        <p:cTn id="23" dur="750"/>
                                        <p:tgtEl>
                                          <p:spTgt spid="7"/>
                                        </p:tgtEl>
                                      </p:cBhvr>
                                    </p:animEffect>
                                  </p:childTnLst>
                                </p:cTn>
                              </p:par>
                            </p:childTnLst>
                          </p:cTn>
                        </p:par>
                        <p:par>
                          <p:cTn id="24" fill="hold">
                            <p:stCondLst>
                              <p:cond delay="3750"/>
                            </p:stCondLst>
                            <p:childTnLst>
                              <p:par>
                                <p:cTn id="25" presetID="10" presetClass="entr" presetSubtype="0" fill="hold" grpId="0" nodeType="after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fade">
                                      <p:cBhvr>
                                        <p:cTn id="27" dur="750"/>
                                        <p:tgtEl>
                                          <p:spTgt spid="10"/>
                                        </p:tgtEl>
                                      </p:cBhvr>
                                    </p:animEffect>
                                  </p:childTnLst>
                                </p:cTn>
                              </p:par>
                            </p:childTnLst>
                          </p:cTn>
                        </p:par>
                        <p:par>
                          <p:cTn id="28" fill="hold">
                            <p:stCondLst>
                              <p:cond delay="4500"/>
                            </p:stCondLst>
                            <p:childTnLst>
                              <p:par>
                                <p:cTn id="29" presetID="10" presetClass="entr" presetSubtype="0" fill="hold" grpId="0" nodeType="after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fade">
                                      <p:cBhvr>
                                        <p:cTn id="31" dur="750"/>
                                        <p:tgtEl>
                                          <p:spTgt spid="9"/>
                                        </p:tgtEl>
                                      </p:cBhvr>
                                    </p:animEffect>
                                  </p:childTnLst>
                                </p:cTn>
                              </p:par>
                            </p:childTnLst>
                          </p:cTn>
                        </p:par>
                        <p:par>
                          <p:cTn id="32" fill="hold">
                            <p:stCondLst>
                              <p:cond delay="5250"/>
                            </p:stCondLst>
                            <p:childTnLst>
                              <p:par>
                                <p:cTn id="33" presetID="10" presetClass="entr" presetSubtype="0" fill="hold" grpId="0" nodeType="afterEffect">
                                  <p:stCondLst>
                                    <p:cond delay="0"/>
                                  </p:stCondLst>
                                  <p:childTnLst>
                                    <p:set>
                                      <p:cBhvr>
                                        <p:cTn id="34" dur="1" fill="hold">
                                          <p:stCondLst>
                                            <p:cond delay="0"/>
                                          </p:stCondLst>
                                        </p:cTn>
                                        <p:tgtEl>
                                          <p:spTgt spid="12"/>
                                        </p:tgtEl>
                                        <p:attrNameLst>
                                          <p:attrName>style.visibility</p:attrName>
                                        </p:attrNameLst>
                                      </p:cBhvr>
                                      <p:to>
                                        <p:strVal val="visible"/>
                                      </p:to>
                                    </p:set>
                                    <p:animEffect transition="in" filter="fade">
                                      <p:cBhvr>
                                        <p:cTn id="35" dur="750"/>
                                        <p:tgtEl>
                                          <p:spTgt spid="12"/>
                                        </p:tgtEl>
                                      </p:cBhvr>
                                    </p:animEffect>
                                  </p:childTnLst>
                                </p:cTn>
                              </p:par>
                            </p:childTnLst>
                          </p:cTn>
                        </p:par>
                        <p:par>
                          <p:cTn id="36" fill="hold">
                            <p:stCondLst>
                              <p:cond delay="6000"/>
                            </p:stCondLst>
                            <p:childTnLst>
                              <p:par>
                                <p:cTn id="37" presetID="10" presetClass="entr" presetSubtype="0" fill="hold" grpId="0" nodeType="afterEffect">
                                  <p:stCondLst>
                                    <p:cond delay="0"/>
                                  </p:stCondLst>
                                  <p:childTnLst>
                                    <p:set>
                                      <p:cBhvr>
                                        <p:cTn id="38" dur="1" fill="hold">
                                          <p:stCondLst>
                                            <p:cond delay="0"/>
                                          </p:stCondLst>
                                        </p:cTn>
                                        <p:tgtEl>
                                          <p:spTgt spid="11"/>
                                        </p:tgtEl>
                                        <p:attrNameLst>
                                          <p:attrName>style.visibility</p:attrName>
                                        </p:attrNameLst>
                                      </p:cBhvr>
                                      <p:to>
                                        <p:strVal val="visible"/>
                                      </p:to>
                                    </p:set>
                                    <p:animEffect transition="in" filter="fade">
                                      <p:cBhvr>
                                        <p:cTn id="39" dur="75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P spid="6" grpId="0" animBg="1"/>
      <p:bldP spid="7" grpId="0" animBg="1"/>
      <p:bldP spid="8" grpId="0" animBg="1"/>
      <p:bldP spid="9" grpId="0" animBg="1"/>
      <p:bldP spid="10" grpId="0" animBg="1"/>
      <p:bldP spid="11" grpId="0" animBg="1"/>
      <p:bldP spid="12"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テキスト プレースホルダー 6"/>
          <p:cNvSpPr txBox="1">
            <a:spLocks/>
          </p:cNvSpPr>
          <p:nvPr/>
        </p:nvSpPr>
        <p:spPr>
          <a:xfrm>
            <a:off x="65690" y="-19050"/>
            <a:ext cx="6411310" cy="567680"/>
          </a:xfrm>
          <a:prstGeom prst="rect">
            <a:avLst/>
          </a:prstGeom>
        </p:spPr>
        <p:txBody>
          <a:bodyPr vert="horz" lIns="163275" tIns="81638" rIns="163275" bIns="81638" rtlCol="0" anchor="t">
            <a:noAutofit/>
          </a:bodyPr>
          <a:lstStyle>
            <a:lvl1pPr marL="0" indent="0" algn="l" defTabSz="1632753" rtl="0" eaLnBrk="1" latinLnBrk="0" hangingPunct="1">
              <a:lnSpc>
                <a:spcPct val="120000"/>
              </a:lnSpc>
              <a:spcBef>
                <a:spcPts val="1200"/>
              </a:spcBef>
              <a:buFont typeface="Arial" panose="020B0604020202020204" pitchFamily="34" charset="0"/>
              <a:buNone/>
              <a:defRPr kumimoji="1" sz="3200" i="0" kern="1200" baseline="0">
                <a:solidFill>
                  <a:schemeClr val="accent1"/>
                </a:solidFill>
                <a:latin typeface="Route 159 SemiBold" pitchFamily="50" charset="0"/>
                <a:ea typeface="+mn-ea"/>
                <a:cs typeface="+mn-cs"/>
              </a:defRPr>
            </a:lvl1pPr>
            <a:lvl2pPr marL="1326612" indent="-510235" algn="l" defTabSz="1632753" rtl="0" eaLnBrk="1" latinLnBrk="0" hangingPunct="1">
              <a:spcBef>
                <a:spcPct val="20000"/>
              </a:spcBef>
              <a:buFont typeface="Arial" panose="020B0604020202020204" pitchFamily="34" charset="0"/>
              <a:buChar char="–"/>
              <a:defRPr kumimoji="1" sz="5000" kern="1200">
                <a:solidFill>
                  <a:schemeClr val="tx1"/>
                </a:solidFill>
                <a:latin typeface="+mn-lt"/>
                <a:ea typeface="+mn-ea"/>
                <a:cs typeface="+mn-cs"/>
              </a:defRPr>
            </a:lvl2pPr>
            <a:lvl3pPr marL="2040941" indent="-408188" algn="l" defTabSz="1632753" rtl="0" eaLnBrk="1" latinLnBrk="0" hangingPunct="1">
              <a:spcBef>
                <a:spcPct val="20000"/>
              </a:spcBef>
              <a:buFont typeface="Arial" panose="020B0604020202020204" pitchFamily="34" charset="0"/>
              <a:buChar char="•"/>
              <a:defRPr kumimoji="1" sz="4300" kern="1200">
                <a:solidFill>
                  <a:schemeClr val="tx1"/>
                </a:solidFill>
                <a:latin typeface="+mn-lt"/>
                <a:ea typeface="+mn-ea"/>
                <a:cs typeface="+mn-cs"/>
              </a:defRPr>
            </a:lvl3pPr>
            <a:lvl4pPr marL="2857317"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4pPr>
            <a:lvl5pPr marL="3673693"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5pPr>
            <a:lvl6pPr marL="4490070"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6pPr>
            <a:lvl7pPr marL="5306446"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7pPr>
            <a:lvl8pPr marL="6122822"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8pPr>
            <a:lvl9pPr marL="6939199"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9pPr>
          </a:lstStyle>
          <a:p>
            <a:pPr lvl="0">
              <a:defRPr/>
            </a:pPr>
            <a:r>
              <a:rPr lang="id-ID" altLang="ja-JP" sz="2400" dirty="0" smtClean="0">
                <a:solidFill>
                  <a:srgbClr val="CC3399"/>
                </a:solidFill>
                <a:latin typeface="+mn-lt"/>
                <a:cs typeface="Arial" pitchFamily="34" charset="0"/>
              </a:rPr>
              <a:t>3. Kategori PBX dari Sisi </a:t>
            </a:r>
            <a:r>
              <a:rPr lang="id-ID" altLang="ja-JP" sz="2400" i="1" dirty="0" smtClean="0">
                <a:solidFill>
                  <a:srgbClr val="CC3399"/>
                </a:solidFill>
                <a:latin typeface="+mn-lt"/>
                <a:cs typeface="Arial" pitchFamily="34" charset="0"/>
              </a:rPr>
              <a:t>Link</a:t>
            </a:r>
            <a:r>
              <a:rPr lang="id-ID" altLang="ja-JP" sz="2400" dirty="0" smtClean="0">
                <a:solidFill>
                  <a:srgbClr val="CC3399"/>
                </a:solidFill>
                <a:latin typeface="+mn-lt"/>
                <a:cs typeface="Arial" pitchFamily="34" charset="0"/>
              </a:rPr>
              <a:t> (Penghubung)</a:t>
            </a:r>
            <a:endParaRPr lang="fi-FI" altLang="ja-JP" sz="2400" dirty="0">
              <a:solidFill>
                <a:srgbClr val="CC3399"/>
              </a:solidFill>
              <a:latin typeface="+mn-lt"/>
              <a:cs typeface="Arial" pitchFamily="34" charset="0"/>
            </a:endParaRPr>
          </a:p>
        </p:txBody>
      </p:sp>
      <p:sp>
        <p:nvSpPr>
          <p:cNvPr id="7" name="Rectangle 6"/>
          <p:cNvSpPr/>
          <p:nvPr/>
        </p:nvSpPr>
        <p:spPr>
          <a:xfrm>
            <a:off x="152400" y="545505"/>
            <a:ext cx="2133600" cy="27364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id-ID" sz="2000" dirty="0" smtClean="0">
                <a:solidFill>
                  <a:schemeClr val="tx1"/>
                </a:solidFill>
                <a:latin typeface="Calibri" panose="020F0502020204030204" pitchFamily="34" charset="0"/>
                <a:cs typeface="Calibri" panose="020F0502020204030204" pitchFamily="34" charset="0"/>
              </a:rPr>
              <a:t>a. </a:t>
            </a:r>
            <a:r>
              <a:rPr lang="id-ID" sz="2000" i="1" dirty="0" smtClean="0">
                <a:solidFill>
                  <a:schemeClr val="tx1"/>
                </a:solidFill>
                <a:latin typeface="Calibri" panose="020F0502020204030204" pitchFamily="34" charset="0"/>
                <a:cs typeface="Calibri" panose="020F0502020204030204" pitchFamily="34" charset="0"/>
              </a:rPr>
              <a:t>Hunting Group</a:t>
            </a:r>
            <a:endParaRPr lang="en-US" sz="2000" b="1" i="1" dirty="0">
              <a:solidFill>
                <a:schemeClr val="tx1"/>
              </a:solidFill>
              <a:latin typeface="Calibri" panose="020F0502020204030204" pitchFamily="34" charset="0"/>
              <a:cs typeface="Calibri" panose="020F0502020204030204" pitchFamily="34" charset="0"/>
            </a:endParaRPr>
          </a:p>
        </p:txBody>
      </p:sp>
      <p:sp>
        <p:nvSpPr>
          <p:cNvPr id="8" name="Snip Diagonal Corner Rectangle 7"/>
          <p:cNvSpPr/>
          <p:nvPr/>
        </p:nvSpPr>
        <p:spPr>
          <a:xfrm>
            <a:off x="533400" y="895350"/>
            <a:ext cx="6934200" cy="838200"/>
          </a:xfrm>
          <a:prstGeom prst="snip2DiagRect">
            <a:avLst/>
          </a:prstGeom>
          <a:solidFill>
            <a:srgbClr val="FFFF99"/>
          </a:solidFill>
          <a:ln>
            <a:solidFill>
              <a:srgbClr val="FFFF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id-ID" sz="2000" i="1" dirty="0" smtClean="0">
                <a:solidFill>
                  <a:schemeClr val="tx1"/>
                </a:solidFill>
                <a:latin typeface="Calibri" panose="020F0502020204030204" pitchFamily="34" charset="0"/>
                <a:cs typeface="Calibri" panose="020F0502020204030204" pitchFamily="34" charset="0"/>
              </a:rPr>
              <a:t>Hunting group</a:t>
            </a:r>
            <a:r>
              <a:rPr lang="id-ID" sz="2000" dirty="0" smtClean="0">
                <a:solidFill>
                  <a:schemeClr val="tx1"/>
                </a:solidFill>
                <a:latin typeface="Calibri" panose="020F0502020204030204" pitchFamily="34" charset="0"/>
                <a:cs typeface="Calibri" panose="020F0502020204030204" pitchFamily="34" charset="0"/>
              </a:rPr>
              <a:t> adalah sekelompok nomor ekstensi yang diatur untuk memproses panggilan tertentu.</a:t>
            </a:r>
            <a:endParaRPr lang="en-US" sz="2000" dirty="0">
              <a:solidFill>
                <a:schemeClr val="tx1"/>
              </a:solidFill>
              <a:latin typeface="Calibri" panose="020F0502020204030204" pitchFamily="34" charset="0"/>
              <a:cs typeface="Calibri" panose="020F0502020204030204" pitchFamily="34" charset="0"/>
            </a:endParaRPr>
          </a:p>
        </p:txBody>
      </p:sp>
      <p:sp>
        <p:nvSpPr>
          <p:cNvPr id="9" name="Rectangle 8"/>
          <p:cNvSpPr/>
          <p:nvPr/>
        </p:nvSpPr>
        <p:spPr>
          <a:xfrm>
            <a:off x="152400" y="1993305"/>
            <a:ext cx="3352800" cy="27364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id-ID" sz="2000" dirty="0">
                <a:solidFill>
                  <a:schemeClr val="tx1"/>
                </a:solidFill>
                <a:latin typeface="Calibri" panose="020F0502020204030204" pitchFamily="34" charset="0"/>
                <a:cs typeface="Calibri" panose="020F0502020204030204" pitchFamily="34" charset="0"/>
              </a:rPr>
              <a:t>b</a:t>
            </a:r>
            <a:r>
              <a:rPr lang="id-ID" sz="2000" dirty="0" smtClean="0">
                <a:solidFill>
                  <a:schemeClr val="tx1"/>
                </a:solidFill>
                <a:latin typeface="Calibri" panose="020F0502020204030204" pitchFamily="34" charset="0"/>
                <a:cs typeface="Calibri" panose="020F0502020204030204" pitchFamily="34" charset="0"/>
              </a:rPr>
              <a:t>. BRA (</a:t>
            </a:r>
            <a:r>
              <a:rPr lang="id-ID" sz="2000" i="1" dirty="0" smtClean="0">
                <a:solidFill>
                  <a:schemeClr val="tx1"/>
                </a:solidFill>
                <a:latin typeface="Calibri" panose="020F0502020204030204" pitchFamily="34" charset="0"/>
                <a:cs typeface="Calibri" panose="020F0502020204030204" pitchFamily="34" charset="0"/>
              </a:rPr>
              <a:t>Basic Rate Access</a:t>
            </a:r>
            <a:r>
              <a:rPr lang="id-ID" sz="2000" dirty="0" smtClean="0">
                <a:solidFill>
                  <a:schemeClr val="tx1"/>
                </a:solidFill>
                <a:latin typeface="Calibri" panose="020F0502020204030204" pitchFamily="34" charset="0"/>
                <a:cs typeface="Calibri" panose="020F0502020204030204" pitchFamily="34" charset="0"/>
              </a:rPr>
              <a:t>)</a:t>
            </a:r>
            <a:endParaRPr lang="en-US" sz="2000" b="1" dirty="0">
              <a:solidFill>
                <a:schemeClr val="tx1"/>
              </a:solidFill>
              <a:latin typeface="Calibri" panose="020F0502020204030204" pitchFamily="34" charset="0"/>
              <a:cs typeface="Calibri" panose="020F0502020204030204" pitchFamily="34" charset="0"/>
            </a:endParaRPr>
          </a:p>
        </p:txBody>
      </p:sp>
      <p:sp>
        <p:nvSpPr>
          <p:cNvPr id="10" name="Snip Diagonal Corner Rectangle 9"/>
          <p:cNvSpPr/>
          <p:nvPr/>
        </p:nvSpPr>
        <p:spPr>
          <a:xfrm>
            <a:off x="533400" y="2343150"/>
            <a:ext cx="6934200" cy="1600200"/>
          </a:xfrm>
          <a:prstGeom prst="snip2DiagRect">
            <a:avLst/>
          </a:prstGeom>
          <a:solidFill>
            <a:srgbClr val="FFFF99"/>
          </a:solidFill>
          <a:ln>
            <a:solidFill>
              <a:srgbClr val="FFFF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id-ID" sz="2000" dirty="0" smtClean="0">
                <a:solidFill>
                  <a:schemeClr val="tx1"/>
                </a:solidFill>
                <a:latin typeface="Calibri" panose="020F0502020204030204" pitchFamily="34" charset="0"/>
                <a:cs typeface="Calibri" panose="020F0502020204030204" pitchFamily="34" charset="0"/>
              </a:rPr>
              <a:t>BRA merupakan salah satu tipe konfigurasi pada layanan </a:t>
            </a:r>
            <a:r>
              <a:rPr lang="id-ID" sz="2000" i="1" dirty="0" smtClean="0">
                <a:solidFill>
                  <a:schemeClr val="tx1"/>
                </a:solidFill>
                <a:latin typeface="Calibri" panose="020F0502020204030204" pitchFamily="34" charset="0"/>
                <a:cs typeface="Calibri" panose="020F0502020204030204" pitchFamily="34" charset="0"/>
              </a:rPr>
              <a:t>Integrated Services Digital Network</a:t>
            </a:r>
            <a:r>
              <a:rPr lang="id-ID" sz="2000" dirty="0" smtClean="0">
                <a:solidFill>
                  <a:schemeClr val="tx1"/>
                </a:solidFill>
                <a:latin typeface="Calibri" panose="020F0502020204030204" pitchFamily="34" charset="0"/>
                <a:cs typeface="Calibri" panose="020F0502020204030204" pitchFamily="34" charset="0"/>
              </a:rPr>
              <a:t> (ISDN) yang dapat digunakan dalam </a:t>
            </a:r>
            <a:r>
              <a:rPr lang="id-ID" sz="2000" i="1" dirty="0" smtClean="0">
                <a:solidFill>
                  <a:schemeClr val="tx1"/>
                </a:solidFill>
                <a:latin typeface="Calibri" panose="020F0502020204030204" pitchFamily="34" charset="0"/>
                <a:cs typeface="Calibri" panose="020F0502020204030204" pitchFamily="34" charset="0"/>
              </a:rPr>
              <a:t>subscriber line</a:t>
            </a:r>
            <a:r>
              <a:rPr lang="id-ID" sz="2000" dirty="0" smtClean="0">
                <a:solidFill>
                  <a:schemeClr val="tx1"/>
                </a:solidFill>
                <a:latin typeface="Calibri" panose="020F0502020204030204" pitchFamily="34" charset="0"/>
                <a:cs typeface="Calibri" panose="020F0502020204030204" pitchFamily="34" charset="0"/>
              </a:rPr>
              <a:t> untuk menangani layanan komunikasi data (suara) dalam sistem telepon analog.</a:t>
            </a:r>
            <a:endParaRPr lang="en-US" sz="2000" dirty="0">
              <a:solidFill>
                <a:schemeClr val="tx1"/>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8531175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750"/>
                                        <p:tgtEl>
                                          <p:spTgt spid="6"/>
                                        </p:tgtEl>
                                      </p:cBhvr>
                                    </p:animEffect>
                                  </p:childTnLst>
                                </p:cTn>
                              </p:par>
                            </p:childTnLst>
                          </p:cTn>
                        </p:par>
                        <p:par>
                          <p:cTn id="8" fill="hold">
                            <p:stCondLst>
                              <p:cond delay="750"/>
                            </p:stCondLst>
                            <p:childTnLst>
                              <p:par>
                                <p:cTn id="9" presetID="10" presetClass="entr" presetSubtype="0"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750"/>
                                        <p:tgtEl>
                                          <p:spTgt spid="7"/>
                                        </p:tgtEl>
                                      </p:cBhvr>
                                    </p:animEffect>
                                  </p:childTnLst>
                                </p:cTn>
                              </p:par>
                            </p:childTnLst>
                          </p:cTn>
                        </p:par>
                        <p:par>
                          <p:cTn id="12" fill="hold">
                            <p:stCondLst>
                              <p:cond delay="1500"/>
                            </p:stCondLst>
                            <p:childTnLst>
                              <p:par>
                                <p:cTn id="13" presetID="10" presetClass="entr" presetSubtype="0"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750"/>
                                        <p:tgtEl>
                                          <p:spTgt spid="8"/>
                                        </p:tgtEl>
                                      </p:cBhvr>
                                    </p:animEffect>
                                  </p:childTnLst>
                                </p:cTn>
                              </p:par>
                            </p:childTnLst>
                          </p:cTn>
                        </p:par>
                        <p:par>
                          <p:cTn id="16" fill="hold">
                            <p:stCondLst>
                              <p:cond delay="2250"/>
                            </p:stCondLst>
                            <p:childTnLst>
                              <p:par>
                                <p:cTn id="17" presetID="10" presetClass="entr" presetSubtype="0" fill="hold" grpId="0"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750"/>
                                        <p:tgtEl>
                                          <p:spTgt spid="9"/>
                                        </p:tgtEl>
                                      </p:cBhvr>
                                    </p:animEffect>
                                  </p:childTnLst>
                                </p:cTn>
                              </p:par>
                            </p:childTnLst>
                          </p:cTn>
                        </p:par>
                        <p:par>
                          <p:cTn id="20" fill="hold">
                            <p:stCondLst>
                              <p:cond delay="3000"/>
                            </p:stCondLst>
                            <p:childTnLst>
                              <p:par>
                                <p:cTn id="21" presetID="10" presetClass="entr" presetSubtype="0" fill="hold" grpId="0" nodeType="after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fade">
                                      <p:cBhvr>
                                        <p:cTn id="23" dur="75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animBg="1"/>
      <p:bldP spid="8" grpId="0" animBg="1"/>
      <p:bldP spid="9" grpId="0" animBg="1"/>
      <p:bldP spid="10" grpId="0" animBg="1"/>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8971</TotalTime>
  <Words>2119</Words>
  <Application>Microsoft Office PowerPoint</Application>
  <PresentationFormat>On-screen Show (16:9)</PresentationFormat>
  <Paragraphs>228</Paragraphs>
  <Slides>36</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36</vt:i4>
      </vt:variant>
    </vt:vector>
  </HeadingPairs>
  <TitlesOfParts>
    <vt:vector size="42" baseType="lpstr">
      <vt:lpstr>ＭＳ Ｐゴシック</vt:lpstr>
      <vt:lpstr>Arial</vt:lpstr>
      <vt:lpstr>Calibri</vt:lpstr>
      <vt:lpstr>Courier New</vt:lpstr>
      <vt:lpstr>Tahoma</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IT</dc:creator>
  <cp:lastModifiedBy>galacitagie</cp:lastModifiedBy>
  <cp:revision>401</cp:revision>
  <dcterms:created xsi:type="dcterms:W3CDTF">2017-11-15T01:42:28Z</dcterms:created>
  <dcterms:modified xsi:type="dcterms:W3CDTF">2020-02-19T05:45:54Z</dcterms:modified>
</cp:coreProperties>
</file>