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84" r:id="rId2"/>
    <p:sldId id="385" r:id="rId3"/>
    <p:sldId id="386" r:id="rId4"/>
    <p:sldId id="387" r:id="rId5"/>
    <p:sldId id="581" r:id="rId6"/>
    <p:sldId id="577" r:id="rId7"/>
    <p:sldId id="578" r:id="rId8"/>
    <p:sldId id="579" r:id="rId9"/>
    <p:sldId id="580" r:id="rId10"/>
    <p:sldId id="582" r:id="rId11"/>
    <p:sldId id="583" r:id="rId12"/>
    <p:sldId id="584" r:id="rId13"/>
    <p:sldId id="585" r:id="rId14"/>
    <p:sldId id="586" r:id="rId15"/>
    <p:sldId id="588" r:id="rId16"/>
    <p:sldId id="589" r:id="rId17"/>
    <p:sldId id="590" r:id="rId18"/>
    <p:sldId id="587" r:id="rId19"/>
    <p:sldId id="591" r:id="rId20"/>
    <p:sldId id="593" r:id="rId21"/>
    <p:sldId id="594" r:id="rId22"/>
    <p:sldId id="592" r:id="rId23"/>
    <p:sldId id="597" r:id="rId24"/>
    <p:sldId id="595" r:id="rId25"/>
    <p:sldId id="596" r:id="rId26"/>
    <p:sldId id="598" r:id="rId27"/>
    <p:sldId id="599" r:id="rId28"/>
    <p:sldId id="600" r:id="rId2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F2D1"/>
    <a:srgbClr val="FFFF99"/>
    <a:srgbClr val="C0504D"/>
    <a:srgbClr val="FFFF66"/>
    <a:srgbClr val="9BBB59"/>
    <a:srgbClr val="008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18" autoAdjust="0"/>
    <p:restoredTop sz="94660"/>
  </p:normalViewPr>
  <p:slideViewPr>
    <p:cSldViewPr>
      <p:cViewPr varScale="1">
        <p:scale>
          <a:sx n="93" d="100"/>
          <a:sy n="93" d="100"/>
        </p:scale>
        <p:origin x="900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C7D15-64D4-4DDE-98FC-0ACFF953F436}" type="datetimeFigureOut">
              <a:rPr lang="en-US" smtClean="0"/>
              <a:pPr/>
              <a:t>2/19/2020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6539A-8C40-40E8-94D1-5294031F56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46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26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06375"/>
            <a:ext cx="9144000" cy="7371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11"/>
          <p:cNvSpPr txBox="1">
            <a:spLocks/>
          </p:cNvSpPr>
          <p:nvPr/>
        </p:nvSpPr>
        <p:spPr>
          <a:xfrm>
            <a:off x="3810000" y="1320251"/>
            <a:ext cx="4738935" cy="1436430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id-ID" b="1" dirty="0" smtClean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TEKNOLOGI LAYANAN JARINGAN</a:t>
            </a:r>
            <a:endParaRPr lang="en-US" b="1" dirty="0" smtClean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Program </a:t>
            </a:r>
            <a:r>
              <a:rPr lang="en-US" sz="2400" dirty="0" err="1">
                <a:latin typeface="Calibri" pitchFamily="34" charset="0"/>
                <a:cs typeface="Calibri" pitchFamily="34" charset="0"/>
              </a:rPr>
              <a:t>Keahlian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                          </a:t>
            </a:r>
            <a:r>
              <a:rPr lang="id-ID" sz="2400" b="1" dirty="0" smtClean="0">
                <a:latin typeface="Calibri" pitchFamily="34" charset="0"/>
                <a:cs typeface="Calibri" pitchFamily="34" charset="0"/>
              </a:rPr>
              <a:t>Teknik Komputer dan Jaringan</a:t>
            </a:r>
            <a:endParaRPr lang="en-US" b="1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cxnSp>
        <p:nvCxnSpPr>
          <p:cNvPr id="4" name="直線コネクタ 9"/>
          <p:cNvCxnSpPr/>
          <p:nvPr/>
        </p:nvCxnSpPr>
        <p:spPr>
          <a:xfrm>
            <a:off x="3795836" y="3481843"/>
            <a:ext cx="4670534" cy="0"/>
          </a:xfrm>
          <a:prstGeom prst="line">
            <a:avLst/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5" name="タイトル 1"/>
          <p:cNvSpPr txBox="1">
            <a:spLocks/>
          </p:cNvSpPr>
          <p:nvPr/>
        </p:nvSpPr>
        <p:spPr>
          <a:xfrm>
            <a:off x="3658830" y="929338"/>
            <a:ext cx="5073868" cy="469019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1632753">
              <a:defRPr/>
            </a:pPr>
            <a:r>
              <a:rPr kumimoji="1" lang="en-US" altLang="ja-JP" sz="32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3000" y="3452396"/>
            <a:ext cx="2574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UNTUK SMK/MAK KELAS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X</a:t>
            </a:r>
            <a:r>
              <a:rPr lang="id-ID" sz="1600" b="1" dirty="0">
                <a:solidFill>
                  <a:schemeClr val="bg1">
                    <a:lumMod val="50000"/>
                  </a:schemeClr>
                </a:solidFill>
              </a:rPr>
              <a:t>I</a:t>
            </a:r>
            <a:r>
              <a:rPr lang="id-ID" sz="1600" b="1" dirty="0" smtClean="0">
                <a:solidFill>
                  <a:schemeClr val="bg1">
                    <a:lumMod val="50000"/>
                  </a:schemeClr>
                </a:solidFill>
              </a:rPr>
              <a:t>I</a:t>
            </a:r>
            <a:endParaRPr lang="id-ID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Cube 7"/>
          <p:cNvSpPr/>
          <p:nvPr/>
        </p:nvSpPr>
        <p:spPr>
          <a:xfrm>
            <a:off x="838200" y="538425"/>
            <a:ext cx="2286000" cy="3404925"/>
          </a:xfrm>
          <a:prstGeom prst="cube">
            <a:avLst>
              <a:gd name="adj" fmla="val 6706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4171" tIns="107085" rIns="214171" bIns="107085"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13680"/>
            <a:ext cx="2134890" cy="322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7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8400" y="102528"/>
            <a:ext cx="4258638" cy="488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Perbedaan Karakter H.323 dan SIP</a:t>
            </a:r>
            <a:endParaRPr lang="en-US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761652"/>
              </p:ext>
            </p:extLst>
          </p:nvPr>
        </p:nvGraphicFramePr>
        <p:xfrm>
          <a:off x="609600" y="587768"/>
          <a:ext cx="8077200" cy="3992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09600"/>
                <a:gridCol w="3581400"/>
                <a:gridCol w="2209800"/>
                <a:gridCol w="1676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No.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Karakter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H.323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SIP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Kebutuhan penggunaan memori secara dinamis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Relatif besar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Kecil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Kompleksitas</a:t>
                      </a:r>
                      <a:r>
                        <a:rPr lang="id-ID" sz="2000" baseline="0" dirty="0" smtClean="0"/>
                        <a:t> konfigurasi di server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Sulit 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Sederhana dan murah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3.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Besar kapasitas kode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Besar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Lebih kecil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4.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Kebutuhan penggunaan resource CPU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Besar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Kecil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5.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Dukungan</a:t>
                      </a:r>
                      <a:r>
                        <a:rPr lang="id-ID" sz="2000" baseline="0" dirty="0" smtClean="0"/>
                        <a:t> layanan telepon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Andal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Kecil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6.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Pengaturan komponen yang harus selalu</a:t>
                      </a:r>
                      <a:r>
                        <a:rPr lang="id-ID" sz="2000" baseline="0" dirty="0" smtClean="0"/>
                        <a:t> dipantau statusnya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GK,GW, MCU, UA,</a:t>
                      </a:r>
                      <a:r>
                        <a:rPr lang="id-ID" sz="2000" baseline="0" dirty="0" smtClean="0"/>
                        <a:t> client, dan proxy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Andal</a:t>
                      </a:r>
                      <a:endParaRPr lang="id-ID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301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44366"/>
              </p:ext>
            </p:extLst>
          </p:nvPr>
        </p:nvGraphicFramePr>
        <p:xfrm>
          <a:off x="609600" y="590550"/>
          <a:ext cx="8305800" cy="35966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26853"/>
                <a:gridCol w="3183147"/>
                <a:gridCol w="1905000"/>
                <a:gridCol w="2590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No.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Karakter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H.323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SIP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7.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Fitur penambahan</a:t>
                      </a:r>
                      <a:r>
                        <a:rPr lang="id-ID" sz="2000" baseline="0" dirty="0" smtClean="0"/>
                        <a:t> user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Lebih sulit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Mudah 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8.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Kompabilitas 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  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 </a:t>
                      </a:r>
                      <a:r>
                        <a:rPr lang="id-ID" sz="2000" dirty="0" smtClean="0"/>
                        <a:t>dan lebih mudah</a:t>
                      </a:r>
                      <a:r>
                        <a:rPr lang="id-ID" sz="2000" baseline="0" dirty="0" smtClean="0"/>
                        <a:t> dibandingkan H.323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9.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Mode </a:t>
                      </a:r>
                      <a:r>
                        <a:rPr lang="id-ID" sz="2000" i="1" dirty="0" smtClean="0"/>
                        <a:t>debug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Membutuhkan </a:t>
                      </a:r>
                      <a:r>
                        <a:rPr lang="id-ID" sz="2000" i="1" dirty="0" smtClean="0"/>
                        <a:t>tools </a:t>
                      </a:r>
                      <a:r>
                        <a:rPr lang="id-ID" sz="2000" dirty="0" smtClean="0"/>
                        <a:t>lain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Tools </a:t>
                      </a:r>
                      <a:r>
                        <a:rPr lang="id-ID" sz="2000" dirty="0" smtClean="0"/>
                        <a:t>yang digunakan lebih</a:t>
                      </a:r>
                      <a:r>
                        <a:rPr lang="id-ID" sz="2000" baseline="0" dirty="0" smtClean="0"/>
                        <a:t> sederhana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10.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Kapasitas transfer sinyal saat menjalin komunikasi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Relatif banyak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Lebih</a:t>
                      </a:r>
                      <a:r>
                        <a:rPr lang="id-ID" sz="2000" baseline="0" dirty="0" smtClean="0"/>
                        <a:t> sedikit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11.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Kompleksitas 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Cukup kompleks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Simple </a:t>
                      </a:r>
                      <a:endParaRPr lang="id-ID" sz="2000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076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557788F-C465-4502-BD6C-8E706E87FF10}"/>
              </a:ext>
            </a:extLst>
          </p:cNvPr>
          <p:cNvGrpSpPr/>
          <p:nvPr/>
        </p:nvGrpSpPr>
        <p:grpSpPr>
          <a:xfrm>
            <a:off x="76200" y="100057"/>
            <a:ext cx="2667000" cy="533429"/>
            <a:chOff x="76200" y="28951"/>
            <a:chExt cx="6508830" cy="1328397"/>
          </a:xfrm>
        </p:grpSpPr>
        <p:sp>
          <p:nvSpPr>
            <p:cNvPr id="3" name="Cylinder 16">
              <a:extLst>
                <a:ext uri="{FF2B5EF4-FFF2-40B4-BE49-F238E27FC236}">
                  <a16:creationId xmlns:a16="http://schemas.microsoft.com/office/drawing/2014/main" xmlns="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73E285F-17A3-469B-8849-EF640F59FDB5}"/>
                </a:ext>
              </a:extLst>
            </p:cNvPr>
            <p:cNvSpPr txBox="1"/>
            <p:nvPr/>
          </p:nvSpPr>
          <p:spPr>
            <a:xfrm>
              <a:off x="152399" y="207665"/>
              <a:ext cx="6432631" cy="1149683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B. Instalasi Trixbox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Cylinder 27">
              <a:extLst>
                <a:ext uri="{FF2B5EF4-FFF2-40B4-BE49-F238E27FC236}">
                  <a16:creationId xmlns:a16="http://schemas.microsoft.com/office/drawing/2014/main" xmlns="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613580"/>
            <a:ext cx="4148064" cy="41480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6200000">
            <a:off x="2885147" y="3667839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5761627" y="344847"/>
            <a:ext cx="2851014" cy="3827103"/>
          </a:xfrm>
          <a:prstGeom prst="wedgeRoundRectCallout">
            <a:avLst>
              <a:gd name="adj1" fmla="val -67495"/>
              <a:gd name="adj2" fmla="val -1435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Lebih dari dua juta orang telah mengunduh OS Trixbox sebagai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platform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layanan IP PBX sekitar Agustus 2009. Keberlanjutan proyek Ttixbox CE tidak lagi diteruskan , tetapi beralih pada Trixbox Pro sekitar bulan Oktober 2012.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57200" y="861303"/>
            <a:ext cx="2798132" cy="3581400"/>
          </a:xfrm>
          <a:prstGeom prst="wedgeRoundRectCallout">
            <a:avLst>
              <a:gd name="adj1" fmla="val 72843"/>
              <a:gd name="adj2" fmla="val -1312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Tribox adalah salah satu distribusi Linux yang di-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remaster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dari distro CentOS yang mengintegrasikan beberapa paket aplikasi, yang secara khusus ditujukan sebagai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platform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OS yang menangani layanan IP PBX.</a:t>
            </a:r>
          </a:p>
        </p:txBody>
      </p:sp>
    </p:spTree>
    <p:extLst>
      <p:ext uri="{BB962C8B-B14F-4D97-AF65-F5344CB8AC3E}">
        <p14:creationId xmlns:p14="http://schemas.microsoft.com/office/powerpoint/2010/main" val="77180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133350"/>
            <a:ext cx="6858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keunggulan Trixbox dalam sistem IP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 Diagonal Corner Rectangle 2"/>
          <p:cNvSpPr/>
          <p:nvPr/>
        </p:nvSpPr>
        <p:spPr>
          <a:xfrm>
            <a:off x="609600" y="590550"/>
            <a:ext cx="8291827" cy="761572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Paket Linux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distribution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memuat modul-modul Trixbox menggunakan distro CentOS.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210201" y="713523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609600" y="1551295"/>
            <a:ext cx="8291827" cy="503973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Dukungan layanan fungsi PBX menggunakan standar Asterisk.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210201" y="1581150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623573" y="2267378"/>
            <a:ext cx="8291827" cy="761572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mengatur dan mengelola konfigurasi Asterisk melalui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web browser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Trixbox menerapkan sistem FreePBX.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8" name="Round Diagonal Corner Rectangle 7"/>
          <p:cNvSpPr/>
          <p:nvPr/>
        </p:nvSpPr>
        <p:spPr>
          <a:xfrm>
            <a:off x="224174" y="2390351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23573" y="3257978"/>
            <a:ext cx="8291827" cy="503973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basis data dalam Trixbox secara default menggunakan MySQL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10" name="Round Diagonal Corner Rectangle 9"/>
          <p:cNvSpPr/>
          <p:nvPr/>
        </p:nvSpPr>
        <p:spPr>
          <a:xfrm>
            <a:off x="224174" y="3319464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ound Diagonal Corner Rectangle 10"/>
          <p:cNvSpPr/>
          <p:nvPr/>
        </p:nvSpPr>
        <p:spPr>
          <a:xfrm>
            <a:off x="623573" y="3930784"/>
            <a:ext cx="8291827" cy="503973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Untuk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web server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menggunakan aplikasi Apache.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224174" y="3992270"/>
            <a:ext cx="474622" cy="381000"/>
          </a:xfrm>
          <a:prstGeom prst="round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16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557788F-C465-4502-BD6C-8E706E87FF10}"/>
              </a:ext>
            </a:extLst>
          </p:cNvPr>
          <p:cNvGrpSpPr/>
          <p:nvPr/>
        </p:nvGrpSpPr>
        <p:grpSpPr>
          <a:xfrm>
            <a:off x="76200" y="100057"/>
            <a:ext cx="4343400" cy="533429"/>
            <a:chOff x="76200" y="28951"/>
            <a:chExt cx="6508830" cy="1328397"/>
          </a:xfrm>
        </p:grpSpPr>
        <p:sp>
          <p:nvSpPr>
            <p:cNvPr id="3" name="Cylinder 16">
              <a:extLst>
                <a:ext uri="{FF2B5EF4-FFF2-40B4-BE49-F238E27FC236}">
                  <a16:creationId xmlns:a16="http://schemas.microsoft.com/office/drawing/2014/main" xmlns="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73E285F-17A3-469B-8849-EF640F59FDB5}"/>
                </a:ext>
              </a:extLst>
            </p:cNvPr>
            <p:cNvSpPr txBox="1"/>
            <p:nvPr/>
          </p:nvSpPr>
          <p:spPr>
            <a:xfrm>
              <a:off x="152400" y="207665"/>
              <a:ext cx="6432630" cy="1149683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C.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Command Shell Linux 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Trixbox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 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Cylinder 27">
              <a:extLst>
                <a:ext uri="{FF2B5EF4-FFF2-40B4-BE49-F238E27FC236}">
                  <a16:creationId xmlns:a16="http://schemas.microsoft.com/office/drawing/2014/main" xmlns="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877729"/>
            <a:ext cx="3505200" cy="3505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5800" y="4382929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438400" y="877729"/>
            <a:ext cx="1929714" cy="3065621"/>
          </a:xfrm>
          <a:prstGeom prst="wedgeRoundRectCallout">
            <a:avLst>
              <a:gd name="adj1" fmla="val -79208"/>
              <a:gd name="adj2" fmla="val -53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 dasar direktori 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Linux Trixbox memiliki kesamaan dengan semua instruksi dalam OS Linux.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70449" y="416611"/>
            <a:ext cx="4267200" cy="1341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melakukan konfigurasi lanjutan dengan Trixbox melalui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remote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Anda dapat mengaktifkan layanan SSH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 perintah berikut.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テキスト プレースホルダー 6"/>
          <p:cNvSpPr txBox="1">
            <a:spLocks/>
          </p:cNvSpPr>
          <p:nvPr/>
        </p:nvSpPr>
        <p:spPr>
          <a:xfrm>
            <a:off x="5254364" y="1758555"/>
            <a:ext cx="3117990" cy="16002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[Trixbox].localdomain -]# /etc/init.d/sshd restart</a:t>
            </a:r>
          </a:p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Stopping SSHD: [ OK ]</a:t>
            </a:r>
          </a:p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Starting SSHD: [ OK ]</a:t>
            </a:r>
            <a:endParaRPr lang="fi-FI" altLang="ja-JP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Snip Diagonal Corner Rectangle 10"/>
          <p:cNvSpPr/>
          <p:nvPr/>
        </p:nvSpPr>
        <p:spPr>
          <a:xfrm>
            <a:off x="4569791" y="3503771"/>
            <a:ext cx="4487137" cy="1125379"/>
          </a:xfrm>
          <a:prstGeom prst="snip2Diag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Selanjutnya adalah melakukan koneksi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remote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 protokol SSH pada IP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address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192.168.56.254.</a:t>
            </a:r>
            <a:endParaRPr lang="en-US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10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293435"/>
              </p:ext>
            </p:extLst>
          </p:nvPr>
        </p:nvGraphicFramePr>
        <p:xfrm>
          <a:off x="1143000" y="133350"/>
          <a:ext cx="8001000" cy="4389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46546"/>
                <a:gridCol w="1487054"/>
                <a:gridCol w="586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No.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Perintah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Fungsi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1.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history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Untuk menampilkan history perintah yang pernah diketikkan dalam terminal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2.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man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Menampilkan manual page sebuah perintah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3.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info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Menampilkan informasi</a:t>
                      </a:r>
                      <a:r>
                        <a:rPr lang="id-ID" sz="1900" baseline="0" dirty="0" smtClean="0"/>
                        <a:t> perintah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4.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is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Menampilkan konten</a:t>
                      </a:r>
                      <a:r>
                        <a:rPr lang="id-ID" sz="1900" baseline="0" dirty="0" smtClean="0"/>
                        <a:t> direktori atau properti file</a:t>
                      </a:r>
                      <a:endParaRPr lang="id-ID" sz="19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5.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cd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Berpindah direktori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6.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mkdir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Membuat direktori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7.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mv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Memindahkan file atau direktori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8.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whereis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Mencari file biner, sumber, dan manual page untuk sebuah program</a:t>
                      </a:r>
                      <a:endParaRPr lang="id-ID" sz="19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900" dirty="0" smtClean="0"/>
                        <a:t>9.</a:t>
                      </a:r>
                      <a:endParaRPr lang="id-ID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locate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900" dirty="0" smtClean="0"/>
                        <a:t>Mencari keberadaan sebuah file</a:t>
                      </a:r>
                      <a:endParaRPr lang="id-ID" sz="1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1657350"/>
            <a:ext cx="1066800" cy="1600200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Daftar Perintah Linux Trixbox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61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293440"/>
              </p:ext>
            </p:extLst>
          </p:nvPr>
        </p:nvGraphicFramePr>
        <p:xfrm>
          <a:off x="685800" y="133350"/>
          <a:ext cx="8305800" cy="4521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53720"/>
                <a:gridCol w="1661160"/>
                <a:gridCol w="6090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No.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Perintah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Fungsi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10.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chmod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smtClean="0"/>
                        <a:t>Mengatur</a:t>
                      </a:r>
                      <a:r>
                        <a:rPr lang="id-ID" sz="1700" baseline="0" smtClean="0"/>
                        <a:t> hak akses file atau direktori, misalnya 755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11.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chown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Mengatur</a:t>
                      </a:r>
                      <a:r>
                        <a:rPr lang="id-ID" sz="1700" baseline="0" dirty="0" smtClean="0"/>
                        <a:t> kepemilikan file atau direktori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12.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ps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Menampilkan informasi proses dalam sistem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13.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tree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Memenampilkan detail</a:t>
                      </a:r>
                      <a:r>
                        <a:rPr lang="id-ID" sz="1700" baseline="0" dirty="0" smtClean="0"/>
                        <a:t> proses menyerupai bentuk struktur pohon</a:t>
                      </a:r>
                      <a:endParaRPr lang="id-ID" sz="17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14.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reboot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Me-restart sistem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15.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/etc/init.d/networkrestart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Me-restart service jaringan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16.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/etc/init.d/httpdrestart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Me-restart  service  Apache Web</a:t>
                      </a:r>
                      <a:r>
                        <a:rPr lang="id-ID" sz="1700" baseline="0" dirty="0" smtClean="0"/>
                        <a:t> Server</a:t>
                      </a:r>
                      <a:endParaRPr lang="id-ID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17.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/etc/init.d/mysqldrestart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Me-restart service MySQL server</a:t>
                      </a:r>
                      <a:endParaRPr lang="id-ID" sz="17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18.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nano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smtClean="0"/>
                        <a:t>Tool editor file</a:t>
                      </a:r>
                      <a:endParaRPr lang="id-ID" sz="17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700" dirty="0" smtClean="0"/>
                        <a:t>19.</a:t>
                      </a:r>
                      <a:endParaRPr lang="id-ID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Asterisk -r</a:t>
                      </a:r>
                      <a:endParaRPr lang="id-ID" sz="14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700" dirty="0" smtClean="0"/>
                        <a:t>Terkoneksi dalam shell Asterisk </a:t>
                      </a:r>
                      <a:endParaRPr lang="id-ID" sz="17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28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-1" y="572584"/>
            <a:ext cx="2627139" cy="2057400"/>
          </a:xfrm>
          <a:prstGeom prst="snip2Diag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masuk ke dalam sistem Asterisk dalam Trixbox, gunakan perintah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asterisk ─r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berikut.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31565" y="55820"/>
            <a:ext cx="4267200" cy="650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beberapa kategori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command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dapat diterapkan pada Asterisk.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152400" y="2725593"/>
            <a:ext cx="2054242" cy="98915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panel]# asterisk -r</a:t>
            </a:r>
            <a:endParaRPr lang="fi-FI" altLang="ja-JP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76" y="768306"/>
            <a:ext cx="2913638" cy="393704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814803" y="892683"/>
            <a:ext cx="287403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General </a:t>
            </a: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CLI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AEL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Agents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AGI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Console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Core related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Database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Dial plan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DUNDI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Gtalk and Jabber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20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438" y="839056"/>
            <a:ext cx="2913638" cy="340364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965165" y="963433"/>
            <a:ext cx="287403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IAX2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Manager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MGCP 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Module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PRI</a:t>
            </a: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Queue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SIP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Skinny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Voicemail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Zaptel commands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20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09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557788F-C465-4502-BD6C-8E706E87FF10}"/>
              </a:ext>
            </a:extLst>
          </p:cNvPr>
          <p:cNvGrpSpPr/>
          <p:nvPr/>
        </p:nvGrpSpPr>
        <p:grpSpPr>
          <a:xfrm>
            <a:off x="76200" y="100057"/>
            <a:ext cx="4495800" cy="506714"/>
            <a:chOff x="76200" y="28951"/>
            <a:chExt cx="6508830" cy="2010199"/>
          </a:xfrm>
        </p:grpSpPr>
        <p:sp>
          <p:nvSpPr>
            <p:cNvPr id="3" name="Cylinder 16">
              <a:extLst>
                <a:ext uri="{FF2B5EF4-FFF2-40B4-BE49-F238E27FC236}">
                  <a16:creationId xmlns:a16="http://schemas.microsoft.com/office/drawing/2014/main" xmlns="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73E285F-17A3-469B-8849-EF640F59FDB5}"/>
                </a:ext>
              </a:extLst>
            </p:cNvPr>
            <p:cNvSpPr txBox="1"/>
            <p:nvPr/>
          </p:nvSpPr>
          <p:spPr>
            <a:xfrm>
              <a:off x="152400" y="207666"/>
              <a:ext cx="6432630" cy="183148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D. Mengonfigurasi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Server 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Trixbox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Cylinder 27">
              <a:extLst>
                <a:ext uri="{FF2B5EF4-FFF2-40B4-BE49-F238E27FC236}">
                  <a16:creationId xmlns:a16="http://schemas.microsoft.com/office/drawing/2014/main" xmlns="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9421" y="420310"/>
            <a:ext cx="7000762" cy="4740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2083" y="4353817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133600" y="728313"/>
            <a:ext cx="2385108" cy="3769261"/>
          </a:xfrm>
          <a:prstGeom prst="wedgeRoundRectCallout">
            <a:avLst>
              <a:gd name="adj1" fmla="val -73608"/>
              <a:gd name="adj2" fmla="val -67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mengonfigurasi Trixbox, sebaiknya Anda mengenali beberapa penggunaan jenis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dalam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agar tidak bertabrakan dengan aturan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dalam jaringan.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66009" y="860275"/>
            <a:ext cx="3446980" cy="329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Daftar Perintah Linux Trixbox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149202"/>
              </p:ext>
            </p:extLst>
          </p:nvPr>
        </p:nvGraphicFramePr>
        <p:xfrm>
          <a:off x="4572000" y="1228257"/>
          <a:ext cx="4572000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9600"/>
                <a:gridCol w="1114269"/>
                <a:gridCol w="1349115"/>
                <a:gridCol w="149901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No.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Layanan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b="1" i="1" dirty="0" smtClean="0"/>
                        <a:t>Port</a:t>
                      </a:r>
                      <a:endParaRPr lang="id-ID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Tipe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SIP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5060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UDP/TCP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2.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IAX2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4569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mtClean="0"/>
                        <a:t>UDP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IAX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5036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mtClean="0"/>
                        <a:t>UDP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4.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HTTP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80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mtClean="0"/>
                        <a:t>UDP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MGCP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5036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mtClean="0"/>
                        <a:t>UDP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6.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RTP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1000─20000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UDP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37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5137" y="-19050"/>
            <a:ext cx="4267200" cy="1143000"/>
          </a:xfrm>
          <a:prstGeom prst="homePlat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mengetahui daftar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terbuka pada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Trixbox, gunakan perintah berikut.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4419600" y="324571"/>
            <a:ext cx="4506074" cy="45575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netstat -nap</a:t>
            </a:r>
            <a:endParaRPr lang="fi-FI" altLang="ja-JP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Pentagon 3"/>
          <p:cNvSpPr/>
          <p:nvPr/>
        </p:nvSpPr>
        <p:spPr>
          <a:xfrm>
            <a:off x="0" y="1353272"/>
            <a:ext cx="4267200" cy="1371600"/>
          </a:xfrm>
          <a:prstGeom prst="homePlat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Anda dapat menggunakan perintah </a:t>
            </a:r>
            <a:r>
              <a:rPr lang="id-ID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 –i –n –p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menampilkan daftar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yang sedang dalam kondisi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connected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4419600" y="1811193"/>
            <a:ext cx="4506074" cy="45575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Isof –i –n -p </a:t>
            </a:r>
            <a:endParaRPr lang="fi-FI" altLang="ja-JP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0" y="2916093"/>
            <a:ext cx="4267200" cy="1371600"/>
          </a:xfrm>
          <a:prstGeom prst="homePlate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 detail konfigurasi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dalam layanan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Trixbox dapat dilihat pada konfigurasi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 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id-ID" sz="20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id-ID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id-ID" sz="20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services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テキスト プレースホルダー 6"/>
          <p:cNvSpPr txBox="1">
            <a:spLocks/>
          </p:cNvSpPr>
          <p:nvPr/>
        </p:nvSpPr>
        <p:spPr>
          <a:xfrm>
            <a:off x="4805737" y="3241025"/>
            <a:ext cx="3733800" cy="72173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14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[Trixbox1.localdomain ~]# nano /etc/services</a:t>
            </a:r>
            <a:endParaRPr lang="fi-FI" altLang="ja-JP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79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2400" y="88181"/>
            <a:ext cx="1798411" cy="1249375"/>
            <a:chOff x="55507" y="128083"/>
            <a:chExt cx="1798411" cy="1249375"/>
          </a:xfrm>
        </p:grpSpPr>
        <p:sp>
          <p:nvSpPr>
            <p:cNvPr id="10" name="Rectangle 9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2234" y="128083"/>
              <a:ext cx="9703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>
                  <a:solidFill>
                    <a:schemeClr val="bg1">
                      <a:lumMod val="95000"/>
                    </a:schemeClr>
                  </a:solidFill>
                </a:rPr>
                <a:t>BAB </a:t>
              </a:r>
              <a:r>
                <a:rPr lang="id-ID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19531" y="945412"/>
              <a:ext cx="432046" cy="43204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48471" y="1"/>
            <a:ext cx="542626" cy="1581150"/>
            <a:chOff x="1351578" y="29628"/>
            <a:chExt cx="542626" cy="1541085"/>
          </a:xfrm>
        </p:grpSpPr>
        <p:sp>
          <p:nvSpPr>
            <p:cNvPr id="16" name="Rectangle 15"/>
            <p:cNvSpPr/>
            <p:nvPr/>
          </p:nvSpPr>
          <p:spPr>
            <a:xfrm>
              <a:off x="1351578" y="537122"/>
              <a:ext cx="47564" cy="1033591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Oval 17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9" name="Rectangle 18"/>
            <p:cNvSpPr/>
            <p:nvPr/>
          </p:nvSpPr>
          <p:spPr>
            <a:xfrm rot="16200000">
              <a:off x="1585228" y="351541"/>
              <a:ext cx="82407" cy="454971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355846" y="1864850"/>
            <a:ext cx="2879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u="sng" dirty="0" err="1">
                <a:solidFill>
                  <a:srgbClr val="6633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Tujuan</a:t>
            </a:r>
            <a:r>
              <a:rPr lang="en-US" sz="2400" b="1" u="sng" dirty="0">
                <a:solidFill>
                  <a:srgbClr val="6633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 </a:t>
            </a:r>
            <a:r>
              <a:rPr lang="en-US" sz="2400" b="1" u="sng" dirty="0" err="1">
                <a:solidFill>
                  <a:srgbClr val="66330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Pembelajaran</a:t>
            </a:r>
            <a:endParaRPr lang="en-US" sz="2400" b="1" u="sng" dirty="0">
              <a:solidFill>
                <a:srgbClr val="663300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80122" y="2227005"/>
            <a:ext cx="44204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2187" indent="-232187">
              <a:buFont typeface="Arial" pitchFamily="34" charset="0"/>
              <a:buChar char="•"/>
            </a:pPr>
            <a:r>
              <a:rPr lang="id-ID" sz="2000" dirty="0">
                <a:latin typeface="Calibri" pitchFamily="34" charset="0"/>
                <a:cs typeface="Calibri" pitchFamily="34" charset="0"/>
              </a:rPr>
              <a:t>Memahami konfigurasi ekstensi dan </a:t>
            </a:r>
            <a:r>
              <a:rPr lang="id-ID" sz="2000" i="1" dirty="0">
                <a:latin typeface="Calibri" pitchFamily="34" charset="0"/>
                <a:cs typeface="Calibri" pitchFamily="34" charset="0"/>
              </a:rPr>
              <a:t>dial plan server softswitch</a:t>
            </a:r>
            <a:r>
              <a:rPr lang="id-ID" sz="20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>
                <a:latin typeface="Calibri" pitchFamily="34" charset="0"/>
                <a:cs typeface="Calibri" pitchFamily="34" charset="0"/>
              </a:rPr>
              <a:t>Memahami fungsi </a:t>
            </a:r>
            <a:r>
              <a:rPr lang="id-ID" sz="2000" i="1" dirty="0">
                <a:latin typeface="Calibri" pitchFamily="34" charset="0"/>
                <a:cs typeface="Calibri" pitchFamily="34" charset="0"/>
              </a:rPr>
              <a:t>firewall</a:t>
            </a:r>
            <a:r>
              <a:rPr lang="id-ID" sz="2000" dirty="0">
                <a:latin typeface="Calibri" pitchFamily="34" charset="0"/>
                <a:cs typeface="Calibri" pitchFamily="34" charset="0"/>
              </a:rPr>
              <a:t> pada jaringan VoIP.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>
                <a:latin typeface="Calibri" pitchFamily="34" charset="0"/>
                <a:cs typeface="Calibri" pitchFamily="34" charset="0"/>
              </a:rPr>
              <a:t>Menyajikan hasil konfigurasi ekstensi dan </a:t>
            </a:r>
            <a:r>
              <a:rPr lang="id-ID" sz="2000" i="1" dirty="0">
                <a:latin typeface="Calibri" pitchFamily="34" charset="0"/>
                <a:cs typeface="Calibri" pitchFamily="34" charset="0"/>
              </a:rPr>
              <a:t>dial plan server softswitch</a:t>
            </a:r>
            <a:r>
              <a:rPr lang="id-ID" sz="20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232187" indent="-232187">
              <a:buFont typeface="Arial" pitchFamily="34" charset="0"/>
              <a:buChar char="•"/>
            </a:pPr>
            <a:r>
              <a:rPr lang="id-ID" sz="2000" dirty="0">
                <a:latin typeface="Calibri" pitchFamily="34" charset="0"/>
                <a:cs typeface="Calibri" pitchFamily="34" charset="0"/>
              </a:rPr>
              <a:t>Menalar fungsi </a:t>
            </a:r>
            <a:r>
              <a:rPr lang="id-ID" sz="2000" i="1" dirty="0">
                <a:latin typeface="Calibri" pitchFamily="34" charset="0"/>
                <a:cs typeface="Calibri" pitchFamily="34" charset="0"/>
              </a:rPr>
              <a:t>firewall</a:t>
            </a:r>
            <a:r>
              <a:rPr lang="id-ID" sz="2000" dirty="0">
                <a:latin typeface="Calibri" pitchFamily="34" charset="0"/>
                <a:cs typeface="Calibri" pitchFamily="34" charset="0"/>
              </a:rPr>
              <a:t> pada jaringan VoIP.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57084" y="4527558"/>
            <a:ext cx="1726120" cy="22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428881" y="547938"/>
            <a:ext cx="7649412" cy="1033212"/>
            <a:chOff x="1511169" y="605556"/>
            <a:chExt cx="5283368" cy="1070322"/>
          </a:xfrm>
        </p:grpSpPr>
        <p:grpSp>
          <p:nvGrpSpPr>
            <p:cNvPr id="26" name="Group 25"/>
            <p:cNvGrpSpPr/>
            <p:nvPr/>
          </p:nvGrpSpPr>
          <p:grpSpPr>
            <a:xfrm>
              <a:off x="1511169" y="605556"/>
              <a:ext cx="5223490" cy="1001730"/>
              <a:chOff x="1391635" y="635184"/>
              <a:chExt cx="5223490" cy="100173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" name="Rectangle 29"/>
              <p:cNvSpPr/>
              <p:nvPr/>
            </p:nvSpPr>
            <p:spPr>
              <a:xfrm>
                <a:off x="1439755" y="635184"/>
                <a:ext cx="5175370" cy="100172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91635" y="648538"/>
                <a:ext cx="5223490" cy="988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1632753">
                  <a:defRPr/>
                </a:pPr>
                <a:r>
                  <a:rPr kumimoji="1" lang="id-ID" altLang="ja-JP" sz="2800" b="1" dirty="0" smtClean="0">
                    <a:latin typeface="Arial" pitchFamily="34" charset="0"/>
                    <a:cs typeface="Arial" pitchFamily="34" charset="0"/>
                  </a:rPr>
                  <a:t>Konfigurasi Ekstensi dan </a:t>
                </a:r>
                <a:r>
                  <a:rPr kumimoji="1" lang="id-ID" altLang="ja-JP" sz="2800" b="1" i="1" dirty="0" smtClean="0">
                    <a:latin typeface="Arial" pitchFamily="34" charset="0"/>
                    <a:cs typeface="Arial" pitchFamily="34" charset="0"/>
                  </a:rPr>
                  <a:t>Dial Plan Softswitch serta Fungsi Firewall </a:t>
                </a:r>
                <a:r>
                  <a:rPr kumimoji="1" lang="id-ID" altLang="ja-JP" sz="2800" b="1" dirty="0" smtClean="0">
                    <a:latin typeface="Arial" pitchFamily="34" charset="0"/>
                    <a:cs typeface="Arial" pitchFamily="34" charset="0"/>
                  </a:rPr>
                  <a:t>pada VoIP</a:t>
                </a:r>
                <a:endParaRPr kumimoji="1" lang="ja-JP" altLang="en-US" sz="28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6711908" y="654130"/>
              <a:ext cx="31578" cy="985936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Oval 27"/>
            <p:cNvSpPr/>
            <p:nvPr/>
          </p:nvSpPr>
          <p:spPr>
            <a:xfrm>
              <a:off x="6682025" y="615490"/>
              <a:ext cx="73956" cy="69496"/>
            </a:xfrm>
            <a:prstGeom prst="ellipse">
              <a:avLst/>
            </a:prstGeom>
            <a:solidFill>
              <a:srgbClr val="215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9" name="Oval 28"/>
            <p:cNvSpPr/>
            <p:nvPr/>
          </p:nvSpPr>
          <p:spPr>
            <a:xfrm>
              <a:off x="6634941" y="1502472"/>
              <a:ext cx="159596" cy="17340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324" y="1838998"/>
            <a:ext cx="4109901" cy="268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0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557788F-C465-4502-BD6C-8E706E87FF10}"/>
              </a:ext>
            </a:extLst>
          </p:cNvPr>
          <p:cNvGrpSpPr/>
          <p:nvPr/>
        </p:nvGrpSpPr>
        <p:grpSpPr>
          <a:xfrm>
            <a:off x="76200" y="100057"/>
            <a:ext cx="2209800" cy="506714"/>
            <a:chOff x="76200" y="28951"/>
            <a:chExt cx="6508830" cy="2010199"/>
          </a:xfrm>
        </p:grpSpPr>
        <p:sp>
          <p:nvSpPr>
            <p:cNvPr id="3" name="Cylinder 16">
              <a:extLst>
                <a:ext uri="{FF2B5EF4-FFF2-40B4-BE49-F238E27FC236}">
                  <a16:creationId xmlns:a16="http://schemas.microsoft.com/office/drawing/2014/main" xmlns="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673E285F-17A3-469B-8849-EF640F59FDB5}"/>
                </a:ext>
              </a:extLst>
            </p:cNvPr>
            <p:cNvSpPr txBox="1"/>
            <p:nvPr/>
          </p:nvSpPr>
          <p:spPr>
            <a:xfrm>
              <a:off x="152400" y="207666"/>
              <a:ext cx="6432630" cy="183148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 smtClean="0">
                  <a:solidFill>
                    <a:schemeClr val="bg1"/>
                  </a:solidFill>
                </a:rPr>
                <a:t>E. </a:t>
              </a:r>
              <a:r>
                <a:rPr lang="id-ID" sz="2400" b="1" i="1" dirty="0" smtClean="0">
                  <a:solidFill>
                    <a:schemeClr val="bg1"/>
                  </a:solidFill>
                </a:rPr>
                <a:t>Firewall 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VoIP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5" name="Cylinder 27">
              <a:extLst>
                <a:ext uri="{FF2B5EF4-FFF2-40B4-BE49-F238E27FC236}">
                  <a16:creationId xmlns:a16="http://schemas.microsoft.com/office/drawing/2014/main" xmlns="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343464" y="742951"/>
            <a:ext cx="3752536" cy="3966142"/>
            <a:chOff x="3938247" y="1681289"/>
            <a:chExt cx="3463159" cy="3709381"/>
          </a:xfrm>
        </p:grpSpPr>
        <p:sp>
          <p:nvSpPr>
            <p:cNvPr id="7" name="TextBox 6"/>
            <p:cNvSpPr txBox="1"/>
            <p:nvPr/>
          </p:nvSpPr>
          <p:spPr>
            <a:xfrm>
              <a:off x="5157174" y="5144449"/>
              <a:ext cx="18287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Sumber: pixabay.com</a:t>
              </a:r>
              <a:endParaRPr lang="id-ID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8247" y="1681289"/>
              <a:ext cx="3463159" cy="3463159"/>
            </a:xfrm>
            <a:prstGeom prst="rect">
              <a:avLst/>
            </a:prstGeom>
          </p:spPr>
        </p:pic>
      </p:grpSp>
      <p:sp>
        <p:nvSpPr>
          <p:cNvPr id="9" name="Rounded Rectangular Callout 8"/>
          <p:cNvSpPr/>
          <p:nvPr/>
        </p:nvSpPr>
        <p:spPr>
          <a:xfrm>
            <a:off x="5867400" y="100057"/>
            <a:ext cx="2743200" cy="3226106"/>
          </a:xfrm>
          <a:prstGeom prst="wedgeRoundRectCallout">
            <a:avLst>
              <a:gd name="adj1" fmla="val -67495"/>
              <a:gd name="adj2" fmla="val -1435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Tingkat keamanan sebuah jaringan akan melahirkan istilah baru bagi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dapat dibedakan menjadi dua kategori berdasarkan kondisinya, yaitu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secure server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vulnerable server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182916" y="976396"/>
            <a:ext cx="2720897" cy="2662154"/>
          </a:xfrm>
          <a:prstGeom prst="wedgeRoundRectCallout">
            <a:avLst>
              <a:gd name="adj1" fmla="val 67780"/>
              <a:gd name="adj2" fmla="val -203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Kebijakan model keamanan atau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firewall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jaringan disesuaikan dengan kebutuhan aplikasi dan layanan yang diimplementasikan dalam jaringan.</a:t>
            </a:r>
          </a:p>
        </p:txBody>
      </p:sp>
    </p:spTree>
    <p:extLst>
      <p:ext uri="{BB962C8B-B14F-4D97-AF65-F5344CB8AC3E}">
        <p14:creationId xmlns:p14="http://schemas.microsoft.com/office/powerpoint/2010/main" val="310049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44" y="1450802"/>
            <a:ext cx="3086986" cy="26987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6040" y="4140200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3325463" y="316515"/>
            <a:ext cx="5563356" cy="1341818"/>
          </a:xfrm>
          <a:prstGeom prst="round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Serangkaian peraturan yang menetapkan kegiatan yang boleh dilakukan terhadap layanan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dan pihak yang dapat mengakses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service server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disebut kebijakan keamanan komputer (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security policy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).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3352044" y="1810733"/>
            <a:ext cx="5563356" cy="1096582"/>
          </a:xfrm>
          <a:prstGeom prst="round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Sistem jaringan telepon analog (PTSN) dan ISDN tidak memiliki kemungkinan serangan berbahaya karena tidak terhubung dengan jaringan IP.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3352044" y="3059715"/>
            <a:ext cx="5563356" cy="1417035"/>
          </a:xfrm>
          <a:prstGeom prst="round2Diag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Pada jaringan teknologi berbasis IP yang menjalankan layanan suara di atas paket data TCP/IP, memungkinkan adanya celah keamanan yang dapat di-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scanning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dan diretas oleh pihak lain.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324" y="133350"/>
            <a:ext cx="8593476" cy="650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tahapan analisis utama dalam merencanakan sistem keamanan jaringan pada VoIP.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48802" y="6667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Threat Analysis 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Flowchart: Manual Input 3"/>
          <p:cNvSpPr/>
          <p:nvPr/>
        </p:nvSpPr>
        <p:spPr>
          <a:xfrm>
            <a:off x="533400" y="95059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Teknik analisis dengan memperhatikan kebutuhan yang diinginkan, besar kapasitas layanan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didesain, serta ukuran jaringan yang hendak ditangani.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48802" y="236411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Security Policy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Flowchart: Manual Input 5"/>
          <p:cNvSpPr/>
          <p:nvPr/>
        </p:nvSpPr>
        <p:spPr>
          <a:xfrm>
            <a:off x="533400" y="264795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Kebijakan yang berupa urutan aturan keamanan yang mengatur keluar masuknya paket data yang ditransmisikan sesuai dengan hasil analisis dalam tahap sebelumnya, yaitu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threat analysis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 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95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76200" y="1333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3.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Security Mechanisms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560798" y="41719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Tahap ini menerapkan kebijakan yang telah teridentifikasi dalam bentuk rangkaian baris kode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meliputi semua analisis kemungkinan serangan.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Flowchart: Manual Input 3"/>
          <p:cNvSpPr/>
          <p:nvPr/>
        </p:nvSpPr>
        <p:spPr>
          <a:xfrm>
            <a:off x="551380" y="1962150"/>
            <a:ext cx="8153400" cy="18288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sendiri dapat berupa perangkat keras yang secara khusus menangani kebijakan keamanan (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l), seperti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sophos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forsigate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mengatur cara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melakukan kontak dan sambungan terbuka terhadap setiap terminal yang terkoneksi dengannya.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4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324" y="133350"/>
            <a:ext cx="7907676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beberapa isu yang harus diperhatikan ketika mengonfigurasi NAT pada jaringan VoIP.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65690" y="6667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Separate Signalling Media and 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NAT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533400" y="1205139"/>
            <a:ext cx="8153400" cy="1061811"/>
          </a:xfrm>
          <a:prstGeom prst="round1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Signalling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dilakukan melalui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port-port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tertentu sesuai dengan standar yang ditentukan, sementara transfer data dilakukan secara dinamis melalui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port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UDP.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テキスト プレースホルダー 6"/>
          <p:cNvSpPr txBox="1">
            <a:spLocks/>
          </p:cNvSpPr>
          <p:nvPr/>
        </p:nvSpPr>
        <p:spPr>
          <a:xfrm>
            <a:off x="44286" y="2282147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Signal Encryption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511996" y="2820536"/>
            <a:ext cx="8153400" cy="1427614"/>
          </a:xfrm>
          <a:prstGeom prst="round1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Enkripsi pada proses persinyalan selalu membutuhkan tahapan autentifikasi yang kuat, tetapi sebenarnya memberikan masalah bagi mekanisme NAT. Muatan sinyal yang terenskripsi oleh VoIP tidak dapat diperiksa dan dikonversi dengan NAT.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35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30822" y="1333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3. Performa dan Keandalan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Round Single Corner Rectangle 2"/>
          <p:cNvSpPr/>
          <p:nvPr/>
        </p:nvSpPr>
        <p:spPr>
          <a:xfrm>
            <a:off x="498532" y="671739"/>
            <a:ext cx="8153400" cy="1138011"/>
          </a:xfrm>
          <a:prstGeom prst="round1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Semakin banyak aturan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dibuat, semakin besar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resource hardware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yang termakan dan semakin lama waktu yang dibutuhkan untuk menyeleksi setiap paket data yang melewatinya. 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65690" y="1880961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4.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No Application Awareness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5" name="Round Single Corner Rectangle 4"/>
          <p:cNvSpPr/>
          <p:nvPr/>
        </p:nvSpPr>
        <p:spPr>
          <a:xfrm>
            <a:off x="533400" y="2419350"/>
            <a:ext cx="8153400" cy="1138011"/>
          </a:xfrm>
          <a:prstGeom prst="round1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Sebagian besar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tidak mampu mendeteksi dan menganalisis aliran paket data yang bekerja pada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layer application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termasuk dalam mengidentifiaksi adanya potensi serangan.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7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66388"/>
            <a:ext cx="4148064" cy="4148064"/>
          </a:xfrm>
          <a:prstGeom prst="rect">
            <a:avLst/>
          </a:prstGeom>
        </p:spPr>
      </p:pic>
      <p:sp>
        <p:nvSpPr>
          <p:cNvPr id="3" name="テキスト プレースホルダー 6"/>
          <p:cNvSpPr txBox="1">
            <a:spLocks/>
          </p:cNvSpPr>
          <p:nvPr/>
        </p:nvSpPr>
        <p:spPr>
          <a:xfrm>
            <a:off x="30822" y="1333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5. 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No Protection for Circuit-Switched Networks</a:t>
            </a:r>
            <a:endParaRPr lang="fi-FI" altLang="ja-JP" sz="2400" i="1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ound Single Corner Rectangle 3"/>
          <p:cNvSpPr/>
          <p:nvPr/>
        </p:nvSpPr>
        <p:spPr>
          <a:xfrm>
            <a:off x="457200" y="819150"/>
            <a:ext cx="5826068" cy="2433411"/>
          </a:xfrm>
          <a:prstGeom prst="round1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belum memiliki perlindungan yang baik dalam mendeteksi berbagai serangan jaringan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circuit-switched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yang digunakan sebagai media komunikasi VoIP. Semakin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inten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s transfer data dalam VoIP, semakin besar kemungkinan terjadinya serangan seperti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call flood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dan SPI yang akan memengaruhi kinerja jaringan komputer berbasis TCP/IP.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5856947" y="3720647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11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/>
          <p:cNvSpPr/>
          <p:nvPr/>
        </p:nvSpPr>
        <p:spPr>
          <a:xfrm>
            <a:off x="2743200" y="622251"/>
            <a:ext cx="5980814" cy="3810000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Melakukan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secara berkala sistem persinyalan dan memperbaiki performa NAT untuk setiap paket data dalam pasangan perangkat komunikasi.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Harus memberikan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sebagai layanan protokol, seperti SIP, H.323, MGCP, dan khususnya protokol IP PBX.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Memberikan prioritas paket data dengan menjamin adanya orisinalitas antara transmisi paket data dan sistem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signalling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Mendesain sistem yang menjamin adanya garansi kualitas koneksi.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733550"/>
            <a:ext cx="3086986" cy="26987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4396" y="4422948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3324" y="133350"/>
            <a:ext cx="882207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beberapa metode dalam menangani permasalahan keamanaan dalam VoIP.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84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324" y="57150"/>
            <a:ext cx="8822076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Berikut instalasi perangkat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firewall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pada jaringan VoIP.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nip Diagonal Corner Rectangle 2"/>
          <p:cNvSpPr/>
          <p:nvPr/>
        </p:nvSpPr>
        <p:spPr>
          <a:xfrm>
            <a:off x="609600" y="848484"/>
            <a:ext cx="7239000" cy="885066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Firewall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ini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di-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setting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dalam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 router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yang menjadi pintu masuk dan keluar semua data yang menuju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server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 VoIP.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Snip Diagonal Corner Rectangle 3"/>
          <p:cNvSpPr/>
          <p:nvPr/>
        </p:nvSpPr>
        <p:spPr>
          <a:xfrm>
            <a:off x="381000" y="514350"/>
            <a:ext cx="2286000" cy="381000"/>
          </a:xfrm>
          <a:prstGeom prst="snip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Front of 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 PBX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nip Diagonal Corner Rectangle 4"/>
          <p:cNvSpPr/>
          <p:nvPr/>
        </p:nvSpPr>
        <p:spPr>
          <a:xfrm>
            <a:off x="609600" y="2220084"/>
            <a:ext cx="7239000" cy="838200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On the internet connection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digunakan untuk memantau lalu lintas pada paket data VoIP yang berasal dari luar jaringan. 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6" name="Snip Diagonal Corner Rectangle 5"/>
          <p:cNvSpPr/>
          <p:nvPr/>
        </p:nvSpPr>
        <p:spPr>
          <a:xfrm>
            <a:off x="381000" y="1885950"/>
            <a:ext cx="3429000" cy="381000"/>
          </a:xfrm>
          <a:prstGeom prst="snip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The Internet Connection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nip Diagonal Corner Rectangle 6"/>
          <p:cNvSpPr/>
          <p:nvPr/>
        </p:nvSpPr>
        <p:spPr>
          <a:xfrm>
            <a:off x="609600" y="3515484"/>
            <a:ext cx="7239000" cy="1113666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IP Centrex or Hosted </a:t>
            </a:r>
            <a:r>
              <a:rPr lang="id-ID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</a:t>
            </a:r>
            <a:r>
              <a:rPr lang="id-ID" sz="20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External </a:t>
            </a:r>
            <a:r>
              <a:rPr lang="id-ID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VoIP</a:t>
            </a:r>
            <a:r>
              <a:rPr lang="id-ID" sz="20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Trunk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berguna mendeteksi dan memproteksi adanya serangan dari jaringan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terhadap pelanggannya.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nip Diagonal Corner Rectangle 7"/>
          <p:cNvSpPr/>
          <p:nvPr/>
        </p:nvSpPr>
        <p:spPr>
          <a:xfrm>
            <a:off x="381000" y="3181350"/>
            <a:ext cx="5715000" cy="381000"/>
          </a:xfrm>
          <a:prstGeom prst="snip2Diag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IP Centrex or Hosted 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IP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External </a:t>
            </a:r>
            <a:r>
              <a:rPr lang="id-ID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VoIP</a:t>
            </a:r>
            <a:r>
              <a:rPr lang="id-ID" sz="20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Trunk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62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3097" y="133350"/>
            <a:ext cx="352770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632753">
              <a:defRPr/>
            </a:pPr>
            <a:r>
              <a:rPr kumimoji="1" lang="id-ID" altLang="ja-JP" sz="2800" b="1" dirty="0" smtClean="0">
                <a:latin typeface="Arial" pitchFamily="34" charset="0"/>
                <a:cs typeface="Arial" pitchFamily="34" charset="0"/>
              </a:rPr>
              <a:t>PETA KONSEP</a:t>
            </a:r>
            <a:endParaRPr kumimoji="1" lang="ja-JP" altLang="en-US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999376" y="856799"/>
            <a:ext cx="3288230" cy="980692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/>
              <a:t>Konfigurasi </a:t>
            </a:r>
            <a:r>
              <a:rPr lang="id-ID" sz="2000" dirty="0" smtClean="0"/>
              <a:t>Ekstensi dan </a:t>
            </a:r>
            <a:r>
              <a:rPr lang="id-ID" sz="2000" i="1" dirty="0" smtClean="0"/>
              <a:t>Dial Plan Softswitch </a:t>
            </a:r>
            <a:r>
              <a:rPr lang="id-ID" sz="2000" dirty="0" smtClean="0"/>
              <a:t>serta Fungsi </a:t>
            </a:r>
            <a:r>
              <a:rPr lang="id-ID" sz="2000" i="1" dirty="0" smtClean="0"/>
              <a:t>Firewall </a:t>
            </a:r>
            <a:r>
              <a:rPr lang="id-ID" sz="2000" dirty="0" smtClean="0"/>
              <a:t>pada VoIP</a:t>
            </a:r>
            <a:endParaRPr lang="id-ID" sz="2000" dirty="0"/>
          </a:p>
        </p:txBody>
      </p:sp>
      <p:sp>
        <p:nvSpPr>
          <p:cNvPr id="6" name="Rounded Rectangle 5"/>
          <p:cNvSpPr/>
          <p:nvPr/>
        </p:nvSpPr>
        <p:spPr>
          <a:xfrm>
            <a:off x="419101" y="3308002"/>
            <a:ext cx="1866899" cy="881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Perbandingan SIP dan H.323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447800" y="2428343"/>
            <a:ext cx="6705600" cy="13634"/>
          </a:xfrm>
          <a:prstGeom prst="line">
            <a:avLst/>
          </a:prstGeom>
          <a:ln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447800" y="2419350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3092949" y="2441978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2438400" y="3312449"/>
            <a:ext cx="1219200" cy="881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Instalasi </a:t>
            </a:r>
          </a:p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Trixbox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572000" y="2441977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394378" y="2419349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3" idx="2"/>
          </p:cNvCxnSpPr>
          <p:nvPr/>
        </p:nvCxnSpPr>
        <p:spPr>
          <a:xfrm flipH="1">
            <a:off x="4611207" y="1837491"/>
            <a:ext cx="32284" cy="558719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3810000" y="3298380"/>
            <a:ext cx="1524000" cy="10573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</a:rPr>
              <a:t>Command Shell </a:t>
            </a:r>
            <a:r>
              <a:rPr lang="id-ID" sz="2000" dirty="0" smtClean="0">
                <a:solidFill>
                  <a:schemeClr val="tx1"/>
                </a:solidFill>
              </a:rPr>
              <a:t>Linux Trixbox</a:t>
            </a:r>
            <a:endParaRPr lang="id-ID" sz="20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486400" y="3305386"/>
            <a:ext cx="1905000" cy="881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</a:rPr>
              <a:t>Mengonfigurasi </a:t>
            </a:r>
            <a:r>
              <a:rPr lang="id-ID" sz="2000" i="1" dirty="0" smtClean="0">
                <a:solidFill>
                  <a:schemeClr val="tx1"/>
                </a:solidFill>
              </a:rPr>
              <a:t>Server </a:t>
            </a:r>
            <a:r>
              <a:rPr lang="id-ID" sz="2000" dirty="0" smtClean="0">
                <a:solidFill>
                  <a:schemeClr val="tx1"/>
                </a:solidFill>
              </a:rPr>
              <a:t>Trixbox</a:t>
            </a:r>
            <a:endParaRPr lang="id-ID" sz="2000" i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543800" y="3284625"/>
            <a:ext cx="1219200" cy="88105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</a:rPr>
              <a:t>Firewall </a:t>
            </a:r>
            <a:r>
              <a:rPr lang="id-ID" sz="2000" dirty="0" smtClean="0">
                <a:solidFill>
                  <a:schemeClr val="tx1"/>
                </a:solidFill>
              </a:rPr>
              <a:t>VoIP</a:t>
            </a:r>
            <a:endParaRPr lang="id-ID" sz="2000" i="1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8153400" y="2441977"/>
            <a:ext cx="0" cy="8426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620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 animBg="1"/>
      <p:bldP spid="13" grpId="0" animBg="1"/>
      <p:bldP spid="24" grpId="0" animBg="1"/>
      <p:bldP spid="2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F557788F-C465-4502-BD6C-8E706E87FF10}"/>
              </a:ext>
            </a:extLst>
          </p:cNvPr>
          <p:cNvGrpSpPr/>
          <p:nvPr/>
        </p:nvGrpSpPr>
        <p:grpSpPr>
          <a:xfrm>
            <a:off x="76201" y="62178"/>
            <a:ext cx="4267200" cy="581194"/>
            <a:chOff x="76200" y="28951"/>
            <a:chExt cx="6508830" cy="995726"/>
          </a:xfrm>
        </p:grpSpPr>
        <p:sp>
          <p:nvSpPr>
            <p:cNvPr id="12" name="Cylinder 16">
              <a:extLst>
                <a:ext uri="{FF2B5EF4-FFF2-40B4-BE49-F238E27FC236}">
                  <a16:creationId xmlns:a16="http://schemas.microsoft.com/office/drawing/2014/main" xmlns="" id="{C9C32DDD-515F-4A66-BF69-46C5DA54E413}"/>
                </a:ext>
              </a:extLst>
            </p:cNvPr>
            <p:cNvSpPr/>
            <p:nvPr/>
          </p:nvSpPr>
          <p:spPr>
            <a:xfrm>
              <a:off x="6507876" y="28951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673E285F-17A3-469B-8849-EF640F59FDB5}"/>
                </a:ext>
              </a:extLst>
            </p:cNvPr>
            <p:cNvSpPr txBox="1"/>
            <p:nvPr/>
          </p:nvSpPr>
          <p:spPr>
            <a:xfrm>
              <a:off x="152400" y="233733"/>
              <a:ext cx="6432630" cy="790944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id-ID" sz="2400" b="1" dirty="0">
                  <a:solidFill>
                    <a:schemeClr val="bg1"/>
                  </a:solidFill>
                </a:rPr>
                <a:t>A. </a:t>
              </a:r>
              <a:r>
                <a:rPr lang="id-ID" sz="2400" b="1" dirty="0" smtClean="0">
                  <a:solidFill>
                    <a:schemeClr val="bg1"/>
                  </a:solidFill>
                </a:rPr>
                <a:t>Perbandingan SIP dan H.323</a:t>
              </a:r>
              <a:endParaRPr lang="en-US" sz="24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4" name="Cylinder 27">
              <a:extLst>
                <a:ext uri="{FF2B5EF4-FFF2-40B4-BE49-F238E27FC236}">
                  <a16:creationId xmlns:a16="http://schemas.microsoft.com/office/drawing/2014/main" xmlns="" id="{13681520-2606-44D5-A3B0-DB1F8129823C}"/>
                </a:ext>
              </a:extLst>
            </p:cNvPr>
            <p:cNvSpPr/>
            <p:nvPr/>
          </p:nvSpPr>
          <p:spPr>
            <a:xfrm>
              <a:off x="76200" y="207664"/>
              <a:ext cx="76200" cy="609600"/>
            </a:xfrm>
            <a:prstGeom prst="can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343464" y="1051205"/>
            <a:ext cx="3581400" cy="3657887"/>
            <a:chOff x="3938247" y="1681289"/>
            <a:chExt cx="3463159" cy="3709381"/>
          </a:xfrm>
        </p:grpSpPr>
        <p:sp>
          <p:nvSpPr>
            <p:cNvPr id="16" name="TextBox 15"/>
            <p:cNvSpPr txBox="1"/>
            <p:nvPr/>
          </p:nvSpPr>
          <p:spPr>
            <a:xfrm>
              <a:off x="5157174" y="5144449"/>
              <a:ext cx="18287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0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Sumber: pixabay.com</a:t>
              </a:r>
              <a:endParaRPr lang="id-ID" sz="1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8247" y="1681289"/>
              <a:ext cx="3463159" cy="3463159"/>
            </a:xfrm>
            <a:prstGeom prst="rect">
              <a:avLst/>
            </a:prstGeom>
          </p:spPr>
        </p:pic>
      </p:grpSp>
      <p:sp>
        <p:nvSpPr>
          <p:cNvPr id="18" name="Rounded Rectangular Callout 17"/>
          <p:cNvSpPr/>
          <p:nvPr/>
        </p:nvSpPr>
        <p:spPr>
          <a:xfrm>
            <a:off x="5924864" y="1178841"/>
            <a:ext cx="2960537" cy="2782490"/>
          </a:xfrm>
          <a:prstGeom prst="wedgeRoundRectCallout">
            <a:avLst>
              <a:gd name="adj1" fmla="val -67495"/>
              <a:gd name="adj2" fmla="val -1435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Pemisahan kanal dat adan kanal persinyalan dapat membuta jaringan lebih efisien, tetapi masih mempertahankan mode jaringan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switching broadband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182916" y="976396"/>
            <a:ext cx="2720897" cy="2339010"/>
          </a:xfrm>
          <a:prstGeom prst="wedgeRoundRectCallout">
            <a:avLst>
              <a:gd name="adj1" fmla="val 67780"/>
              <a:gd name="adj2" fmla="val -203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Perkembangan teknologi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switching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masih mengikuti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trend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TDM, saat ini mulai bergeser ke arah teknologi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broadband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4618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65690" y="571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1. H.225 atau RAS (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Registration Admission and Status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)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5715000" y="624830"/>
            <a:ext cx="3245510" cy="2664646"/>
          </a:xfrm>
          <a:prstGeom prst="wedgeRoundRectCallout">
            <a:avLst>
              <a:gd name="adj1" fmla="val -68664"/>
              <a:gd name="adj2" fmla="val -1656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Gatekeeper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adalah sebuah entitas H.323 pada jaringan yang menyediakan layanan terjemahan alamat dan kontrol akses jaringan untuk terminal H.323,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gateway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dan MCU.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42" y="194710"/>
            <a:ext cx="7449658" cy="50440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33800" y="4400550"/>
            <a:ext cx="16211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000" dirty="0" smtClean="0">
                <a:latin typeface="Calibri" panose="020F0502020204030204" pitchFamily="34" charset="0"/>
                <a:cs typeface="Calibri" panose="020F0502020204030204" pitchFamily="34" charset="0"/>
              </a:rPr>
              <a:t>Sumber: pixabay.com</a:t>
            </a:r>
            <a:endParaRPr lang="id-ID" sz="1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227169" y="762390"/>
            <a:ext cx="2923853" cy="3236950"/>
          </a:xfrm>
          <a:prstGeom prst="wedgeRoundRectCallout">
            <a:avLst>
              <a:gd name="adj1" fmla="val 70089"/>
              <a:gd name="adj2" fmla="val 4595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H.225 atau RAS digunakan sebagai standar pengaturan dalam proses pengiriman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request client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ketika melakukan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calling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dari terminal/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gateway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menuju </a:t>
            </a:r>
            <a:r>
              <a:rPr lang="id-ID" sz="2000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Gatekeeper </a:t>
            </a:r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 GK.</a:t>
            </a:r>
            <a:endParaRPr lang="id-ID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08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65690" y="571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2. Q.931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533400" y="340990"/>
            <a:ext cx="8153400" cy="13716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Protokol ini berguna dalam mengatur konfigurasi  (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setup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) panggilan layaknya sebuah peraturan jaringan  dalam ISDN dan PSTN. Protokol ini juga mengatur tentang metode transfer serta konversi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dial number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telepon.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65690" y="1720082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3. H.245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5" name="Flowchart: Manual Input 4"/>
          <p:cNvSpPr/>
          <p:nvPr/>
        </p:nvSpPr>
        <p:spPr>
          <a:xfrm>
            <a:off x="533400" y="1885950"/>
            <a:ext cx="8153400" cy="2168028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Protokol ini berfungsi menentukan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setup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dan pengaturan jaringan, mengidentifikasi kapabilitas jaringan yang sedang digunakan, membentuk koneksi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master-slave,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mengaktifkan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logic channel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serta menyediakan informasi tentang alamat pada setiap paket data RTP dan RTCP guna menjamin proses percakapan dapat berjalan dengan baik.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35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65690" y="2857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4. RTP (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Real Time Protocol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)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533400" y="666750"/>
            <a:ext cx="8153400" cy="10668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Protokol ini ditetapkan oleh IETF (RFC 3550) untuk mengatur cara agar data antarperangkat yang berkomunikasi dapat tersampaikan dengan baik.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4" name="テキスト プレースホルダー 6"/>
          <p:cNvSpPr txBox="1">
            <a:spLocks/>
          </p:cNvSpPr>
          <p:nvPr/>
        </p:nvSpPr>
        <p:spPr>
          <a:xfrm>
            <a:off x="65690" y="183071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5. RTCP (</a:t>
            </a:r>
            <a:r>
              <a:rPr lang="id-ID" altLang="ja-JP" sz="2400" i="1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Real Time Transport Protocol</a:t>
            </a: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)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5" name="Flowchart: Manual Input 4"/>
          <p:cNvSpPr/>
          <p:nvPr/>
        </p:nvSpPr>
        <p:spPr>
          <a:xfrm>
            <a:off x="533400" y="2190750"/>
            <a:ext cx="8153400" cy="182880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Peran RTCP berguna memberikan informasi tentang jaminan kualitas pembagian data ke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client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serta menyampaikan informasi nama alias setiap perangkat pengirim yang menggunakan protokol RTP ketika akan melakukan proses sinkronisasi data audio dan video.</a:t>
            </a:r>
            <a:endParaRPr lang="en-US" sz="20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46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6"/>
          <p:cNvSpPr txBox="1">
            <a:spLocks/>
          </p:cNvSpPr>
          <p:nvPr/>
        </p:nvSpPr>
        <p:spPr>
          <a:xfrm>
            <a:off x="152400" y="57150"/>
            <a:ext cx="7020910" cy="567680"/>
          </a:xfrm>
          <a:prstGeom prst="rect">
            <a:avLst/>
          </a:prstGeom>
        </p:spPr>
        <p:txBody>
          <a:bodyPr vert="horz" lIns="163275" tIns="81638" rIns="163275" bIns="81638" rtlCol="0" anchor="t">
            <a:noAutofit/>
          </a:bodyPr>
          <a:lstStyle>
            <a:lvl1pPr marL="0" indent="0" algn="l" defTabSz="1632753" rtl="0" eaLnBrk="1" latinLnBrk="0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None/>
              <a:defRPr kumimoji="1" sz="3200" i="0" kern="1200" baseline="0">
                <a:solidFill>
                  <a:schemeClr val="accent1"/>
                </a:solidFill>
                <a:latin typeface="Route 159 SemiBold" pitchFamily="50" charset="0"/>
                <a:ea typeface="+mn-ea"/>
                <a:cs typeface="+mn-cs"/>
              </a:defRPr>
            </a:lvl1pPr>
            <a:lvl2pPr marL="1326612" indent="-510235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5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40941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57317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73693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90070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06446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22822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39199" indent="-408188" algn="l" defTabSz="163275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id-ID" altLang="ja-JP" sz="2400" dirty="0" smtClean="0">
                <a:solidFill>
                  <a:srgbClr val="CC3399"/>
                </a:solidFill>
                <a:latin typeface="+mn-lt"/>
                <a:cs typeface="Arial" pitchFamily="34" charset="0"/>
              </a:rPr>
              <a:t>6. G.7xx</a:t>
            </a:r>
            <a:endParaRPr lang="fi-FI" altLang="ja-JP" sz="2400" dirty="0">
              <a:solidFill>
                <a:srgbClr val="CC3399"/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Flowchart: Manual Input 2"/>
          <p:cNvSpPr/>
          <p:nvPr/>
        </p:nvSpPr>
        <p:spPr>
          <a:xfrm>
            <a:off x="609600" y="305673"/>
            <a:ext cx="8153400" cy="3602360"/>
          </a:xfrm>
          <a:prstGeom prst="flowChartManualInp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Protokol G.7xx secara khusus dapat digunakan untuk melakukan pengodean data suara, contohnya sebagai berikut.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G.711 memberikan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support rate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hingga 64 Kbps dengan </a:t>
            </a:r>
            <a:r>
              <a:rPr lang="id-ID" sz="2000" i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delay </a:t>
            </a: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1/8 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G.721, G.723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, dan G.726 memberikan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support rate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hingga 16─40 Kbps dengan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delay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1/8 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G.728 memberikan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support rate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hingga 16 Kbps dengan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delay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2,5 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G.729 memberikan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support rate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hingga 8 Kbps dengan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delay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10 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G.723.1 memberikan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support rate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hingga 5.3 dan 6.3 Kbps dengan </a:t>
            </a:r>
            <a:r>
              <a:rPr lang="id-ID" sz="2000" i="1" dirty="0" smtClean="0">
                <a:solidFill>
                  <a:schemeClr val="tx1"/>
                </a:solidFill>
                <a:cs typeface="Calibri" panose="020F0502020204030204" pitchFamily="34" charset="0"/>
              </a:rPr>
              <a:t>delay </a:t>
            </a:r>
            <a:r>
              <a:rPr lang="id-ID" sz="2000" dirty="0" smtClean="0">
                <a:solidFill>
                  <a:schemeClr val="tx1"/>
                </a:solidFill>
                <a:cs typeface="Calibri" panose="020F0502020204030204" pitchFamily="34" charset="0"/>
              </a:rPr>
              <a:t>30 ms. </a:t>
            </a:r>
            <a:endParaRPr lang="id-ID" sz="2000" dirty="0" smtClean="0">
              <a:solidFill>
                <a:schemeClr val="tx1"/>
              </a:solidFill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86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133350"/>
            <a:ext cx="4724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Perbedaan Fitur SIP dan H.323</a:t>
            </a:r>
            <a:endParaRPr lang="en-US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08272"/>
              </p:ext>
            </p:extLst>
          </p:nvPr>
        </p:nvGraphicFramePr>
        <p:xfrm>
          <a:off x="914400" y="590550"/>
          <a:ext cx="7311775" cy="3962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31177"/>
                <a:gridCol w="2999199"/>
                <a:gridCol w="1371600"/>
                <a:gridCol w="22097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No.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Fitur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H.323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SIP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Blind Feature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Operator-assited</a:t>
                      </a:r>
                      <a:r>
                        <a:rPr lang="id-ID" sz="2000" i="1" baseline="0" dirty="0" smtClean="0"/>
                        <a:t> transfer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No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3.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Hold 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No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 using SDP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4.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i="1" dirty="0" smtClean="0"/>
                        <a:t>Multicast conferences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5.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Multiunicast</a:t>
                      </a:r>
                      <a:r>
                        <a:rPr lang="id-ID" sz="2000" i="1" baseline="0" dirty="0" smtClean="0"/>
                        <a:t> conferences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6.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Bridged conferences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7.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Forward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8.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Call park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No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9.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Directed call pickup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No</a:t>
                      </a:r>
                      <a:endParaRPr lang="id-ID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i="1" dirty="0" smtClean="0"/>
                        <a:t>Support</a:t>
                      </a:r>
                      <a:endParaRPr lang="id-ID" sz="2000" i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44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8985</TotalTime>
  <Words>1869</Words>
  <Application>Microsoft Office PowerPoint</Application>
  <PresentationFormat>On-screen Show (16:9)</PresentationFormat>
  <Paragraphs>326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ＭＳ Ｐゴシック</vt:lpstr>
      <vt:lpstr>Arial</vt:lpstr>
      <vt:lpstr>Calibri</vt:lpstr>
      <vt:lpstr>Courier New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IT</dc:creator>
  <cp:lastModifiedBy>galacitagie</cp:lastModifiedBy>
  <cp:revision>402</cp:revision>
  <dcterms:created xsi:type="dcterms:W3CDTF">2017-11-15T01:42:28Z</dcterms:created>
  <dcterms:modified xsi:type="dcterms:W3CDTF">2020-02-19T06:09:48Z</dcterms:modified>
</cp:coreProperties>
</file>