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84" r:id="rId2"/>
    <p:sldId id="385" r:id="rId3"/>
    <p:sldId id="386" r:id="rId4"/>
    <p:sldId id="387" r:id="rId5"/>
    <p:sldId id="388" r:id="rId6"/>
    <p:sldId id="389" r:id="rId7"/>
    <p:sldId id="390" r:id="rId8"/>
    <p:sldId id="391" r:id="rId9"/>
    <p:sldId id="392" r:id="rId10"/>
    <p:sldId id="393" r:id="rId11"/>
    <p:sldId id="394" r:id="rId12"/>
    <p:sldId id="395" r:id="rId13"/>
    <p:sldId id="396" r:id="rId14"/>
    <p:sldId id="397" r:id="rId15"/>
    <p:sldId id="398" r:id="rId16"/>
    <p:sldId id="399" r:id="rId17"/>
    <p:sldId id="400" r:id="rId18"/>
    <p:sldId id="403" r:id="rId19"/>
    <p:sldId id="401" r:id="rId20"/>
    <p:sldId id="402" r:id="rId21"/>
    <p:sldId id="404" r:id="rId22"/>
    <p:sldId id="405" r:id="rId23"/>
    <p:sldId id="406" r:id="rId24"/>
    <p:sldId id="407" r:id="rId25"/>
    <p:sldId id="408" r:id="rId26"/>
    <p:sldId id="409" r:id="rId27"/>
    <p:sldId id="410" r:id="rId28"/>
    <p:sldId id="411" r:id="rId29"/>
    <p:sldId id="412" r:id="rId30"/>
    <p:sldId id="413" r:id="rId31"/>
    <p:sldId id="414" r:id="rId32"/>
    <p:sldId id="415" r:id="rId33"/>
    <p:sldId id="416" r:id="rId34"/>
    <p:sldId id="417" r:id="rId35"/>
    <p:sldId id="420" r:id="rId36"/>
    <p:sldId id="418" r:id="rId37"/>
    <p:sldId id="419" r:id="rId3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F2D1"/>
    <a:srgbClr val="FFFF99"/>
    <a:srgbClr val="C0504D"/>
    <a:srgbClr val="FFFF66"/>
    <a:srgbClr val="9BBB59"/>
    <a:srgbClr val="0086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18" autoAdjust="0"/>
    <p:restoredTop sz="94660"/>
  </p:normalViewPr>
  <p:slideViewPr>
    <p:cSldViewPr>
      <p:cViewPr varScale="1">
        <p:scale>
          <a:sx n="93" d="100"/>
          <a:sy n="93" d="100"/>
        </p:scale>
        <p:origin x="900" y="7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0C7D15-64D4-4DDE-98FC-0ACFF953F436}" type="datetimeFigureOut">
              <a:rPr lang="en-US" smtClean="0"/>
              <a:pPr/>
              <a:t>2/19/2020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6539A-8C40-40E8-94D1-5294031F5685}" type="slidenum">
              <a:rPr lang="en-US" smtClean="0"/>
              <a:pPr/>
              <a:t>‹#›</a:t>
            </a:fld>
            <a:endParaRPr lang="en-US"/>
          </a:p>
        </p:txBody>
      </p:sp>
    </p:spTree>
    <p:extLst>
      <p:ext uri="{BB962C8B-B14F-4D97-AF65-F5344CB8AC3E}">
        <p14:creationId xmlns:p14="http://schemas.microsoft.com/office/powerpoint/2010/main" val="2897046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12629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4406375"/>
            <a:ext cx="9144000" cy="7371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playground@gembok.id" TargetMode="External"/><Relationship Id="rId2" Type="http://schemas.openxmlformats.org/officeDocument/2006/relationships/hyperlink" Target="mailto:andinov@smkn2-solo.ac.id" TargetMode="External"/><Relationship Id="rId1" Type="http://schemas.openxmlformats.org/officeDocument/2006/relationships/slideLayout" Target="../slideLayouts/slideLayout2.xml"/><Relationship Id="rId4" Type="http://schemas.openxmlformats.org/officeDocument/2006/relationships/hyperlink" Target="mailto:andinov@gmail.com"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1"/>
          <p:cNvSpPr txBox="1">
            <a:spLocks/>
          </p:cNvSpPr>
          <p:nvPr/>
        </p:nvSpPr>
        <p:spPr>
          <a:xfrm>
            <a:off x="3810000" y="1320251"/>
            <a:ext cx="4738935" cy="143643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id-ID" b="1" dirty="0" smtClean="0">
                <a:solidFill>
                  <a:schemeClr val="accent3">
                    <a:lumMod val="50000"/>
                  </a:schemeClr>
                </a:solidFill>
                <a:cs typeface="Arial" pitchFamily="34" charset="0"/>
              </a:rPr>
              <a:t>TEKNOLOGI LAYANAN JARINGAN</a:t>
            </a:r>
            <a:endParaRPr lang="en-US" b="1" dirty="0" smtClean="0">
              <a:solidFill>
                <a:schemeClr val="accent3">
                  <a:lumMod val="50000"/>
                </a:schemeClr>
              </a:solidFill>
              <a:cs typeface="Arial" pitchFamily="34" charset="0"/>
            </a:endParaRPr>
          </a:p>
          <a:p>
            <a:pPr marL="0" indent="0">
              <a:buNone/>
            </a:pPr>
            <a:r>
              <a:rPr lang="en-US" sz="2400" dirty="0" smtClean="0">
                <a:latin typeface="Calibri" pitchFamily="34" charset="0"/>
                <a:cs typeface="Calibri" pitchFamily="34" charset="0"/>
              </a:rPr>
              <a:t>Program </a:t>
            </a:r>
            <a:r>
              <a:rPr lang="en-US" sz="2400" dirty="0" err="1">
                <a:latin typeface="Calibri" pitchFamily="34" charset="0"/>
                <a:cs typeface="Calibri" pitchFamily="34" charset="0"/>
              </a:rPr>
              <a:t>Keahlian</a:t>
            </a:r>
            <a:r>
              <a:rPr lang="en-US" sz="2400" dirty="0">
                <a:latin typeface="Calibri" pitchFamily="34" charset="0"/>
                <a:cs typeface="Calibri" pitchFamily="34" charset="0"/>
              </a:rPr>
              <a:t>                           </a:t>
            </a:r>
            <a:r>
              <a:rPr lang="id-ID" sz="2400" b="1" dirty="0" smtClean="0">
                <a:latin typeface="Calibri" pitchFamily="34" charset="0"/>
                <a:cs typeface="Calibri" pitchFamily="34" charset="0"/>
              </a:rPr>
              <a:t>Teknik Komputer dan Jaringan</a:t>
            </a:r>
            <a:endParaRPr lang="en-US" b="1" dirty="0">
              <a:solidFill>
                <a:schemeClr val="accent3">
                  <a:lumMod val="50000"/>
                </a:schemeClr>
              </a:solidFill>
              <a:cs typeface="Arial" pitchFamily="34" charset="0"/>
            </a:endParaRPr>
          </a:p>
        </p:txBody>
      </p:sp>
      <p:cxnSp>
        <p:nvCxnSpPr>
          <p:cNvPr id="4" name="直線コネクタ 9"/>
          <p:cNvCxnSpPr/>
          <p:nvPr/>
        </p:nvCxnSpPr>
        <p:spPr>
          <a:xfrm>
            <a:off x="3795836" y="3481843"/>
            <a:ext cx="4670534" cy="0"/>
          </a:xfrm>
          <a:prstGeom prst="line">
            <a:avLst/>
          </a:prstGeom>
          <a:noFill/>
          <a:ln w="12700" cap="flat" cmpd="sng" algn="ctr">
            <a:solidFill>
              <a:srgbClr val="7030A0"/>
            </a:solidFill>
            <a:prstDash val="solid"/>
          </a:ln>
          <a:effectLst/>
        </p:spPr>
      </p:cxnSp>
      <p:sp>
        <p:nvSpPr>
          <p:cNvPr id="5" name="タイトル 1"/>
          <p:cNvSpPr txBox="1">
            <a:spLocks/>
          </p:cNvSpPr>
          <p:nvPr/>
        </p:nvSpPr>
        <p:spPr>
          <a:xfrm>
            <a:off x="3658830" y="929338"/>
            <a:ext cx="5073868" cy="469019"/>
          </a:xfrm>
          <a:prstGeom prst="rect">
            <a:avLst/>
          </a:prstGeom>
        </p:spPr>
        <p:txBody>
          <a:bodyPr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lvl="0" defTabSz="1632753">
              <a:defRPr/>
            </a:pPr>
            <a:r>
              <a:rPr kumimoji="1" lang="en-US" altLang="ja-JP" sz="3200" spc="0" dirty="0">
                <a:solidFill>
                  <a:schemeClr val="tx1">
                    <a:lumMod val="65000"/>
                    <a:lumOff val="35000"/>
                  </a:schemeClr>
                </a:solidFill>
                <a:latin typeface="Arial" pitchFamily="34" charset="0"/>
                <a:cs typeface="Arial" pitchFamily="34" charset="0"/>
              </a:rPr>
              <a:t>MEDIA MENGAJAR</a:t>
            </a:r>
            <a:endParaRPr kumimoji="1" lang="ja-JP" altLang="en-US" sz="3200" spc="0" dirty="0">
              <a:solidFill>
                <a:schemeClr val="tx1">
                  <a:lumMod val="65000"/>
                  <a:lumOff val="35000"/>
                </a:schemeClr>
              </a:solidFill>
              <a:latin typeface="Arial" pitchFamily="34" charset="0"/>
              <a:cs typeface="Arial" pitchFamily="34" charset="0"/>
            </a:endParaRPr>
          </a:p>
        </p:txBody>
      </p:sp>
      <p:sp>
        <p:nvSpPr>
          <p:cNvPr id="6" name="Rectangle 5"/>
          <p:cNvSpPr/>
          <p:nvPr/>
        </p:nvSpPr>
        <p:spPr>
          <a:xfrm>
            <a:off x="4953000" y="3452396"/>
            <a:ext cx="2574744" cy="338554"/>
          </a:xfrm>
          <a:prstGeom prst="rect">
            <a:avLst/>
          </a:prstGeom>
        </p:spPr>
        <p:txBody>
          <a:bodyPr wrap="none">
            <a:spAutoFit/>
          </a:bodyPr>
          <a:lstStyle/>
          <a:p>
            <a:pPr algn="ctr"/>
            <a:r>
              <a:rPr lang="en-US" sz="1600" b="1" dirty="0">
                <a:solidFill>
                  <a:schemeClr val="bg1">
                    <a:lumMod val="50000"/>
                  </a:schemeClr>
                </a:solidFill>
              </a:rPr>
              <a:t>UNTUK SMK/MAK KELAS </a:t>
            </a:r>
            <a:r>
              <a:rPr lang="en-US" sz="1600" b="1" dirty="0" smtClean="0">
                <a:solidFill>
                  <a:schemeClr val="bg1">
                    <a:lumMod val="50000"/>
                  </a:schemeClr>
                </a:solidFill>
              </a:rPr>
              <a:t>X</a:t>
            </a:r>
            <a:r>
              <a:rPr lang="id-ID" sz="1600" b="1" dirty="0">
                <a:solidFill>
                  <a:schemeClr val="bg1">
                    <a:lumMod val="50000"/>
                  </a:schemeClr>
                </a:solidFill>
              </a:rPr>
              <a:t>I</a:t>
            </a:r>
            <a:r>
              <a:rPr lang="id-ID" sz="1600" b="1" dirty="0" smtClean="0">
                <a:solidFill>
                  <a:schemeClr val="bg1">
                    <a:lumMod val="50000"/>
                  </a:schemeClr>
                </a:solidFill>
              </a:rPr>
              <a:t>I</a:t>
            </a:r>
            <a:endParaRPr lang="id-ID" sz="1600" b="1" dirty="0">
              <a:solidFill>
                <a:schemeClr val="bg1">
                  <a:lumMod val="50000"/>
                </a:schemeClr>
              </a:solidFill>
            </a:endParaRPr>
          </a:p>
        </p:txBody>
      </p:sp>
      <p:sp>
        <p:nvSpPr>
          <p:cNvPr id="8" name="Cube 7"/>
          <p:cNvSpPr/>
          <p:nvPr/>
        </p:nvSpPr>
        <p:spPr>
          <a:xfrm>
            <a:off x="838200" y="538425"/>
            <a:ext cx="2286000" cy="3404925"/>
          </a:xfrm>
          <a:prstGeom prst="cube">
            <a:avLst>
              <a:gd name="adj" fmla="val 67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pic>
        <p:nvPicPr>
          <p:cNvPr id="2" name="Picture 1"/>
          <p:cNvPicPr>
            <a:picLocks noChangeAspect="1"/>
          </p:cNvPicPr>
          <p:nvPr/>
        </p:nvPicPr>
        <p:blipFill>
          <a:blip r:embed="rId2"/>
          <a:stretch>
            <a:fillRect/>
          </a:stretch>
        </p:blipFill>
        <p:spPr>
          <a:xfrm>
            <a:off x="838200" y="713680"/>
            <a:ext cx="2134890" cy="3229670"/>
          </a:xfrm>
          <a:prstGeom prst="rect">
            <a:avLst/>
          </a:prstGeom>
        </p:spPr>
      </p:pic>
    </p:spTree>
    <p:extLst>
      <p:ext uri="{BB962C8B-B14F-4D97-AF65-F5344CB8AC3E}">
        <p14:creationId xmlns:p14="http://schemas.microsoft.com/office/powerpoint/2010/main" val="355907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iterate type="wd">
                                    <p:tmPct val="10000"/>
                                  </p:iterate>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16" presetClass="entr" presetSubtype="37"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1000"/>
                                        <p:tgtEl>
                                          <p:spTgt spid="4"/>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Metode Sistem Penomoran</a:t>
            </a:r>
            <a:endParaRPr lang="fi-FI" altLang="ja-JP" sz="2400" dirty="0">
              <a:solidFill>
                <a:srgbClr val="CC3399"/>
              </a:solidFill>
              <a:latin typeface="+mn-lt"/>
              <a:cs typeface="Arial" pitchFamily="34" charset="0"/>
            </a:endParaRPr>
          </a:p>
        </p:txBody>
      </p:sp>
      <p:sp>
        <p:nvSpPr>
          <p:cNvPr id="3" name="Round Diagonal Corner Rectangle 2"/>
          <p:cNvSpPr/>
          <p:nvPr/>
        </p:nvSpPr>
        <p:spPr>
          <a:xfrm>
            <a:off x="750870" y="1123950"/>
            <a:ext cx="7489860" cy="913972"/>
          </a:xfrm>
          <a:prstGeom prst="round2Diag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Penomoran secara tertutup adalah metode penomoran yang dapat diberlakukan pada semua tipikal panggilan.</a:t>
            </a:r>
            <a:endParaRPr lang="en-US" sz="2000" dirty="0">
              <a:solidFill>
                <a:schemeClr val="tx1"/>
              </a:solidFill>
              <a:cs typeface="Calibri" panose="020F0502020204030204" pitchFamily="34" charset="0"/>
            </a:endParaRPr>
          </a:p>
        </p:txBody>
      </p:sp>
      <p:sp>
        <p:nvSpPr>
          <p:cNvPr id="4" name="Round Diagonal Corner Rectangle 3"/>
          <p:cNvSpPr/>
          <p:nvPr/>
        </p:nvSpPr>
        <p:spPr>
          <a:xfrm>
            <a:off x="351470" y="1246923"/>
            <a:ext cx="474622" cy="381000"/>
          </a:xfrm>
          <a:prstGeom prst="round2Diag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a. </a:t>
            </a:r>
            <a:endParaRPr lang="en-US" sz="2000" dirty="0">
              <a:solidFill>
                <a:schemeClr val="bg1"/>
              </a:solidFill>
              <a:latin typeface="Calibri" panose="020F0502020204030204" pitchFamily="34" charset="0"/>
              <a:cs typeface="Calibri" panose="020F0502020204030204" pitchFamily="34" charset="0"/>
            </a:endParaRPr>
          </a:p>
        </p:txBody>
      </p:sp>
      <p:sp>
        <p:nvSpPr>
          <p:cNvPr id="5" name="Round Diagonal Corner Rectangle 4"/>
          <p:cNvSpPr/>
          <p:nvPr/>
        </p:nvSpPr>
        <p:spPr>
          <a:xfrm>
            <a:off x="739740" y="2355857"/>
            <a:ext cx="7489860" cy="1510865"/>
          </a:xfrm>
          <a:prstGeom prst="round2Diag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Penomoran secara terbuka adalah metode penomoran yang diberikan berdasarkan tipe panggilan yang dilakukan, misalnya penomoran yang dilakukan secara terbuka pada telepon di Indonesia menggunakan kode +62.</a:t>
            </a:r>
            <a:endParaRPr lang="en-US" sz="2000" dirty="0">
              <a:solidFill>
                <a:schemeClr val="tx1"/>
              </a:solidFill>
              <a:cs typeface="Calibri" panose="020F0502020204030204" pitchFamily="34" charset="0"/>
            </a:endParaRPr>
          </a:p>
        </p:txBody>
      </p:sp>
      <p:sp>
        <p:nvSpPr>
          <p:cNvPr id="6" name="Round Diagonal Corner Rectangle 5"/>
          <p:cNvSpPr/>
          <p:nvPr/>
        </p:nvSpPr>
        <p:spPr>
          <a:xfrm>
            <a:off x="340340" y="2478831"/>
            <a:ext cx="474622" cy="381000"/>
          </a:xfrm>
          <a:prstGeom prst="round2Diag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b. </a:t>
            </a:r>
            <a:endParaRPr lang="en-US" sz="2000" dirty="0">
              <a:solidFill>
                <a:schemeClr val="bg1"/>
              </a:solidFill>
              <a:latin typeface="Calibri" panose="020F0502020204030204" pitchFamily="34" charset="0"/>
              <a:cs typeface="Calibri" panose="020F0502020204030204" pitchFamily="34" charset="0"/>
            </a:endParaRPr>
          </a:p>
        </p:txBody>
      </p:sp>
      <p:sp>
        <p:nvSpPr>
          <p:cNvPr id="7" name="Rectangle 6"/>
          <p:cNvSpPr/>
          <p:nvPr/>
        </p:nvSpPr>
        <p:spPr>
          <a:xfrm>
            <a:off x="147144" y="600079"/>
            <a:ext cx="7701456"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dua metode sistem penomoran telepon yang digunakan saat ini.</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505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4. Teknik Standar dalam Penomoran Terbuka</a:t>
            </a:r>
            <a:endParaRPr lang="fi-FI" altLang="ja-JP" sz="2400" dirty="0">
              <a:solidFill>
                <a:srgbClr val="CC3399"/>
              </a:solidFill>
              <a:latin typeface="+mn-lt"/>
              <a:cs typeface="Arial" pitchFamily="34" charset="0"/>
            </a:endParaRPr>
          </a:p>
        </p:txBody>
      </p:sp>
      <p:sp>
        <p:nvSpPr>
          <p:cNvPr id="3" name="Flowchart: Manual Input 2"/>
          <p:cNvSpPr/>
          <p:nvPr/>
        </p:nvSpPr>
        <p:spPr>
          <a:xfrm>
            <a:off x="457200" y="744736"/>
            <a:ext cx="8153400" cy="1249908"/>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Berfungsi memudahkan pengguna untuk lebih mengingat jenis panggilan, baik itu bersifat lokal, interlokal, maupun sambungan internasional berdasarkan kode tersebut.</a:t>
            </a:r>
            <a:endParaRPr lang="en-US" sz="2000" dirty="0">
              <a:solidFill>
                <a:schemeClr val="tx1"/>
              </a:solidFill>
              <a:cs typeface="Calibri" panose="020F0502020204030204" pitchFamily="34" charset="0"/>
            </a:endParaRPr>
          </a:p>
        </p:txBody>
      </p:sp>
      <p:sp>
        <p:nvSpPr>
          <p:cNvPr id="4" name="Flowchart: Manual Input 3"/>
          <p:cNvSpPr/>
          <p:nvPr/>
        </p:nvSpPr>
        <p:spPr>
          <a:xfrm>
            <a:off x="247667" y="628041"/>
            <a:ext cx="35623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a</a:t>
            </a:r>
            <a:r>
              <a:rPr lang="id-ID" sz="2000" dirty="0" smtClean="0">
                <a:solidFill>
                  <a:schemeClr val="bg1"/>
                </a:solidFill>
                <a:latin typeface="Calibri" panose="020F0502020204030204" pitchFamily="34" charset="0"/>
                <a:cs typeface="Calibri" panose="020F0502020204030204" pitchFamily="34" charset="0"/>
              </a:rPr>
              <a:t>. </a:t>
            </a:r>
            <a:r>
              <a:rPr lang="id-ID" sz="2000" i="1" dirty="0" smtClean="0">
                <a:solidFill>
                  <a:schemeClr val="bg1"/>
                </a:solidFill>
                <a:latin typeface="Calibri" panose="020F0502020204030204" pitchFamily="34" charset="0"/>
                <a:cs typeface="Calibri" panose="020F0502020204030204" pitchFamily="34" charset="0"/>
              </a:rPr>
              <a:t>Prefix</a:t>
            </a:r>
            <a:r>
              <a:rPr lang="id-ID" sz="2000" dirty="0" smtClean="0">
                <a:solidFill>
                  <a:schemeClr val="bg1"/>
                </a:solidFill>
                <a:latin typeface="Calibri" panose="020F0502020204030204" pitchFamily="34" charset="0"/>
                <a:cs typeface="Calibri" panose="020F0502020204030204" pitchFamily="34" charset="0"/>
              </a:rPr>
              <a:t> atau Penetapan Awalan</a:t>
            </a:r>
            <a:endParaRPr lang="en-US" sz="2000" dirty="0">
              <a:solidFill>
                <a:schemeClr val="bg1"/>
              </a:solidFill>
              <a:latin typeface="Calibri" panose="020F0502020204030204" pitchFamily="34" charset="0"/>
              <a:cs typeface="Calibri" panose="020F0502020204030204" pitchFamily="34" charset="0"/>
            </a:endParaRPr>
          </a:p>
        </p:txBody>
      </p:sp>
      <p:sp>
        <p:nvSpPr>
          <p:cNvPr id="5" name="Flowchart: Manual Input 4"/>
          <p:cNvSpPr/>
          <p:nvPr/>
        </p:nvSpPr>
        <p:spPr>
          <a:xfrm>
            <a:off x="445213" y="2192536"/>
            <a:ext cx="8153400" cy="988814"/>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Sistem penomoran jalur telekomunikasi berdasarkan lokasi negara ditetapkan oleh ITU.</a:t>
            </a:r>
            <a:endParaRPr lang="en-US" sz="2000" dirty="0">
              <a:solidFill>
                <a:schemeClr val="tx1"/>
              </a:solidFill>
              <a:cs typeface="Calibri" panose="020F0502020204030204" pitchFamily="34" charset="0"/>
            </a:endParaRPr>
          </a:p>
        </p:txBody>
      </p:sp>
      <p:sp>
        <p:nvSpPr>
          <p:cNvPr id="6" name="Flowchart: Manual Input 5"/>
          <p:cNvSpPr/>
          <p:nvPr/>
        </p:nvSpPr>
        <p:spPr>
          <a:xfrm>
            <a:off x="235680" y="2075841"/>
            <a:ext cx="479352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Standar Area Negara atau </a:t>
            </a:r>
            <a:r>
              <a:rPr lang="id-ID" sz="2000" i="1" dirty="0" smtClean="0">
                <a:solidFill>
                  <a:schemeClr val="bg1"/>
                </a:solidFill>
                <a:latin typeface="Calibri" panose="020F0502020204030204" pitchFamily="34" charset="0"/>
                <a:cs typeface="Calibri" panose="020F0502020204030204" pitchFamily="34" charset="0"/>
              </a:rPr>
              <a:t>Country Code </a:t>
            </a:r>
            <a:endParaRPr lang="en-US" sz="2000" i="1" dirty="0">
              <a:solidFill>
                <a:schemeClr val="bg1"/>
              </a:solidFill>
              <a:latin typeface="Calibri" panose="020F0502020204030204" pitchFamily="34" charset="0"/>
              <a:cs typeface="Calibri" panose="020F0502020204030204" pitchFamily="34" charset="0"/>
            </a:endParaRPr>
          </a:p>
        </p:txBody>
      </p:sp>
      <p:sp>
        <p:nvSpPr>
          <p:cNvPr id="7" name="Flowchart: Manual Input 6"/>
          <p:cNvSpPr/>
          <p:nvPr/>
        </p:nvSpPr>
        <p:spPr>
          <a:xfrm>
            <a:off x="457200" y="3411736"/>
            <a:ext cx="8153400" cy="988814"/>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Dalam menentukan format </a:t>
            </a:r>
            <a:r>
              <a:rPr lang="id-ID" sz="2000" i="1" dirty="0" smtClean="0">
                <a:solidFill>
                  <a:schemeClr val="tx1"/>
                </a:solidFill>
                <a:cs typeface="Courier New" panose="02070309020205020404" pitchFamily="49" charset="0"/>
              </a:rPr>
              <a:t>prefix</a:t>
            </a:r>
            <a:r>
              <a:rPr lang="id-ID" sz="2000" dirty="0" smtClean="0">
                <a:solidFill>
                  <a:schemeClr val="tx1"/>
                </a:solidFill>
                <a:cs typeface="Courier New" panose="02070309020205020404" pitchFamily="49" charset="0"/>
              </a:rPr>
              <a:t> penomoran berdasarkan kode area. Teknik yang digunakan antara lain secara acak dan secara sistematis.</a:t>
            </a:r>
            <a:endParaRPr lang="en-US" sz="2000" dirty="0">
              <a:solidFill>
                <a:schemeClr val="tx1"/>
              </a:solidFill>
              <a:cs typeface="Calibri" panose="020F0502020204030204" pitchFamily="34" charset="0"/>
            </a:endParaRPr>
          </a:p>
        </p:txBody>
      </p:sp>
      <p:sp>
        <p:nvSpPr>
          <p:cNvPr id="8" name="Flowchart: Manual Input 7"/>
          <p:cNvSpPr/>
          <p:nvPr/>
        </p:nvSpPr>
        <p:spPr>
          <a:xfrm>
            <a:off x="247667" y="3298045"/>
            <a:ext cx="28765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Berdasarkan Kode Area</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0737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590533" y="326245"/>
            <a:ext cx="8153400" cy="72150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Terdiri atas kode sentral dan kode </a:t>
            </a:r>
            <a:r>
              <a:rPr lang="id-ID" sz="2000" i="1" dirty="0" smtClean="0">
                <a:solidFill>
                  <a:schemeClr val="tx1"/>
                </a:solidFill>
                <a:cs typeface="Courier New" panose="02070309020205020404" pitchFamily="49" charset="0"/>
              </a:rPr>
              <a:t>user</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3" name="Flowchart: Manual Input 2"/>
          <p:cNvSpPr/>
          <p:nvPr/>
        </p:nvSpPr>
        <p:spPr>
          <a:xfrm>
            <a:off x="381000" y="209550"/>
            <a:ext cx="3810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d. Berdasarkan </a:t>
            </a:r>
            <a:r>
              <a:rPr lang="id-ID" sz="2000" i="1" dirty="0" smtClean="0">
                <a:solidFill>
                  <a:schemeClr val="bg1"/>
                </a:solidFill>
                <a:latin typeface="Calibri" panose="020F0502020204030204" pitchFamily="34" charset="0"/>
                <a:cs typeface="Calibri" panose="020F0502020204030204" pitchFamily="34" charset="0"/>
              </a:rPr>
              <a:t>Subscriber Number</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Flowchart: Manual Input 3"/>
          <p:cNvSpPr/>
          <p:nvPr/>
        </p:nvSpPr>
        <p:spPr>
          <a:xfrm>
            <a:off x="591389" y="1321842"/>
            <a:ext cx="8153400" cy="1097508"/>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Bentuk format ISDN mencakup Kode Internasional, Kode Negara, Kode Telepon Nasional, Nomor Telepon, dan </a:t>
            </a:r>
            <a:r>
              <a:rPr lang="id-ID" sz="2000" i="1" dirty="0" smtClean="0">
                <a:solidFill>
                  <a:schemeClr val="tx1"/>
                </a:solidFill>
                <a:cs typeface="Courier New" panose="02070309020205020404" pitchFamily="49" charset="0"/>
              </a:rPr>
              <a:t>Subaddress </a:t>
            </a:r>
            <a:r>
              <a:rPr lang="id-ID" sz="2000" dirty="0" smtClean="0">
                <a:solidFill>
                  <a:schemeClr val="tx1"/>
                </a:solidFill>
                <a:cs typeface="Courier New" panose="02070309020205020404" pitchFamily="49" charset="0"/>
              </a:rPr>
              <a:t>(40</a:t>
            </a:r>
            <a:r>
              <a:rPr lang="id-ID" sz="2000" i="1" dirty="0" smtClean="0">
                <a:solidFill>
                  <a:schemeClr val="tx1"/>
                </a:solidFill>
                <a:cs typeface="Courier New" panose="02070309020205020404" pitchFamily="49" charset="0"/>
              </a:rPr>
              <a:t> </a:t>
            </a:r>
            <a:r>
              <a:rPr lang="id-ID" sz="2000" dirty="0" smtClean="0">
                <a:solidFill>
                  <a:schemeClr val="tx1"/>
                </a:solidFill>
                <a:cs typeface="Courier New" panose="02070309020205020404" pitchFamily="49" charset="0"/>
              </a:rPr>
              <a:t>Digit).</a:t>
            </a:r>
            <a:endParaRPr lang="en-US" sz="2000" dirty="0">
              <a:solidFill>
                <a:schemeClr val="tx1"/>
              </a:solidFill>
              <a:cs typeface="Calibri" panose="020F0502020204030204" pitchFamily="34" charset="0"/>
            </a:endParaRPr>
          </a:p>
        </p:txBody>
      </p:sp>
      <p:sp>
        <p:nvSpPr>
          <p:cNvPr id="5" name="Flowchart: Manual Input 4"/>
          <p:cNvSpPr/>
          <p:nvPr/>
        </p:nvSpPr>
        <p:spPr>
          <a:xfrm>
            <a:off x="381857" y="1205147"/>
            <a:ext cx="3199544"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e. Berdasarkan Format ISDN</a:t>
            </a:r>
            <a:endParaRPr lang="en-US" sz="2000" dirty="0">
              <a:solidFill>
                <a:schemeClr val="bg1"/>
              </a:solidFill>
              <a:latin typeface="Calibri" panose="020F0502020204030204" pitchFamily="34" charset="0"/>
              <a:cs typeface="Calibri" panose="020F0502020204030204" pitchFamily="34" charset="0"/>
            </a:endParaRPr>
          </a:p>
        </p:txBody>
      </p:sp>
      <p:sp>
        <p:nvSpPr>
          <p:cNvPr id="6" name="Flowchart: Manual Input 5"/>
          <p:cNvSpPr/>
          <p:nvPr/>
        </p:nvSpPr>
        <p:spPr>
          <a:xfrm>
            <a:off x="590532" y="2693442"/>
            <a:ext cx="8153400" cy="1402308"/>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Awalan penomoran dimulai dengan digit angka “1”.</a:t>
            </a:r>
          </a:p>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Jumlah paling banyak dalam penomoran adalah 3 digit.</a:t>
            </a:r>
          </a:p>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Standar layanan khusus tersentral.</a:t>
            </a:r>
            <a:endParaRPr lang="en-US" sz="2000" dirty="0">
              <a:solidFill>
                <a:schemeClr val="tx1"/>
              </a:solidFill>
              <a:cs typeface="Calibri" panose="020F0502020204030204" pitchFamily="34" charset="0"/>
            </a:endParaRPr>
          </a:p>
        </p:txBody>
      </p:sp>
      <p:sp>
        <p:nvSpPr>
          <p:cNvPr id="7" name="Flowchart: Manual Input 6"/>
          <p:cNvSpPr/>
          <p:nvPr/>
        </p:nvSpPr>
        <p:spPr>
          <a:xfrm>
            <a:off x="381000" y="2576747"/>
            <a:ext cx="5334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f. Penomoran untuk Layanan Khusus dan Darurat</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9584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590532" y="707245"/>
            <a:ext cx="8153400" cy="1097508"/>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Sistem telepon bergerak (STB) digital.</a:t>
            </a:r>
          </a:p>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Sistem telepon bergerak (STB) analog.</a:t>
            </a:r>
          </a:p>
        </p:txBody>
      </p:sp>
      <p:sp>
        <p:nvSpPr>
          <p:cNvPr id="3" name="Flowchart: Manual Input 2"/>
          <p:cNvSpPr/>
          <p:nvPr/>
        </p:nvSpPr>
        <p:spPr>
          <a:xfrm>
            <a:off x="381000" y="590550"/>
            <a:ext cx="38862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g. Sistem Penomoran </a:t>
            </a:r>
            <a:r>
              <a:rPr lang="id-ID" sz="2000" i="1" dirty="0" smtClean="0">
                <a:solidFill>
                  <a:schemeClr val="bg1"/>
                </a:solidFill>
                <a:latin typeface="Calibri" panose="020F0502020204030204" pitchFamily="34" charset="0"/>
                <a:cs typeface="Calibri" panose="020F0502020204030204" pitchFamily="34" charset="0"/>
              </a:rPr>
              <a:t>Mobile Phone</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Flowchart: Manual Input 3"/>
          <p:cNvSpPr/>
          <p:nvPr/>
        </p:nvSpPr>
        <p:spPr>
          <a:xfrm>
            <a:off x="611936" y="2114550"/>
            <a:ext cx="8153400" cy="14478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Untuk melaksanakan sambungan akses ke dalam jaringan, diperlukan prosedur komunikasi melewati </a:t>
            </a:r>
            <a:r>
              <a:rPr lang="id-ID" sz="2000" i="1" dirty="0" smtClean="0">
                <a:solidFill>
                  <a:schemeClr val="tx1"/>
                </a:solidFill>
                <a:cs typeface="Calibri" panose="020F0502020204030204" pitchFamily="34" charset="0"/>
              </a:rPr>
              <a:t>access point </a:t>
            </a:r>
            <a:r>
              <a:rPr lang="id-ID" sz="2000" dirty="0" smtClean="0">
                <a:solidFill>
                  <a:schemeClr val="tx1"/>
                </a:solidFill>
                <a:cs typeface="Calibri" panose="020F0502020204030204" pitchFamily="34" charset="0"/>
              </a:rPr>
              <a:t>yang menggunakan format 3 digit sebagai skema penomoran. Contohnya, 98X(Y) atau 9812= X.22</a:t>
            </a:r>
            <a:endParaRPr lang="en-US" sz="2000" dirty="0">
              <a:solidFill>
                <a:schemeClr val="tx1"/>
              </a:solidFill>
              <a:cs typeface="Calibri" panose="020F0502020204030204" pitchFamily="34" charset="0"/>
            </a:endParaRPr>
          </a:p>
        </p:txBody>
      </p:sp>
      <p:sp>
        <p:nvSpPr>
          <p:cNvPr id="5" name="Flowchart: Manual Input 4"/>
          <p:cNvSpPr/>
          <p:nvPr/>
        </p:nvSpPr>
        <p:spPr>
          <a:xfrm>
            <a:off x="402404" y="1997855"/>
            <a:ext cx="5769796"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h. Sistem Pengodean Akses Jaringan Komunikasi Data</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3820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590532" y="707245"/>
            <a:ext cx="8153400" cy="1097508"/>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Layanan area nasional.</a:t>
            </a:r>
          </a:p>
          <a:p>
            <a:pPr marL="342900" indent="-342900">
              <a:buFont typeface="Arial" panose="020B0604020202020204" pitchFamily="34" charset="0"/>
              <a:buChar char="•"/>
            </a:pPr>
            <a:r>
              <a:rPr lang="id-ID" sz="2000" dirty="0" smtClean="0">
                <a:solidFill>
                  <a:schemeClr val="tx1"/>
                </a:solidFill>
                <a:cs typeface="Courier New" panose="02070309020205020404" pitchFamily="49" charset="0"/>
              </a:rPr>
              <a:t>Layanan area internasional.</a:t>
            </a:r>
          </a:p>
        </p:txBody>
      </p:sp>
      <p:sp>
        <p:nvSpPr>
          <p:cNvPr id="3" name="Flowchart: Manual Input 2"/>
          <p:cNvSpPr/>
          <p:nvPr/>
        </p:nvSpPr>
        <p:spPr>
          <a:xfrm>
            <a:off x="381000" y="590550"/>
            <a:ext cx="6858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i. Sistem Pengodean Nomor Layanan IN atau </a:t>
            </a:r>
            <a:r>
              <a:rPr lang="id-ID" sz="2000" i="1" dirty="0" smtClean="0">
                <a:solidFill>
                  <a:schemeClr val="bg1"/>
                </a:solidFill>
                <a:latin typeface="Calibri" panose="020F0502020204030204" pitchFamily="34" charset="0"/>
                <a:cs typeface="Calibri" panose="020F0502020204030204" pitchFamily="34" charset="0"/>
              </a:rPr>
              <a:t>Intelligent Network</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Flowchart: Manual Input 3"/>
          <p:cNvSpPr/>
          <p:nvPr/>
        </p:nvSpPr>
        <p:spPr>
          <a:xfrm>
            <a:off x="590532" y="2114550"/>
            <a:ext cx="8153400" cy="22098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Penomoran menggunakan </a:t>
            </a:r>
            <a:r>
              <a:rPr lang="id-ID" sz="2000" i="1" dirty="0" smtClean="0">
                <a:solidFill>
                  <a:schemeClr val="tx1"/>
                </a:solidFill>
                <a:cs typeface="Calibri" panose="020F0502020204030204" pitchFamily="34" charset="0"/>
              </a:rPr>
              <a:t>e-mail</a:t>
            </a:r>
            <a:r>
              <a:rPr lang="id-ID" sz="2000" dirty="0" smtClean="0">
                <a:solidFill>
                  <a:schemeClr val="tx1"/>
                </a:solidFill>
                <a:cs typeface="Calibri" panose="020F0502020204030204" pitchFamily="34" charset="0"/>
              </a:rPr>
              <a:t> bisa digunakan pada layanan VoIP. Berikut adalah contoh penomoran menggunakan </a:t>
            </a:r>
            <a:r>
              <a:rPr lang="id-ID" sz="2000" i="1" dirty="0" smtClean="0">
                <a:solidFill>
                  <a:schemeClr val="tx1"/>
                </a:solidFill>
                <a:cs typeface="Calibri" panose="020F0502020204030204" pitchFamily="34" charset="0"/>
              </a:rPr>
              <a:t>e-mail</a:t>
            </a:r>
            <a:r>
              <a:rPr lang="id-ID" sz="2000" dirty="0" smtClean="0">
                <a:solidFill>
                  <a:schemeClr val="tx1"/>
                </a:solidFill>
                <a:cs typeface="Calibri" panose="020F0502020204030204" pitchFamily="34" charset="0"/>
              </a:rPr>
              <a:t>.</a:t>
            </a:r>
          </a:p>
          <a:p>
            <a:pPr marL="342900" indent="-342900">
              <a:buFont typeface="Arial" panose="020B0604020202020204" pitchFamily="34" charset="0"/>
              <a:buChar char="•"/>
            </a:pPr>
            <a:r>
              <a:rPr lang="id-ID" sz="2000" u="sng" dirty="0" smtClean="0">
                <a:solidFill>
                  <a:schemeClr val="tx1"/>
                </a:solidFill>
                <a:cs typeface="Calibri" panose="020F0502020204030204" pitchFamily="34" charset="0"/>
                <a:hlinkClick r:id="rId2"/>
              </a:rPr>
              <a:t>andinov@smkn2-solo.ac.id</a:t>
            </a:r>
            <a:endParaRPr lang="id-ID" sz="2000" u="sng" dirty="0" smtClean="0">
              <a:solidFill>
                <a:schemeClr val="tx1"/>
              </a:solidFill>
              <a:cs typeface="Calibri" panose="020F0502020204030204" pitchFamily="34" charset="0"/>
            </a:endParaRPr>
          </a:p>
          <a:p>
            <a:pPr marL="342900" indent="-342900">
              <a:buFont typeface="Arial" panose="020B0604020202020204" pitchFamily="34" charset="0"/>
              <a:buChar char="•"/>
            </a:pPr>
            <a:r>
              <a:rPr lang="id-ID" sz="2000" u="sng" dirty="0" smtClean="0">
                <a:solidFill>
                  <a:schemeClr val="tx1"/>
                </a:solidFill>
                <a:cs typeface="Calibri" panose="020F0502020204030204" pitchFamily="34" charset="0"/>
                <a:hlinkClick r:id="rId3"/>
              </a:rPr>
              <a:t>playground@gembok.id</a:t>
            </a:r>
            <a:endParaRPr lang="id-ID" sz="2000" u="sng" dirty="0" smtClean="0">
              <a:solidFill>
                <a:schemeClr val="tx1"/>
              </a:solidFill>
              <a:cs typeface="Calibri" panose="020F0502020204030204" pitchFamily="34" charset="0"/>
            </a:endParaRPr>
          </a:p>
          <a:p>
            <a:pPr marL="342900" indent="-342900">
              <a:buFont typeface="Arial" panose="020B0604020202020204" pitchFamily="34" charset="0"/>
              <a:buChar char="•"/>
            </a:pPr>
            <a:r>
              <a:rPr lang="id-ID" sz="2000" u="sng" dirty="0" smtClean="0">
                <a:solidFill>
                  <a:schemeClr val="tx1"/>
                </a:solidFill>
                <a:cs typeface="Calibri" panose="020F0502020204030204" pitchFamily="34" charset="0"/>
                <a:hlinkClick r:id="rId4"/>
              </a:rPr>
              <a:t>andinov@gmail.com</a:t>
            </a:r>
            <a:r>
              <a:rPr lang="id-ID" sz="2000" u="sng" dirty="0" smtClean="0">
                <a:solidFill>
                  <a:schemeClr val="tx1"/>
                </a:solidFill>
                <a:cs typeface="Calibri" panose="020F0502020204030204" pitchFamily="34" charset="0"/>
              </a:rPr>
              <a:t> </a:t>
            </a:r>
            <a:endParaRPr lang="en-US" sz="2000" u="sng" dirty="0">
              <a:solidFill>
                <a:schemeClr val="tx1"/>
              </a:solidFill>
              <a:cs typeface="Calibri" panose="020F0502020204030204" pitchFamily="34" charset="0"/>
            </a:endParaRPr>
          </a:p>
        </p:txBody>
      </p:sp>
      <p:sp>
        <p:nvSpPr>
          <p:cNvPr id="5" name="Flowchart: Manual Input 4"/>
          <p:cNvSpPr/>
          <p:nvPr/>
        </p:nvSpPr>
        <p:spPr>
          <a:xfrm>
            <a:off x="402404" y="2190957"/>
            <a:ext cx="3940996"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j. Penomoran Menggunakan </a:t>
            </a:r>
            <a:r>
              <a:rPr lang="id-ID" sz="2000" i="1" dirty="0" smtClean="0">
                <a:solidFill>
                  <a:schemeClr val="bg1"/>
                </a:solidFill>
                <a:latin typeface="Calibri" panose="020F0502020204030204" pitchFamily="34" charset="0"/>
                <a:cs typeface="Calibri" panose="020F0502020204030204" pitchFamily="34" charset="0"/>
              </a:rPr>
              <a:t>E-mail</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8952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1" y="62178"/>
            <a:ext cx="2666999" cy="581194"/>
            <a:chOff x="76200" y="28951"/>
            <a:chExt cx="6508830" cy="995726"/>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33733"/>
              <a:ext cx="6432630" cy="79094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C. Metode </a:t>
              </a:r>
              <a:r>
                <a:rPr lang="id-ID" sz="2400" b="1" i="1" dirty="0" smtClean="0">
                  <a:solidFill>
                    <a:schemeClr val="bg1"/>
                  </a:solidFill>
                </a:rPr>
                <a:t>Routing</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grpSp>
        <p:nvGrpSpPr>
          <p:cNvPr id="6" name="Group 5"/>
          <p:cNvGrpSpPr/>
          <p:nvPr/>
        </p:nvGrpSpPr>
        <p:grpSpPr>
          <a:xfrm>
            <a:off x="2209800" y="945359"/>
            <a:ext cx="3752536" cy="3813742"/>
            <a:chOff x="3938247" y="1681289"/>
            <a:chExt cx="3463159" cy="3709381"/>
          </a:xfrm>
        </p:grpSpPr>
        <p:sp>
          <p:nvSpPr>
            <p:cNvPr id="7" name="TextBox 6"/>
            <p:cNvSpPr txBox="1"/>
            <p:nvPr/>
          </p:nvSpPr>
          <p:spPr>
            <a:xfrm>
              <a:off x="5157174" y="5144449"/>
              <a:ext cx="1828799"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8247" y="1681289"/>
              <a:ext cx="3463159" cy="3463159"/>
            </a:xfrm>
            <a:prstGeom prst="rect">
              <a:avLst/>
            </a:prstGeom>
          </p:spPr>
        </p:pic>
      </p:grpSp>
      <p:sp>
        <p:nvSpPr>
          <p:cNvPr id="9" name="Rounded Rectangular Callout 8"/>
          <p:cNvSpPr/>
          <p:nvPr/>
        </p:nvSpPr>
        <p:spPr>
          <a:xfrm>
            <a:off x="5715000" y="292250"/>
            <a:ext cx="3200400" cy="3955899"/>
          </a:xfrm>
          <a:prstGeom prst="wedgeRoundRectCallout">
            <a:avLst>
              <a:gd name="adj1" fmla="val -63643"/>
              <a:gd name="adj2" fmla="val -15132"/>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latin typeface="Calibri" panose="020F0502020204030204" pitchFamily="34" charset="0"/>
                <a:cs typeface="Calibri" panose="020F0502020204030204" pitchFamily="34" charset="0"/>
              </a:rPr>
              <a:t>Routing</a:t>
            </a:r>
            <a:r>
              <a:rPr lang="id-ID" sz="2000" dirty="0" smtClean="0">
                <a:solidFill>
                  <a:schemeClr val="tx1"/>
                </a:solidFill>
                <a:latin typeface="Calibri" panose="020F0502020204030204" pitchFamily="34" charset="0"/>
                <a:cs typeface="Calibri" panose="020F0502020204030204" pitchFamily="34" charset="0"/>
              </a:rPr>
              <a:t> adalah mekanisme meneruskan data melalui jalur yang telah ditentukan berdasarkan algoritme tertentu agar pengiriman data dari pengirim ke penerima dapat berjalan dengan baik dan menempuh jarak yang paling pendek dalam waktu yang singkat.</a:t>
            </a:r>
            <a:endParaRPr lang="id-ID" sz="2000" dirty="0">
              <a:solidFill>
                <a:schemeClr val="tx1"/>
              </a:solidFill>
              <a:latin typeface="Calibri" panose="020F0502020204030204" pitchFamily="34" charset="0"/>
              <a:cs typeface="Calibri" panose="020F0502020204030204" pitchFamily="34" charset="0"/>
            </a:endParaRPr>
          </a:p>
        </p:txBody>
      </p:sp>
      <p:sp>
        <p:nvSpPr>
          <p:cNvPr id="10" name="Rounded Rectangular Callout 9"/>
          <p:cNvSpPr/>
          <p:nvPr/>
        </p:nvSpPr>
        <p:spPr>
          <a:xfrm>
            <a:off x="228600" y="796934"/>
            <a:ext cx="2720897" cy="3271754"/>
          </a:xfrm>
          <a:prstGeom prst="wedgeRoundRectCallout">
            <a:avLst>
              <a:gd name="adj1" fmla="val 67780"/>
              <a:gd name="adj2" fmla="val -29135"/>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Untuk meningkatkan performa sambungan dan mengurangi delay yang terjadi ketika akan melakukan sambungan, diperlukan metode </a:t>
            </a:r>
            <a:r>
              <a:rPr lang="id-ID" sz="2000" i="1" dirty="0" smtClean="0">
                <a:solidFill>
                  <a:schemeClr val="tx1"/>
                </a:solidFill>
                <a:latin typeface="Calibri" panose="020F0502020204030204" pitchFamily="34" charset="0"/>
                <a:cs typeface="Calibri" panose="020F0502020204030204" pitchFamily="34" charset="0"/>
              </a:rPr>
              <a:t>routing </a:t>
            </a:r>
            <a:r>
              <a:rPr lang="id-ID" sz="2000" dirty="0" smtClean="0">
                <a:solidFill>
                  <a:schemeClr val="tx1"/>
                </a:solidFill>
                <a:latin typeface="Calibri" panose="020F0502020204030204" pitchFamily="34" charset="0"/>
                <a:cs typeface="Calibri" panose="020F0502020204030204" pitchFamily="34" charset="0"/>
              </a:rPr>
              <a:t>yang baik dan cepat.</a:t>
            </a:r>
          </a:p>
        </p:txBody>
      </p:sp>
    </p:spTree>
    <p:extLst>
      <p:ext uri="{BB962C8B-B14F-4D97-AF65-F5344CB8AC3E}">
        <p14:creationId xmlns:p14="http://schemas.microsoft.com/office/powerpoint/2010/main" val="358846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2895600" y="1428750"/>
            <a:ext cx="5980814" cy="2233183"/>
          </a:xfrm>
          <a:prstGeom prst="round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Desain dan konfigurasi jaringan lebih mudah.</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Sirkuit jaringan dapat disederhanakan.</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Logika dalam melakukan proses transfer data dan manajeman pengontrolan lebih efisien.</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Meminimalisasi proses </a:t>
            </a:r>
            <a:r>
              <a:rPr lang="id-ID" sz="2000" i="1" dirty="0" smtClean="0">
                <a:solidFill>
                  <a:schemeClr val="tx1"/>
                </a:solidFill>
                <a:latin typeface="Calibri" panose="020F0502020204030204" pitchFamily="34" charset="0"/>
                <a:cs typeface="Calibri" panose="020F0502020204030204" pitchFamily="34" charset="0"/>
              </a:rPr>
              <a:t>looping</a:t>
            </a:r>
            <a:r>
              <a:rPr lang="id-ID" sz="2000" dirty="0" smtClean="0">
                <a:solidFill>
                  <a:schemeClr val="tx1"/>
                </a:solidFill>
                <a:latin typeface="Calibri" panose="020F0502020204030204" pitchFamily="34" charset="0"/>
                <a:cs typeface="Calibri" panose="020F0502020204030204" pitchFamily="34" charset="0"/>
              </a:rPr>
              <a:t> pada perangkat yang sama.</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1733550"/>
            <a:ext cx="3086986" cy="2698701"/>
          </a:xfrm>
          <a:prstGeom prst="rect">
            <a:avLst/>
          </a:prstGeom>
        </p:spPr>
      </p:pic>
      <p:sp>
        <p:nvSpPr>
          <p:cNvPr id="4" name="TextBox 3"/>
          <p:cNvSpPr txBox="1"/>
          <p:nvPr/>
        </p:nvSpPr>
        <p:spPr>
          <a:xfrm>
            <a:off x="824396" y="4422948"/>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5" name="Rectangle 4"/>
          <p:cNvSpPr/>
          <p:nvPr/>
        </p:nvSpPr>
        <p:spPr>
          <a:xfrm>
            <a:off x="228600" y="120873"/>
            <a:ext cx="6917076"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Dengan mengimplementasikan sistem </a:t>
            </a:r>
            <a:r>
              <a:rPr lang="id-ID" sz="2000" i="1" dirty="0" smtClean="0">
                <a:solidFill>
                  <a:schemeClr val="tx1"/>
                </a:solidFill>
                <a:latin typeface="Calibri" panose="020F0502020204030204" pitchFamily="34" charset="0"/>
                <a:cs typeface="Calibri" panose="020F0502020204030204" pitchFamily="34" charset="0"/>
              </a:rPr>
              <a:t>routing</a:t>
            </a:r>
            <a:r>
              <a:rPr lang="id-ID" sz="2000" dirty="0" smtClean="0">
                <a:solidFill>
                  <a:schemeClr val="tx1"/>
                </a:solidFill>
                <a:latin typeface="Calibri" panose="020F0502020204030204" pitchFamily="34" charset="0"/>
                <a:cs typeface="Calibri" panose="020F0502020204030204" pitchFamily="34" charset="0"/>
              </a:rPr>
              <a:t> dalam jaringan telepon, diharapkan akan memberikan nilai lebih seperti berikut.</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710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Hierarki Metode </a:t>
            </a:r>
            <a:r>
              <a:rPr lang="id-ID" altLang="ja-JP" sz="2400" i="1" dirty="0" smtClean="0">
                <a:solidFill>
                  <a:srgbClr val="CC3399"/>
                </a:solidFill>
                <a:latin typeface="+mn-lt"/>
                <a:cs typeface="Arial" pitchFamily="34" charset="0"/>
              </a:rPr>
              <a:t>Routing</a:t>
            </a:r>
            <a:endParaRPr lang="fi-FI" altLang="ja-JP" sz="2400" i="1" dirty="0">
              <a:solidFill>
                <a:srgbClr val="CC3399"/>
              </a:solidFill>
              <a:latin typeface="+mn-lt"/>
              <a:cs typeface="Arial" pitchFamily="34" charset="0"/>
            </a:endParaRPr>
          </a:p>
        </p:txBody>
      </p:sp>
      <p:sp>
        <p:nvSpPr>
          <p:cNvPr id="3" name="Snip Diagonal Corner Rectangle 2"/>
          <p:cNvSpPr/>
          <p:nvPr/>
        </p:nvSpPr>
        <p:spPr>
          <a:xfrm>
            <a:off x="293334" y="646353"/>
            <a:ext cx="3876446" cy="1393605"/>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Metode </a:t>
            </a:r>
            <a:r>
              <a:rPr lang="id-ID" sz="2000" i="1" dirty="0" smtClean="0">
                <a:solidFill>
                  <a:schemeClr val="tx1"/>
                </a:solidFill>
                <a:latin typeface="Calibri" panose="020F0502020204030204" pitchFamily="34" charset="0"/>
                <a:cs typeface="Calibri" panose="020F0502020204030204" pitchFamily="34" charset="0"/>
              </a:rPr>
              <a:t>routing</a:t>
            </a:r>
            <a:r>
              <a:rPr lang="id-ID" sz="2000" dirty="0" smtClean="0">
                <a:solidFill>
                  <a:schemeClr val="tx1"/>
                </a:solidFill>
                <a:latin typeface="Calibri" panose="020F0502020204030204" pitchFamily="34" charset="0"/>
                <a:cs typeface="Calibri" panose="020F0502020204030204" pitchFamily="34" charset="0"/>
              </a:rPr>
              <a:t> dalam jaringan telekomunikasi harus memerhatikan hierarki jaringan yang digunakan.</a:t>
            </a:r>
            <a:endParaRPr lang="id-ID" sz="2000" dirty="0">
              <a:solidFill>
                <a:schemeClr val="tx1"/>
              </a:solidFill>
              <a:latin typeface="Calibri" panose="020F0502020204030204" pitchFamily="34" charset="0"/>
              <a:cs typeface="Calibri" panose="020F0502020204030204" pitchFamily="34" charset="0"/>
            </a:endParaRPr>
          </a:p>
        </p:txBody>
      </p:sp>
      <p:sp>
        <p:nvSpPr>
          <p:cNvPr id="4" name="Rectangle 3"/>
          <p:cNvSpPr/>
          <p:nvPr/>
        </p:nvSpPr>
        <p:spPr>
          <a:xfrm>
            <a:off x="4665324" y="444889"/>
            <a:ext cx="3792876"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FHR (</a:t>
            </a:r>
            <a:r>
              <a:rPr lang="id-ID" sz="2000" i="1" dirty="0" smtClean="0">
                <a:solidFill>
                  <a:schemeClr val="tx1"/>
                </a:solidFill>
                <a:latin typeface="Calibri" panose="020F0502020204030204" pitchFamily="34" charset="0"/>
                <a:cs typeface="Calibri" panose="020F0502020204030204" pitchFamily="34" charset="0"/>
              </a:rPr>
              <a:t>Fixed Hierarhical Routing</a:t>
            </a:r>
            <a:r>
              <a:rPr lang="id-ID" sz="2000" dirty="0" smtClean="0">
                <a:solidFill>
                  <a:schemeClr val="tx1"/>
                </a:solidFill>
                <a:latin typeface="Calibri" panose="020F0502020204030204" pitchFamily="34" charset="0"/>
                <a:cs typeface="Calibri" panose="020F0502020204030204" pitchFamily="34" charset="0"/>
              </a:rPr>
              <a:t>)</a:t>
            </a:r>
            <a:endParaRPr lang="en-US" sz="2000" dirty="0">
              <a:solidFill>
                <a:schemeClr val="tx1"/>
              </a:solidFill>
              <a:latin typeface="Calibri" panose="020F0502020204030204" pitchFamily="34" charset="0"/>
              <a:cs typeface="Calibri" panose="020F0502020204030204" pitchFamily="34" charset="0"/>
            </a:endParaRPr>
          </a:p>
        </p:txBody>
      </p:sp>
      <p:sp>
        <p:nvSpPr>
          <p:cNvPr id="5" name="Rectangle 4"/>
          <p:cNvSpPr/>
          <p:nvPr/>
        </p:nvSpPr>
        <p:spPr>
          <a:xfrm>
            <a:off x="6189324" y="902090"/>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IGE</a:t>
            </a:r>
            <a:endParaRPr lang="id-ID" dirty="0">
              <a:solidFill>
                <a:schemeClr val="bg1"/>
              </a:solidFill>
            </a:endParaRPr>
          </a:p>
        </p:txBody>
      </p:sp>
      <p:sp>
        <p:nvSpPr>
          <p:cNvPr id="6" name="Rectangle 5"/>
          <p:cNvSpPr/>
          <p:nvPr/>
        </p:nvSpPr>
        <p:spPr>
          <a:xfrm>
            <a:off x="5041069" y="1529027"/>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7" name="Rectangle 6"/>
          <p:cNvSpPr/>
          <p:nvPr/>
        </p:nvSpPr>
        <p:spPr>
          <a:xfrm>
            <a:off x="7332324" y="1529026"/>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8" name="Rectangle 7"/>
          <p:cNvSpPr/>
          <p:nvPr/>
        </p:nvSpPr>
        <p:spPr>
          <a:xfrm>
            <a:off x="5041069" y="2336708"/>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9" name="Rectangle 8"/>
          <p:cNvSpPr/>
          <p:nvPr/>
        </p:nvSpPr>
        <p:spPr>
          <a:xfrm>
            <a:off x="7332324" y="2336707"/>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10" name="Rectangle 9"/>
          <p:cNvSpPr/>
          <p:nvPr/>
        </p:nvSpPr>
        <p:spPr>
          <a:xfrm>
            <a:off x="5026514" y="3113671"/>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11" name="Rectangle 10"/>
          <p:cNvSpPr/>
          <p:nvPr/>
        </p:nvSpPr>
        <p:spPr>
          <a:xfrm>
            <a:off x="7317769" y="3113670"/>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12" name="Rectangle 11"/>
          <p:cNvSpPr/>
          <p:nvPr/>
        </p:nvSpPr>
        <p:spPr>
          <a:xfrm>
            <a:off x="5059049" y="3943351"/>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sp>
        <p:nvSpPr>
          <p:cNvPr id="13" name="Rectangle 12"/>
          <p:cNvSpPr/>
          <p:nvPr/>
        </p:nvSpPr>
        <p:spPr>
          <a:xfrm>
            <a:off x="7350304" y="3943350"/>
            <a:ext cx="762000" cy="5008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bg1"/>
                </a:solidFill>
              </a:rPr>
              <a:t>TC</a:t>
            </a:r>
            <a:endParaRPr lang="id-ID" dirty="0">
              <a:solidFill>
                <a:schemeClr val="bg1"/>
              </a:solidFill>
            </a:endParaRPr>
          </a:p>
        </p:txBody>
      </p:sp>
      <p:cxnSp>
        <p:nvCxnSpPr>
          <p:cNvPr id="14" name="Straight Connector 13"/>
          <p:cNvCxnSpPr>
            <a:stCxn id="5" idx="1"/>
            <a:endCxn id="6" idx="0"/>
          </p:cNvCxnSpPr>
          <p:nvPr/>
        </p:nvCxnSpPr>
        <p:spPr>
          <a:xfrm flipH="1">
            <a:off x="5422069" y="1152540"/>
            <a:ext cx="767255" cy="376487"/>
          </a:xfrm>
          <a:prstGeom prst="line">
            <a:avLst/>
          </a:prstGeom>
        </p:spPr>
        <p:style>
          <a:lnRef idx="2">
            <a:schemeClr val="accent2"/>
          </a:lnRef>
          <a:fillRef idx="0">
            <a:schemeClr val="accent2"/>
          </a:fillRef>
          <a:effectRef idx="1">
            <a:schemeClr val="accent2"/>
          </a:effectRef>
          <a:fontRef idx="minor">
            <a:schemeClr val="tx1"/>
          </a:fontRef>
        </p:style>
      </p:cxnSp>
      <p:cxnSp>
        <p:nvCxnSpPr>
          <p:cNvPr id="15" name="Straight Connector 14"/>
          <p:cNvCxnSpPr>
            <a:stCxn id="5" idx="3"/>
            <a:endCxn id="7" idx="0"/>
          </p:cNvCxnSpPr>
          <p:nvPr/>
        </p:nvCxnSpPr>
        <p:spPr>
          <a:xfrm>
            <a:off x="6951324" y="1152540"/>
            <a:ext cx="762000" cy="376486"/>
          </a:xfrm>
          <a:prstGeom prst="line">
            <a:avLst/>
          </a:prstGeom>
        </p:spPr>
        <p:style>
          <a:lnRef idx="2">
            <a:schemeClr val="accent2"/>
          </a:lnRef>
          <a:fillRef idx="0">
            <a:schemeClr val="accent2"/>
          </a:fillRef>
          <a:effectRef idx="1">
            <a:schemeClr val="accent2"/>
          </a:effectRef>
          <a:fontRef idx="minor">
            <a:schemeClr val="tx1"/>
          </a:fontRef>
        </p:style>
      </p:cxnSp>
      <p:cxnSp>
        <p:nvCxnSpPr>
          <p:cNvPr id="16" name="Straight Connector 15"/>
          <p:cNvCxnSpPr>
            <a:stCxn id="6" idx="2"/>
            <a:endCxn id="8" idx="0"/>
          </p:cNvCxnSpPr>
          <p:nvPr/>
        </p:nvCxnSpPr>
        <p:spPr>
          <a:xfrm>
            <a:off x="5422069" y="2029926"/>
            <a:ext cx="0" cy="306782"/>
          </a:xfrm>
          <a:prstGeom prst="line">
            <a:avLst/>
          </a:prstGeom>
        </p:spPr>
        <p:style>
          <a:lnRef idx="2">
            <a:schemeClr val="accent2"/>
          </a:lnRef>
          <a:fillRef idx="0">
            <a:schemeClr val="accent2"/>
          </a:fillRef>
          <a:effectRef idx="1">
            <a:schemeClr val="accent2"/>
          </a:effectRef>
          <a:fontRef idx="minor">
            <a:schemeClr val="tx1"/>
          </a:fontRef>
        </p:style>
      </p:cxnSp>
      <p:cxnSp>
        <p:nvCxnSpPr>
          <p:cNvPr id="17" name="Straight Connector 16"/>
          <p:cNvCxnSpPr>
            <a:endCxn id="10" idx="0"/>
          </p:cNvCxnSpPr>
          <p:nvPr/>
        </p:nvCxnSpPr>
        <p:spPr>
          <a:xfrm>
            <a:off x="5407514" y="2831503"/>
            <a:ext cx="0" cy="282168"/>
          </a:xfrm>
          <a:prstGeom prst="line">
            <a:avLst/>
          </a:prstGeom>
        </p:spPr>
        <p:style>
          <a:lnRef idx="2">
            <a:schemeClr val="accent2"/>
          </a:lnRef>
          <a:fillRef idx="0">
            <a:schemeClr val="accent2"/>
          </a:fillRef>
          <a:effectRef idx="1">
            <a:schemeClr val="accent2"/>
          </a:effectRef>
          <a:fontRef idx="minor">
            <a:schemeClr val="tx1"/>
          </a:fontRef>
        </p:style>
      </p:cxnSp>
      <p:cxnSp>
        <p:nvCxnSpPr>
          <p:cNvPr id="18" name="Straight Connector 17"/>
          <p:cNvCxnSpPr/>
          <p:nvPr/>
        </p:nvCxnSpPr>
        <p:spPr>
          <a:xfrm>
            <a:off x="5422069" y="3614569"/>
            <a:ext cx="0" cy="306782"/>
          </a:xfrm>
          <a:prstGeom prst="line">
            <a:avLst/>
          </a:prstGeom>
        </p:spPr>
        <p:style>
          <a:lnRef idx="2">
            <a:schemeClr val="accent2"/>
          </a:lnRef>
          <a:fillRef idx="0">
            <a:schemeClr val="accent2"/>
          </a:fillRef>
          <a:effectRef idx="1">
            <a:schemeClr val="accent2"/>
          </a:effectRef>
          <a:fontRef idx="minor">
            <a:schemeClr val="tx1"/>
          </a:fontRef>
        </p:style>
      </p:cxnSp>
      <p:cxnSp>
        <p:nvCxnSpPr>
          <p:cNvPr id="19" name="Straight Connector 18"/>
          <p:cNvCxnSpPr/>
          <p:nvPr/>
        </p:nvCxnSpPr>
        <p:spPr>
          <a:xfrm>
            <a:off x="7716010" y="2029926"/>
            <a:ext cx="0" cy="306782"/>
          </a:xfrm>
          <a:prstGeom prst="line">
            <a:avLst/>
          </a:prstGeom>
        </p:spPr>
        <p:style>
          <a:lnRef idx="2">
            <a:schemeClr val="accent2"/>
          </a:lnRef>
          <a:fillRef idx="0">
            <a:schemeClr val="accent2"/>
          </a:fillRef>
          <a:effectRef idx="1">
            <a:schemeClr val="accent2"/>
          </a:effectRef>
          <a:fontRef idx="minor">
            <a:schemeClr val="tx1"/>
          </a:fontRef>
        </p:style>
      </p:cxnSp>
      <p:cxnSp>
        <p:nvCxnSpPr>
          <p:cNvPr id="20" name="Straight Connector 19"/>
          <p:cNvCxnSpPr/>
          <p:nvPr/>
        </p:nvCxnSpPr>
        <p:spPr>
          <a:xfrm>
            <a:off x="7701455" y="2831503"/>
            <a:ext cx="0" cy="282168"/>
          </a:xfrm>
          <a:prstGeom prst="line">
            <a:avLst/>
          </a:prstGeom>
        </p:spPr>
        <p:style>
          <a:lnRef idx="2">
            <a:schemeClr val="accent2"/>
          </a:lnRef>
          <a:fillRef idx="0">
            <a:schemeClr val="accent2"/>
          </a:fillRef>
          <a:effectRef idx="1">
            <a:schemeClr val="accent2"/>
          </a:effectRef>
          <a:fontRef idx="minor">
            <a:schemeClr val="tx1"/>
          </a:fontRef>
        </p:style>
      </p:cxnSp>
      <p:cxnSp>
        <p:nvCxnSpPr>
          <p:cNvPr id="21" name="Straight Connector 20"/>
          <p:cNvCxnSpPr/>
          <p:nvPr/>
        </p:nvCxnSpPr>
        <p:spPr>
          <a:xfrm>
            <a:off x="7727879" y="3614569"/>
            <a:ext cx="0" cy="306782"/>
          </a:xfrm>
          <a:prstGeom prst="line">
            <a:avLst/>
          </a:prstGeom>
        </p:spPr>
        <p:style>
          <a:lnRef idx="2">
            <a:schemeClr val="accent2"/>
          </a:lnRef>
          <a:fillRef idx="0">
            <a:schemeClr val="accent2"/>
          </a:fillRef>
          <a:effectRef idx="1">
            <a:schemeClr val="accent2"/>
          </a:effectRef>
          <a:fontRef idx="minor">
            <a:schemeClr val="tx1"/>
          </a:fontRef>
        </p:style>
      </p:cxnSp>
      <p:cxnSp>
        <p:nvCxnSpPr>
          <p:cNvPr id="22" name="Straight Connector 21"/>
          <p:cNvCxnSpPr>
            <a:stCxn id="6" idx="3"/>
            <a:endCxn id="7" idx="1"/>
          </p:cNvCxnSpPr>
          <p:nvPr/>
        </p:nvCxnSpPr>
        <p:spPr>
          <a:xfrm flipV="1">
            <a:off x="5803069" y="1779476"/>
            <a:ext cx="1529255" cy="1"/>
          </a:xfrm>
          <a:prstGeom prst="line">
            <a:avLst/>
          </a:prstGeom>
        </p:spPr>
        <p:style>
          <a:lnRef idx="2">
            <a:schemeClr val="accent2"/>
          </a:lnRef>
          <a:fillRef idx="0">
            <a:schemeClr val="accent2"/>
          </a:fillRef>
          <a:effectRef idx="1">
            <a:schemeClr val="accent2"/>
          </a:effectRef>
          <a:fontRef idx="minor">
            <a:schemeClr val="tx1"/>
          </a:fontRef>
        </p:style>
      </p:cxnSp>
      <p:cxnSp>
        <p:nvCxnSpPr>
          <p:cNvPr id="23" name="Straight Connector 22"/>
          <p:cNvCxnSpPr>
            <a:stCxn id="6" idx="3"/>
          </p:cNvCxnSpPr>
          <p:nvPr/>
        </p:nvCxnSpPr>
        <p:spPr>
          <a:xfrm>
            <a:off x="5803069" y="1779477"/>
            <a:ext cx="1924810" cy="526512"/>
          </a:xfrm>
          <a:prstGeom prst="line">
            <a:avLst/>
          </a:prstGeom>
        </p:spPr>
        <p:style>
          <a:lnRef idx="2">
            <a:schemeClr val="accent2"/>
          </a:lnRef>
          <a:fillRef idx="0">
            <a:schemeClr val="accent2"/>
          </a:fillRef>
          <a:effectRef idx="1">
            <a:schemeClr val="accent2"/>
          </a:effectRef>
          <a:fontRef idx="minor">
            <a:schemeClr val="tx1"/>
          </a:fontRef>
        </p:style>
      </p:cxnSp>
      <p:cxnSp>
        <p:nvCxnSpPr>
          <p:cNvPr id="24" name="Straight Connector 23"/>
          <p:cNvCxnSpPr>
            <a:stCxn id="7" idx="1"/>
            <a:endCxn id="8" idx="0"/>
          </p:cNvCxnSpPr>
          <p:nvPr/>
        </p:nvCxnSpPr>
        <p:spPr>
          <a:xfrm flipH="1">
            <a:off x="5422069" y="1779476"/>
            <a:ext cx="1910255" cy="557232"/>
          </a:xfrm>
          <a:prstGeom prst="line">
            <a:avLst/>
          </a:prstGeom>
        </p:spPr>
        <p:style>
          <a:lnRef idx="2">
            <a:schemeClr val="accent2"/>
          </a:lnRef>
          <a:fillRef idx="0">
            <a:schemeClr val="accent2"/>
          </a:fillRef>
          <a:effectRef idx="1">
            <a:schemeClr val="accent2"/>
          </a:effectRef>
          <a:fontRef idx="minor">
            <a:schemeClr val="tx1"/>
          </a:fontRef>
        </p:style>
      </p:cxnSp>
      <p:cxnSp>
        <p:nvCxnSpPr>
          <p:cNvPr id="25" name="Straight Connector 24"/>
          <p:cNvCxnSpPr/>
          <p:nvPr/>
        </p:nvCxnSpPr>
        <p:spPr>
          <a:xfrm>
            <a:off x="5791200" y="2558315"/>
            <a:ext cx="1924810" cy="526512"/>
          </a:xfrm>
          <a:prstGeom prst="line">
            <a:avLst/>
          </a:prstGeom>
        </p:spPr>
        <p:style>
          <a:lnRef idx="2">
            <a:schemeClr val="accent2"/>
          </a:lnRef>
          <a:fillRef idx="0">
            <a:schemeClr val="accent2"/>
          </a:fillRef>
          <a:effectRef idx="1">
            <a:schemeClr val="accent2"/>
          </a:effectRef>
          <a:fontRef idx="minor">
            <a:schemeClr val="tx1"/>
          </a:fontRef>
        </p:style>
      </p:cxnSp>
      <p:cxnSp>
        <p:nvCxnSpPr>
          <p:cNvPr id="26" name="Straight Connector 25"/>
          <p:cNvCxnSpPr/>
          <p:nvPr/>
        </p:nvCxnSpPr>
        <p:spPr>
          <a:xfrm flipH="1">
            <a:off x="5422069" y="2558314"/>
            <a:ext cx="1910255" cy="557232"/>
          </a:xfrm>
          <a:prstGeom prst="line">
            <a:avLst/>
          </a:prstGeom>
        </p:spPr>
        <p:style>
          <a:lnRef idx="2">
            <a:schemeClr val="accent2"/>
          </a:lnRef>
          <a:fillRef idx="0">
            <a:schemeClr val="accent2"/>
          </a:fillRef>
          <a:effectRef idx="1">
            <a:schemeClr val="accent2"/>
          </a:effectRef>
          <a:fontRef idx="minor">
            <a:schemeClr val="tx1"/>
          </a:fontRef>
        </p:style>
      </p:cxnSp>
      <p:sp>
        <p:nvSpPr>
          <p:cNvPr id="27" name="Rectangle 26"/>
          <p:cNvSpPr/>
          <p:nvPr/>
        </p:nvSpPr>
        <p:spPr>
          <a:xfrm>
            <a:off x="322896" y="2191238"/>
            <a:ext cx="4267200" cy="3771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ciri khusus dalam sistem FHR.</a:t>
            </a:r>
            <a:endParaRPr lang="en-US" sz="2000" dirty="0">
              <a:solidFill>
                <a:schemeClr val="tx1"/>
              </a:solidFill>
              <a:latin typeface="Calibri" panose="020F0502020204030204" pitchFamily="34" charset="0"/>
              <a:cs typeface="Calibri" panose="020F0502020204030204" pitchFamily="34" charset="0"/>
            </a:endParaRPr>
          </a:p>
        </p:txBody>
      </p:sp>
      <p:pic>
        <p:nvPicPr>
          <p:cNvPr id="28" name="Picture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1102" y="2571750"/>
            <a:ext cx="2913638" cy="2063369"/>
          </a:xfrm>
          <a:prstGeom prst="rect">
            <a:avLst/>
          </a:prstGeom>
          <a:effectLst>
            <a:outerShdw blurRad="76200" dir="18900000" sy="23000" kx="-1200000" algn="bl" rotWithShape="0">
              <a:prstClr val="black">
                <a:alpha val="20000"/>
              </a:prstClr>
            </a:outerShdw>
          </a:effectLst>
        </p:spPr>
      </p:pic>
      <p:sp>
        <p:nvSpPr>
          <p:cNvPr id="29" name="TextBox 28"/>
          <p:cNvSpPr txBox="1"/>
          <p:nvPr/>
        </p:nvSpPr>
        <p:spPr>
          <a:xfrm>
            <a:off x="1348829" y="2696127"/>
            <a:ext cx="2874035" cy="1938992"/>
          </a:xfrm>
          <a:prstGeom prst="rect">
            <a:avLst/>
          </a:prstGeom>
          <a:noFill/>
        </p:spPr>
        <p:txBody>
          <a:bodyPr wrap="square" rtlCol="0">
            <a:spAutoFit/>
          </a:bodyPr>
          <a:lstStyle/>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Dalam sistem interlokal menggunakan prinsip tingkatan/level</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Backbone route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Alternate route</a:t>
            </a:r>
          </a:p>
        </p:txBody>
      </p:sp>
    </p:spTree>
    <p:extLst>
      <p:ext uri="{BB962C8B-B14F-4D97-AF65-F5344CB8AC3E}">
        <p14:creationId xmlns:p14="http://schemas.microsoft.com/office/powerpoint/2010/main" val="32295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750"/>
                                        <p:tgtEl>
                                          <p:spTgt spid="27"/>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750"/>
                                        <p:tgtEl>
                                          <p:spTgt spid="2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750"/>
                                        <p:tgtEl>
                                          <p:spTgt spid="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50"/>
                                        <p:tgtEl>
                                          <p:spTgt spid="6"/>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750"/>
                                        <p:tgtEl>
                                          <p:spTgt spid="7"/>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750"/>
                                        <p:tgtEl>
                                          <p:spTgt spid="8"/>
                                        </p:tgtEl>
                                      </p:cBhvr>
                                    </p:animEffect>
                                  </p:childTnLst>
                                </p:cTn>
                              </p:par>
                            </p:childTnLst>
                          </p:cTn>
                        </p:par>
                        <p:par>
                          <p:cTn id="40" fill="hold">
                            <p:stCondLst>
                              <p:cond delay="67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750"/>
                                        <p:tgtEl>
                                          <p:spTgt spid="9"/>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childTnLst>
                                </p:cTn>
                              </p:par>
                            </p:childTnLst>
                          </p:cTn>
                        </p:par>
                        <p:par>
                          <p:cTn id="48" fill="hold">
                            <p:stCondLst>
                              <p:cond delay="825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750"/>
                                        <p:tgtEl>
                                          <p:spTgt spid="11"/>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childTnLst>
                                </p:cTn>
                              </p:par>
                            </p:childTnLst>
                          </p:cTn>
                        </p:par>
                        <p:par>
                          <p:cTn id="56" fill="hold">
                            <p:stCondLst>
                              <p:cond delay="975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750"/>
                                        <p:tgtEl>
                                          <p:spTgt spid="13"/>
                                        </p:tgtEl>
                                      </p:cBhvr>
                                    </p:animEffect>
                                  </p:childTnLst>
                                </p:cTn>
                              </p:par>
                            </p:childTnLst>
                          </p:cTn>
                        </p:par>
                        <p:par>
                          <p:cTn id="60" fill="hold">
                            <p:stCondLst>
                              <p:cond delay="10500"/>
                            </p:stCondLst>
                            <p:childTnLst>
                              <p:par>
                                <p:cTn id="61" presetID="10" presetClass="entr" presetSubtype="0"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750"/>
                                        <p:tgtEl>
                                          <p:spTgt spid="14"/>
                                        </p:tgtEl>
                                      </p:cBhvr>
                                    </p:animEffect>
                                  </p:childTnLst>
                                </p:cTn>
                              </p:par>
                            </p:childTnLst>
                          </p:cTn>
                        </p:par>
                        <p:par>
                          <p:cTn id="64" fill="hold">
                            <p:stCondLst>
                              <p:cond delay="11250"/>
                            </p:stCondLst>
                            <p:childTnLst>
                              <p:par>
                                <p:cTn id="65" presetID="10" presetClass="entr" presetSubtype="0"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750"/>
                                        <p:tgtEl>
                                          <p:spTgt spid="15"/>
                                        </p:tgtEl>
                                      </p:cBhvr>
                                    </p:animEffect>
                                  </p:childTnLst>
                                </p:cTn>
                              </p:par>
                            </p:childTnLst>
                          </p:cTn>
                        </p:par>
                        <p:par>
                          <p:cTn id="68" fill="hold">
                            <p:stCondLst>
                              <p:cond delay="12000"/>
                            </p:stCondLst>
                            <p:childTnLst>
                              <p:par>
                                <p:cTn id="69" presetID="10" presetClass="entr" presetSubtype="0"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750"/>
                                        <p:tgtEl>
                                          <p:spTgt spid="16"/>
                                        </p:tgtEl>
                                      </p:cBhvr>
                                    </p:animEffect>
                                  </p:childTnLst>
                                </p:cTn>
                              </p:par>
                            </p:childTnLst>
                          </p:cTn>
                        </p:par>
                        <p:par>
                          <p:cTn id="72" fill="hold">
                            <p:stCondLst>
                              <p:cond delay="12750"/>
                            </p:stCondLst>
                            <p:childTnLst>
                              <p:par>
                                <p:cTn id="73" presetID="10"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750"/>
                                        <p:tgtEl>
                                          <p:spTgt spid="17"/>
                                        </p:tgtEl>
                                      </p:cBhvr>
                                    </p:animEffect>
                                  </p:childTnLst>
                                </p:cTn>
                              </p:par>
                            </p:childTnLst>
                          </p:cTn>
                        </p:par>
                        <p:par>
                          <p:cTn id="76" fill="hold">
                            <p:stCondLst>
                              <p:cond delay="13500"/>
                            </p:stCondLst>
                            <p:childTnLst>
                              <p:par>
                                <p:cTn id="77" presetID="10"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750"/>
                                        <p:tgtEl>
                                          <p:spTgt spid="18"/>
                                        </p:tgtEl>
                                      </p:cBhvr>
                                    </p:animEffect>
                                  </p:childTnLst>
                                </p:cTn>
                              </p:par>
                            </p:childTnLst>
                          </p:cTn>
                        </p:par>
                        <p:par>
                          <p:cTn id="80" fill="hold">
                            <p:stCondLst>
                              <p:cond delay="14250"/>
                            </p:stCondLst>
                            <p:childTnLst>
                              <p:par>
                                <p:cTn id="81" presetID="10" presetClass="entr" presetSubtype="0"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750"/>
                                        <p:tgtEl>
                                          <p:spTgt spid="19"/>
                                        </p:tgtEl>
                                      </p:cBhvr>
                                    </p:animEffect>
                                  </p:childTnLst>
                                </p:cTn>
                              </p:par>
                            </p:childTnLst>
                          </p:cTn>
                        </p:par>
                        <p:par>
                          <p:cTn id="84" fill="hold">
                            <p:stCondLst>
                              <p:cond delay="15000"/>
                            </p:stCondLst>
                            <p:childTnLst>
                              <p:par>
                                <p:cTn id="85" presetID="10" presetClass="entr" presetSubtype="0"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750"/>
                                        <p:tgtEl>
                                          <p:spTgt spid="20"/>
                                        </p:tgtEl>
                                      </p:cBhvr>
                                    </p:animEffect>
                                  </p:childTnLst>
                                </p:cTn>
                              </p:par>
                            </p:childTnLst>
                          </p:cTn>
                        </p:par>
                        <p:par>
                          <p:cTn id="88" fill="hold">
                            <p:stCondLst>
                              <p:cond delay="15750"/>
                            </p:stCondLst>
                            <p:childTnLst>
                              <p:par>
                                <p:cTn id="89" presetID="10" presetClass="entr" presetSubtype="0" fill="hold"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750"/>
                                        <p:tgtEl>
                                          <p:spTgt spid="21"/>
                                        </p:tgtEl>
                                      </p:cBhvr>
                                    </p:animEffect>
                                  </p:childTnLst>
                                </p:cTn>
                              </p:par>
                            </p:childTnLst>
                          </p:cTn>
                        </p:par>
                        <p:par>
                          <p:cTn id="92" fill="hold">
                            <p:stCondLst>
                              <p:cond delay="16500"/>
                            </p:stCondLst>
                            <p:childTnLst>
                              <p:par>
                                <p:cTn id="93" presetID="10" presetClass="entr" presetSubtype="0" fill="hold"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750"/>
                                        <p:tgtEl>
                                          <p:spTgt spid="22"/>
                                        </p:tgtEl>
                                      </p:cBhvr>
                                    </p:animEffect>
                                  </p:childTnLst>
                                </p:cTn>
                              </p:par>
                            </p:childTnLst>
                          </p:cTn>
                        </p:par>
                        <p:par>
                          <p:cTn id="96" fill="hold">
                            <p:stCondLst>
                              <p:cond delay="17250"/>
                            </p:stCondLst>
                            <p:childTnLst>
                              <p:par>
                                <p:cTn id="97" presetID="10" presetClass="entr" presetSubtype="0" fill="hold"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750"/>
                                        <p:tgtEl>
                                          <p:spTgt spid="23"/>
                                        </p:tgtEl>
                                      </p:cBhvr>
                                    </p:animEffect>
                                  </p:childTnLst>
                                </p:cTn>
                              </p:par>
                            </p:childTnLst>
                          </p:cTn>
                        </p:par>
                        <p:par>
                          <p:cTn id="100" fill="hold">
                            <p:stCondLst>
                              <p:cond delay="18000"/>
                            </p:stCondLst>
                            <p:childTnLst>
                              <p:par>
                                <p:cTn id="101" presetID="10" presetClass="entr" presetSubtype="0" fill="hold"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750"/>
                                        <p:tgtEl>
                                          <p:spTgt spid="24"/>
                                        </p:tgtEl>
                                      </p:cBhvr>
                                    </p:animEffect>
                                  </p:childTnLst>
                                </p:cTn>
                              </p:par>
                            </p:childTnLst>
                          </p:cTn>
                        </p:par>
                        <p:par>
                          <p:cTn id="104" fill="hold">
                            <p:stCondLst>
                              <p:cond delay="18750"/>
                            </p:stCondLst>
                            <p:childTnLst>
                              <p:par>
                                <p:cTn id="105" presetID="10" presetClass="entr" presetSubtype="0" fill="hold" nodeType="after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750"/>
                                        <p:tgtEl>
                                          <p:spTgt spid="25"/>
                                        </p:tgtEl>
                                      </p:cBhvr>
                                    </p:animEffect>
                                  </p:childTnLst>
                                </p:cTn>
                              </p:par>
                            </p:childTnLst>
                          </p:cTn>
                        </p:par>
                        <p:par>
                          <p:cTn id="108" fill="hold">
                            <p:stCondLst>
                              <p:cond delay="19500"/>
                            </p:stCondLst>
                            <p:childTnLst>
                              <p:par>
                                <p:cTn id="109" presetID="10" presetClass="entr" presetSubtype="0" fill="hold"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750"/>
                                        <p:tgtEl>
                                          <p:spTgt spid="26"/>
                                        </p:tgtEl>
                                      </p:cBhvr>
                                    </p:animEffect>
                                  </p:childTnLst>
                                </p:cTn>
                              </p:par>
                            </p:childTnLst>
                          </p:cTn>
                        </p:par>
                        <p:par>
                          <p:cTn id="112" fill="hold">
                            <p:stCondLst>
                              <p:cond delay="20250"/>
                            </p:stCondLst>
                            <p:childTnLst>
                              <p:par>
                                <p:cTn id="113" presetID="10" presetClass="entr" presetSubtype="0" fill="hold" grpId="0" nodeType="afterEffect">
                                  <p:stCondLst>
                                    <p:cond delay="0"/>
                                  </p:stCondLst>
                                  <p:childTnLst>
                                    <p:set>
                                      <p:cBhvr>
                                        <p:cTn id="114" dur="1" fill="hold">
                                          <p:stCondLst>
                                            <p:cond delay="0"/>
                                          </p:stCondLst>
                                        </p:cTn>
                                        <p:tgtEl>
                                          <p:spTgt spid="5"/>
                                        </p:tgtEl>
                                        <p:attrNameLst>
                                          <p:attrName>style.visibility</p:attrName>
                                        </p:attrNameLst>
                                      </p:cBhvr>
                                      <p:to>
                                        <p:strVal val="visible"/>
                                      </p:to>
                                    </p:set>
                                    <p:animEffect transition="in" filter="fade">
                                      <p:cBhvr>
                                        <p:cTn id="11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27"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33350"/>
            <a:ext cx="5715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 DNHR (</a:t>
            </a:r>
            <a:r>
              <a:rPr lang="id-ID" sz="2000" i="1" dirty="0" smtClean="0">
                <a:solidFill>
                  <a:schemeClr val="tx1"/>
                </a:solidFill>
                <a:latin typeface="Calibri" panose="020F0502020204030204" pitchFamily="34" charset="0"/>
                <a:cs typeface="Calibri" panose="020F0502020204030204" pitchFamily="34" charset="0"/>
              </a:rPr>
              <a:t>Dynamic Non-Hierarchical Routing</a:t>
            </a:r>
            <a:r>
              <a:rPr lang="id-ID" sz="2000" dirty="0" smtClean="0">
                <a:solidFill>
                  <a:schemeClr val="tx1"/>
                </a:solidFill>
                <a:latin typeface="Calibri" panose="020F0502020204030204" pitchFamily="34" charset="0"/>
                <a:cs typeface="Calibri" panose="020F0502020204030204" pitchFamily="34" charset="0"/>
              </a:rPr>
              <a:t>)</a:t>
            </a:r>
            <a:endParaRPr lang="en-US" sz="2000" dirty="0">
              <a:solidFill>
                <a:schemeClr val="tx1"/>
              </a:solidFill>
              <a:latin typeface="Calibri" panose="020F0502020204030204" pitchFamily="34" charset="0"/>
              <a:cs typeface="Calibri" panose="020F0502020204030204" pitchFamily="34" charset="0"/>
            </a:endParaRPr>
          </a:p>
        </p:txBody>
      </p:sp>
      <p:sp>
        <p:nvSpPr>
          <p:cNvPr id="3" name="Rectangle 2"/>
          <p:cNvSpPr/>
          <p:nvPr/>
        </p:nvSpPr>
        <p:spPr>
          <a:xfrm>
            <a:off x="304800" y="514350"/>
            <a:ext cx="4267200" cy="3771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karakteristik khusus dari DNHR.</a:t>
            </a:r>
            <a:endParaRPr lang="en-US" sz="2000" dirty="0">
              <a:solidFill>
                <a:schemeClr val="tx1"/>
              </a:solidFill>
              <a:latin typeface="Calibri" panose="020F0502020204030204" pitchFamily="34" charset="0"/>
              <a:cs typeface="Calibri" panose="020F0502020204030204" pitchFamily="34" charset="0"/>
            </a:endParaRPr>
          </a:p>
        </p:txBody>
      </p:sp>
      <p:sp>
        <p:nvSpPr>
          <p:cNvPr id="4" name="Round Diagonal Corner Rectangle 3"/>
          <p:cNvSpPr/>
          <p:nvPr/>
        </p:nvSpPr>
        <p:spPr>
          <a:xfrm>
            <a:off x="877003" y="1020472"/>
            <a:ext cx="7123998" cy="503973"/>
          </a:xfrm>
          <a:prstGeom prst="round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Tidak menerapkan sistem level/tingkatan.</a:t>
            </a:r>
            <a:endParaRPr lang="en-US" sz="2000" dirty="0">
              <a:solidFill>
                <a:schemeClr val="tx1"/>
              </a:solidFill>
              <a:cs typeface="Calibri" panose="020F0502020204030204" pitchFamily="34" charset="0"/>
            </a:endParaRPr>
          </a:p>
        </p:txBody>
      </p:sp>
      <p:sp>
        <p:nvSpPr>
          <p:cNvPr id="5" name="Round Diagonal Corner Rectangle 4"/>
          <p:cNvSpPr/>
          <p:nvPr/>
        </p:nvSpPr>
        <p:spPr>
          <a:xfrm>
            <a:off x="477603" y="1050327"/>
            <a:ext cx="474622" cy="381000"/>
          </a:xfrm>
          <a:prstGeom prst="round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1) </a:t>
            </a:r>
            <a:endParaRPr lang="en-US" sz="2000" dirty="0">
              <a:solidFill>
                <a:schemeClr val="bg1"/>
              </a:solidFill>
              <a:latin typeface="Calibri" panose="020F0502020204030204" pitchFamily="34" charset="0"/>
              <a:cs typeface="Calibri" panose="020F0502020204030204" pitchFamily="34" charset="0"/>
            </a:endParaRPr>
          </a:p>
        </p:txBody>
      </p:sp>
      <p:sp>
        <p:nvSpPr>
          <p:cNvPr id="6" name="Round Diagonal Corner Rectangle 5"/>
          <p:cNvSpPr/>
          <p:nvPr/>
        </p:nvSpPr>
        <p:spPr>
          <a:xfrm>
            <a:off x="877002" y="1762977"/>
            <a:ext cx="7123998" cy="808773"/>
          </a:xfrm>
          <a:prstGeom prst="round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Dalam sentral layanan lokal disebut dengan LDC atau </a:t>
            </a:r>
            <a:r>
              <a:rPr lang="id-ID" sz="2000" i="1" dirty="0" smtClean="0">
                <a:solidFill>
                  <a:schemeClr val="tx1"/>
                </a:solidFill>
                <a:cs typeface="Courier New" panose="02070309020205020404" pitchFamily="49" charset="0"/>
              </a:rPr>
              <a:t>Long Distance Centre.</a:t>
            </a:r>
            <a:endParaRPr lang="en-US" sz="2000" i="1" dirty="0">
              <a:solidFill>
                <a:schemeClr val="tx1"/>
              </a:solidFill>
              <a:cs typeface="Calibri" panose="020F0502020204030204" pitchFamily="34" charset="0"/>
            </a:endParaRPr>
          </a:p>
        </p:txBody>
      </p:sp>
      <p:sp>
        <p:nvSpPr>
          <p:cNvPr id="7" name="Round Diagonal Corner Rectangle 6"/>
          <p:cNvSpPr/>
          <p:nvPr/>
        </p:nvSpPr>
        <p:spPr>
          <a:xfrm>
            <a:off x="477602" y="1792832"/>
            <a:ext cx="474622" cy="381000"/>
          </a:xfrm>
          <a:prstGeom prst="round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2)</a:t>
            </a:r>
            <a:endParaRPr lang="en-US" sz="2000" dirty="0">
              <a:solidFill>
                <a:schemeClr val="bg1"/>
              </a:solidFill>
              <a:latin typeface="Calibri" panose="020F0502020204030204" pitchFamily="34" charset="0"/>
              <a:cs typeface="Calibri" panose="020F0502020204030204" pitchFamily="34" charset="0"/>
            </a:endParaRPr>
          </a:p>
        </p:txBody>
      </p:sp>
      <p:sp>
        <p:nvSpPr>
          <p:cNvPr id="8" name="Round Diagonal Corner Rectangle 7"/>
          <p:cNvSpPr/>
          <p:nvPr/>
        </p:nvSpPr>
        <p:spPr>
          <a:xfrm>
            <a:off x="877002" y="2810282"/>
            <a:ext cx="7123998" cy="904468"/>
          </a:xfrm>
          <a:prstGeom prst="round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Kelebihan dibandingkan tipe </a:t>
            </a:r>
            <a:r>
              <a:rPr lang="id-ID" sz="2000" i="1" dirty="0" smtClean="0">
                <a:solidFill>
                  <a:schemeClr val="tx1"/>
                </a:solidFill>
                <a:cs typeface="Courier New" panose="02070309020205020404" pitchFamily="49" charset="0"/>
              </a:rPr>
              <a:t>fixed </a:t>
            </a:r>
            <a:r>
              <a:rPr lang="id-ID" sz="2000" dirty="0" smtClean="0">
                <a:solidFill>
                  <a:schemeClr val="tx1"/>
                </a:solidFill>
                <a:cs typeface="Courier New" panose="02070309020205020404" pitchFamily="49" charset="0"/>
              </a:rPr>
              <a:t>adalah pemilihan jalur </a:t>
            </a:r>
            <a:r>
              <a:rPr lang="id-ID" sz="2000" i="1" dirty="0" smtClean="0">
                <a:solidFill>
                  <a:schemeClr val="tx1"/>
                </a:solidFill>
                <a:cs typeface="Courier New" panose="02070309020205020404" pitchFamily="49" charset="0"/>
              </a:rPr>
              <a:t>routing </a:t>
            </a:r>
            <a:r>
              <a:rPr lang="id-ID" sz="2000" dirty="0" smtClean="0">
                <a:solidFill>
                  <a:schemeClr val="tx1"/>
                </a:solidFill>
                <a:cs typeface="Courier New" panose="02070309020205020404" pitchFamily="49" charset="0"/>
              </a:rPr>
              <a:t>bersifat dinamis disesuaikan dengan kepadatan jalur.</a:t>
            </a:r>
            <a:endParaRPr lang="en-US" sz="2000" dirty="0">
              <a:solidFill>
                <a:schemeClr val="tx1"/>
              </a:solidFill>
              <a:cs typeface="Calibri" panose="020F0502020204030204" pitchFamily="34" charset="0"/>
            </a:endParaRPr>
          </a:p>
        </p:txBody>
      </p:sp>
      <p:sp>
        <p:nvSpPr>
          <p:cNvPr id="9" name="Round Diagonal Corner Rectangle 8"/>
          <p:cNvSpPr/>
          <p:nvPr/>
        </p:nvSpPr>
        <p:spPr>
          <a:xfrm>
            <a:off x="477602" y="2840137"/>
            <a:ext cx="474622" cy="381000"/>
          </a:xfrm>
          <a:prstGeom prst="round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3)</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196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514350"/>
            <a:ext cx="7239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beberapa klasifikasi keadaan </a:t>
            </a:r>
            <a:r>
              <a:rPr lang="id-ID" sz="2000" i="1" dirty="0" smtClean="0">
                <a:solidFill>
                  <a:schemeClr val="tx1"/>
                </a:solidFill>
                <a:latin typeface="Calibri" panose="020F0502020204030204" pitchFamily="34" charset="0"/>
                <a:cs typeface="Calibri" panose="020F0502020204030204" pitchFamily="34" charset="0"/>
              </a:rPr>
              <a:t>routing</a:t>
            </a:r>
            <a:r>
              <a:rPr lang="id-ID" sz="2000" dirty="0" smtClean="0">
                <a:solidFill>
                  <a:schemeClr val="tx1"/>
                </a:solidFill>
                <a:latin typeface="Calibri" panose="020F0502020204030204" pitchFamily="34" charset="0"/>
                <a:cs typeface="Calibri" panose="020F0502020204030204" pitchFamily="34" charset="0"/>
              </a:rPr>
              <a:t> yang dapat dipilih.</a:t>
            </a:r>
            <a:endParaRPr lang="en-US" sz="2000" dirty="0">
              <a:solidFill>
                <a:schemeClr val="tx1"/>
              </a:solidFill>
              <a:latin typeface="Calibri" panose="020F0502020204030204" pitchFamily="34" charset="0"/>
              <a:cs typeface="Calibri" panose="020F0502020204030204" pitchFamily="34" charset="0"/>
            </a:endParaRPr>
          </a:p>
        </p:txBody>
      </p:sp>
      <p:sp>
        <p:nvSpPr>
          <p:cNvPr id="3"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Klasifikasi Pemilihan </a:t>
            </a:r>
            <a:r>
              <a:rPr lang="id-ID" altLang="ja-JP" sz="2400" i="1" dirty="0" smtClean="0">
                <a:solidFill>
                  <a:srgbClr val="CC3399"/>
                </a:solidFill>
                <a:latin typeface="+mn-lt"/>
                <a:cs typeface="Arial" pitchFamily="34" charset="0"/>
              </a:rPr>
              <a:t>Routing</a:t>
            </a:r>
            <a:endParaRPr lang="fi-FI" altLang="ja-JP" sz="2400" i="1" dirty="0">
              <a:solidFill>
                <a:srgbClr val="CC3399"/>
              </a:solidFill>
              <a:latin typeface="+mn-lt"/>
              <a:cs typeface="Arial" pitchFamily="34" charset="0"/>
            </a:endParaRPr>
          </a:p>
        </p:txBody>
      </p:sp>
      <p:sp>
        <p:nvSpPr>
          <p:cNvPr id="4" name="Rectangle 3"/>
          <p:cNvSpPr/>
          <p:nvPr/>
        </p:nvSpPr>
        <p:spPr>
          <a:xfrm>
            <a:off x="153256" y="853430"/>
            <a:ext cx="5715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a:t>
            </a:r>
            <a:r>
              <a:rPr lang="id-ID" sz="2000" i="1" dirty="0" smtClean="0">
                <a:solidFill>
                  <a:schemeClr val="tx1"/>
                </a:solidFill>
                <a:latin typeface="Calibri" panose="020F0502020204030204" pitchFamily="34" charset="0"/>
                <a:cs typeface="Calibri" panose="020F0502020204030204" pitchFamily="34" charset="0"/>
              </a:rPr>
              <a:t>Heavy Duty </a:t>
            </a:r>
            <a:r>
              <a:rPr lang="id-ID" sz="2000" dirty="0" smtClean="0">
                <a:solidFill>
                  <a:schemeClr val="tx1"/>
                </a:solidFill>
                <a:latin typeface="Calibri" panose="020F0502020204030204" pitchFamily="34" charset="0"/>
                <a:cs typeface="Calibri" panose="020F0502020204030204" pitchFamily="34" charset="0"/>
              </a:rPr>
              <a:t>atau </a:t>
            </a:r>
            <a:r>
              <a:rPr lang="id-ID" sz="2000" i="1" dirty="0" smtClean="0">
                <a:solidFill>
                  <a:schemeClr val="tx1"/>
                </a:solidFill>
                <a:latin typeface="Calibri" panose="020F0502020204030204" pitchFamily="34" charset="0"/>
                <a:cs typeface="Calibri" panose="020F0502020204030204" pitchFamily="34" charset="0"/>
              </a:rPr>
              <a:t>Direct Route</a:t>
            </a:r>
            <a:endParaRPr lang="en-US" sz="2000" dirty="0">
              <a:solidFill>
                <a:schemeClr val="tx1"/>
              </a:solidFill>
              <a:latin typeface="Calibri" panose="020F0502020204030204" pitchFamily="34" charset="0"/>
              <a:cs typeface="Calibri" panose="020F0502020204030204" pitchFamily="34" charset="0"/>
            </a:endParaRPr>
          </a:p>
        </p:txBody>
      </p:sp>
      <p:sp>
        <p:nvSpPr>
          <p:cNvPr id="5" name="Snip Diagonal Corner Rectangle 4"/>
          <p:cNvSpPr/>
          <p:nvPr/>
        </p:nvSpPr>
        <p:spPr>
          <a:xfrm>
            <a:off x="457200" y="1310630"/>
            <a:ext cx="4191000" cy="263272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karakteristik dari </a:t>
            </a:r>
            <a:r>
              <a:rPr lang="id-ID" sz="2000" i="1" dirty="0" smtClean="0">
                <a:solidFill>
                  <a:schemeClr val="tx1"/>
                </a:solidFill>
                <a:latin typeface="Calibri" panose="020F0502020204030204" pitchFamily="34" charset="0"/>
                <a:cs typeface="Calibri" panose="020F0502020204030204" pitchFamily="34" charset="0"/>
              </a:rPr>
              <a:t>heavy duty route</a:t>
            </a:r>
            <a:r>
              <a:rPr lang="id-ID" sz="2000" dirty="0" smtClean="0">
                <a:solidFill>
                  <a:schemeClr val="tx1"/>
                </a:solidFill>
                <a:latin typeface="Calibri" panose="020F0502020204030204" pitchFamily="34" charset="0"/>
                <a:cs typeface="Calibri" panose="020F0502020204030204" pitchFamily="34" charset="0"/>
              </a:rPr>
              <a:t> atau </a:t>
            </a:r>
            <a:r>
              <a:rPr lang="id-ID" sz="2000" i="1" dirty="0" smtClean="0">
                <a:solidFill>
                  <a:schemeClr val="tx1"/>
                </a:solidFill>
                <a:latin typeface="Calibri" panose="020F0502020204030204" pitchFamily="34" charset="0"/>
                <a:cs typeface="Calibri" panose="020F0502020204030204" pitchFamily="34" charset="0"/>
              </a:rPr>
              <a:t>direct route</a:t>
            </a:r>
            <a:r>
              <a:rPr lang="id-ID" sz="2000" dirty="0" smtClean="0">
                <a:solidFill>
                  <a:schemeClr val="tx1"/>
                </a:solidFill>
                <a:latin typeface="Calibri" panose="020F0502020204030204" pitchFamily="34" charset="0"/>
                <a:cs typeface="Calibri" panose="020F0502020204030204" pitchFamily="34" charset="0"/>
              </a:rPr>
              <a:t>.</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Pemilihan jalur menggunakan konsep jalur terdekat.</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Teknik ini cukup efektif ketika menemukan bahwa lokasi sentral cukup dekat dari pengirim.</a:t>
            </a:r>
          </a:p>
        </p:txBody>
      </p:sp>
      <p:sp>
        <p:nvSpPr>
          <p:cNvPr id="6" name="Oval 5"/>
          <p:cNvSpPr/>
          <p:nvPr/>
        </p:nvSpPr>
        <p:spPr>
          <a:xfrm>
            <a:off x="5305746" y="196215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sz="2000" b="1" dirty="0" smtClean="0"/>
              <a:t>A</a:t>
            </a:r>
            <a:endParaRPr lang="id-ID" sz="2000" b="1" dirty="0"/>
          </a:p>
        </p:txBody>
      </p:sp>
      <p:sp>
        <p:nvSpPr>
          <p:cNvPr id="7" name="Oval 6"/>
          <p:cNvSpPr/>
          <p:nvPr/>
        </p:nvSpPr>
        <p:spPr>
          <a:xfrm>
            <a:off x="7391400" y="196215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b="1" dirty="0" smtClean="0"/>
              <a:t>B</a:t>
            </a:r>
            <a:endParaRPr lang="id-ID" b="1" dirty="0"/>
          </a:p>
        </p:txBody>
      </p:sp>
      <p:cxnSp>
        <p:nvCxnSpPr>
          <p:cNvPr id="8" name="Straight Connector 7"/>
          <p:cNvCxnSpPr>
            <a:stCxn id="6" idx="6"/>
            <a:endCxn id="7" idx="2"/>
          </p:cNvCxnSpPr>
          <p:nvPr/>
        </p:nvCxnSpPr>
        <p:spPr>
          <a:xfrm>
            <a:off x="6143946" y="2381250"/>
            <a:ext cx="1247454" cy="0"/>
          </a:xfrm>
          <a:prstGeom prst="line">
            <a:avLst/>
          </a:prstGeom>
        </p:spPr>
        <p:style>
          <a:lnRef idx="2">
            <a:schemeClr val="dk1"/>
          </a:lnRef>
          <a:fillRef idx="0">
            <a:schemeClr val="dk1"/>
          </a:fillRef>
          <a:effectRef idx="1">
            <a:schemeClr val="dk1"/>
          </a:effectRef>
          <a:fontRef idx="minor">
            <a:schemeClr val="tx1"/>
          </a:fontRef>
        </p:style>
      </p:cxn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2343" y="2952750"/>
            <a:ext cx="1518298" cy="533400"/>
          </a:xfrm>
          <a:prstGeom prst="rect">
            <a:avLst/>
          </a:prstGeom>
          <a:effectLst>
            <a:outerShdw blurRad="76200" dir="18900000" sy="23000" kx="-1200000" algn="bl" rotWithShape="0">
              <a:prstClr val="black">
                <a:alpha val="20000"/>
              </a:prstClr>
            </a:outerShdw>
          </a:effectLst>
        </p:spPr>
      </p:pic>
      <p:sp>
        <p:nvSpPr>
          <p:cNvPr id="10" name="TextBox 9"/>
          <p:cNvSpPr txBox="1"/>
          <p:nvPr/>
        </p:nvSpPr>
        <p:spPr>
          <a:xfrm>
            <a:off x="6090070" y="3028949"/>
            <a:ext cx="1470571" cy="400110"/>
          </a:xfrm>
          <a:prstGeom prst="rect">
            <a:avLst/>
          </a:prstGeom>
          <a:noFill/>
        </p:spPr>
        <p:txBody>
          <a:bodyPr wrap="square" rtlCol="0">
            <a:spAutoFit/>
          </a:bodyPr>
          <a:lstStyle/>
          <a:p>
            <a:r>
              <a:rPr lang="id-ID" sz="2000" i="1" dirty="0" smtClean="0">
                <a:latin typeface="Calibri" panose="020F0502020204030204" pitchFamily="34" charset="0"/>
                <a:cs typeface="Calibri" panose="020F0502020204030204" pitchFamily="34" charset="0"/>
              </a:rPr>
              <a:t>Direct route</a:t>
            </a:r>
          </a:p>
        </p:txBody>
      </p:sp>
    </p:spTree>
    <p:extLst>
      <p:ext uri="{BB962C8B-B14F-4D97-AF65-F5344CB8AC3E}">
        <p14:creationId xmlns:p14="http://schemas.microsoft.com/office/powerpoint/2010/main" val="417576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52400" y="88181"/>
            <a:ext cx="1798411" cy="1249375"/>
            <a:chOff x="55507" y="128083"/>
            <a:chExt cx="1798411" cy="1249375"/>
          </a:xfrm>
        </p:grpSpPr>
        <p:sp>
          <p:nvSpPr>
            <p:cNvPr id="10" name="Rectangle 9"/>
            <p:cNvSpPr/>
            <p:nvPr/>
          </p:nvSpPr>
          <p:spPr>
            <a:xfrm>
              <a:off x="487554" y="171648"/>
              <a:ext cx="1366364" cy="3868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692234" y="128083"/>
              <a:ext cx="970330" cy="461665"/>
            </a:xfrm>
            <a:prstGeom prst="rect">
              <a:avLst/>
            </a:prstGeom>
            <a:noFill/>
          </p:spPr>
          <p:txBody>
            <a:bodyPr wrap="none" rtlCol="0">
              <a:spAutoFit/>
            </a:bodyPr>
            <a:lstStyle/>
            <a:p>
              <a:r>
                <a:rPr lang="en-US" sz="2400" b="1" spc="50" dirty="0">
                  <a:solidFill>
                    <a:schemeClr val="bg1">
                      <a:lumMod val="95000"/>
                    </a:schemeClr>
                  </a:solidFill>
                </a:rPr>
                <a:t>BAB </a:t>
              </a:r>
              <a:r>
                <a:rPr lang="id-ID" sz="2400" b="1" spc="50" dirty="0" smtClean="0">
                  <a:solidFill>
                    <a:schemeClr val="bg1">
                      <a:lumMod val="95000"/>
                    </a:schemeClr>
                  </a:solidFill>
                </a:rPr>
                <a:t>3</a:t>
              </a:r>
              <a:endParaRPr lang="id-ID" sz="2400" dirty="0">
                <a:solidFill>
                  <a:schemeClr val="bg1">
                    <a:lumMod val="95000"/>
                  </a:schemeClr>
                </a:solidFill>
              </a:endParaRPr>
            </a:p>
          </p:txBody>
        </p:sp>
        <p:sp>
          <p:nvSpPr>
            <p:cNvPr id="12" name="Rectangle 11"/>
            <p:cNvSpPr/>
            <p:nvPr/>
          </p:nvSpPr>
          <p:spPr>
            <a:xfrm>
              <a:off x="487554" y="558531"/>
              <a:ext cx="432046" cy="38688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919531" y="945412"/>
              <a:ext cx="432046" cy="43204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55507" y="171650"/>
              <a:ext cx="432046" cy="3868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0" name="Rectangle 19"/>
          <p:cNvSpPr/>
          <p:nvPr/>
        </p:nvSpPr>
        <p:spPr>
          <a:xfrm>
            <a:off x="315461" y="1698356"/>
            <a:ext cx="2879123" cy="461665"/>
          </a:xfrm>
          <a:prstGeom prst="rect">
            <a:avLst/>
          </a:prstGeom>
        </p:spPr>
        <p:txBody>
          <a:bodyPr wrap="none">
            <a:spAutoFit/>
          </a:bodyPr>
          <a:lstStyle/>
          <a:p>
            <a:pPr algn="ctr"/>
            <a:r>
              <a:rPr lang="en-US" sz="2400" b="1" u="sng" dirty="0" err="1">
                <a:solidFill>
                  <a:srgbClr val="663300"/>
                </a:solidFill>
                <a:latin typeface="Calibri" pitchFamily="34" charset="0"/>
                <a:ea typeface="Tahoma" pitchFamily="34" charset="0"/>
                <a:cs typeface="Calibri" pitchFamily="34" charset="0"/>
              </a:rPr>
              <a:t>Tujuan</a:t>
            </a:r>
            <a:r>
              <a:rPr lang="en-US" sz="2400" b="1" u="sng" dirty="0">
                <a:solidFill>
                  <a:srgbClr val="663300"/>
                </a:solidFill>
                <a:latin typeface="Calibri" pitchFamily="34" charset="0"/>
                <a:ea typeface="Tahoma" pitchFamily="34" charset="0"/>
                <a:cs typeface="Calibri" pitchFamily="34" charset="0"/>
              </a:rPr>
              <a:t> </a:t>
            </a:r>
            <a:r>
              <a:rPr lang="en-US" sz="2400" b="1" u="sng" dirty="0" err="1">
                <a:solidFill>
                  <a:srgbClr val="663300"/>
                </a:solidFill>
                <a:latin typeface="Calibri" pitchFamily="34" charset="0"/>
                <a:ea typeface="Tahoma" pitchFamily="34" charset="0"/>
                <a:cs typeface="Calibri" pitchFamily="34" charset="0"/>
              </a:rPr>
              <a:t>Pembelajaran</a:t>
            </a:r>
            <a:endParaRPr lang="en-US" sz="2400" b="1" u="sng" dirty="0">
              <a:solidFill>
                <a:srgbClr val="663300"/>
              </a:solidFill>
              <a:latin typeface="Calibri" pitchFamily="34" charset="0"/>
              <a:ea typeface="Tahoma" pitchFamily="34" charset="0"/>
              <a:cs typeface="Calibri" pitchFamily="34" charset="0"/>
            </a:endParaRPr>
          </a:p>
        </p:txBody>
      </p:sp>
      <p:sp>
        <p:nvSpPr>
          <p:cNvPr id="23" name="TextBox 22"/>
          <p:cNvSpPr txBox="1"/>
          <p:nvPr/>
        </p:nvSpPr>
        <p:spPr>
          <a:xfrm>
            <a:off x="7657084" y="4527558"/>
            <a:ext cx="1726120" cy="228949"/>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grpSp>
        <p:nvGrpSpPr>
          <p:cNvPr id="25" name="Group 24"/>
          <p:cNvGrpSpPr/>
          <p:nvPr/>
        </p:nvGrpSpPr>
        <p:grpSpPr>
          <a:xfrm>
            <a:off x="1447800" y="557436"/>
            <a:ext cx="5040127" cy="871314"/>
            <a:chOff x="1532491" y="570265"/>
            <a:chExt cx="5275004" cy="902609"/>
          </a:xfrm>
        </p:grpSpPr>
        <p:grpSp>
          <p:nvGrpSpPr>
            <p:cNvPr id="26" name="Group 25"/>
            <p:cNvGrpSpPr/>
            <p:nvPr/>
          </p:nvGrpSpPr>
          <p:grpSpPr>
            <a:xfrm>
              <a:off x="1532491" y="605557"/>
              <a:ext cx="5223490" cy="682873"/>
              <a:chOff x="1412957" y="635185"/>
              <a:chExt cx="5223490" cy="682873"/>
            </a:xfrm>
            <a:effectLst>
              <a:outerShdw blurRad="50800" dist="38100" dir="2700000" algn="tl" rotWithShape="0">
                <a:prstClr val="black">
                  <a:alpha val="40000"/>
                </a:prstClr>
              </a:outerShdw>
            </a:effectLst>
          </p:grpSpPr>
          <p:sp>
            <p:nvSpPr>
              <p:cNvPr id="30" name="Rectangle 29"/>
              <p:cNvSpPr/>
              <p:nvPr/>
            </p:nvSpPr>
            <p:spPr>
              <a:xfrm>
                <a:off x="1439755" y="635185"/>
                <a:ext cx="5175370" cy="6828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TextBox 30"/>
              <p:cNvSpPr txBox="1"/>
              <p:nvPr/>
            </p:nvSpPr>
            <p:spPr>
              <a:xfrm>
                <a:off x="1412957" y="710200"/>
                <a:ext cx="5223490" cy="542013"/>
              </a:xfrm>
              <a:prstGeom prst="rect">
                <a:avLst/>
              </a:prstGeom>
              <a:noFill/>
            </p:spPr>
            <p:txBody>
              <a:bodyPr wrap="square" rtlCol="0">
                <a:spAutoFit/>
              </a:bodyPr>
              <a:lstStyle/>
              <a:p>
                <a:pPr lvl="0" algn="ctr" defTabSz="1632753">
                  <a:defRPr/>
                </a:pPr>
                <a:r>
                  <a:rPr kumimoji="1" lang="id-ID" altLang="ja-JP" sz="2800" b="1" i="1" dirty="0" smtClean="0">
                    <a:latin typeface="Arial" pitchFamily="34" charset="0"/>
                    <a:cs typeface="Arial" pitchFamily="34" charset="0"/>
                  </a:rPr>
                  <a:t>Subscriber </a:t>
                </a:r>
                <a:r>
                  <a:rPr kumimoji="1" lang="id-ID" altLang="ja-JP" sz="2800" b="1" dirty="0" smtClean="0">
                    <a:latin typeface="Arial" pitchFamily="34" charset="0"/>
                    <a:cs typeface="Arial" pitchFamily="34" charset="0"/>
                  </a:rPr>
                  <a:t>Internet Telepon</a:t>
                </a:r>
                <a:endParaRPr kumimoji="1" lang="ja-JP" altLang="en-US" sz="2800" b="1" dirty="0">
                  <a:latin typeface="Arial" pitchFamily="34" charset="0"/>
                  <a:cs typeface="Arial" pitchFamily="34" charset="0"/>
                </a:endParaRPr>
              </a:p>
            </p:txBody>
          </p:sp>
        </p:grpSp>
        <p:sp>
          <p:nvSpPr>
            <p:cNvPr id="27" name="Rectangle 26"/>
            <p:cNvSpPr/>
            <p:nvPr/>
          </p:nvSpPr>
          <p:spPr>
            <a:xfrm>
              <a:off x="6680402" y="570265"/>
              <a:ext cx="86240" cy="782933"/>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Oval 27"/>
            <p:cNvSpPr/>
            <p:nvPr/>
          </p:nvSpPr>
          <p:spPr>
            <a:xfrm>
              <a:off x="6682025" y="615490"/>
              <a:ext cx="73956" cy="69496"/>
            </a:xfrm>
            <a:prstGeom prst="ellipse">
              <a:avLst/>
            </a:prstGeom>
            <a:solidFill>
              <a:srgbClr val="215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Oval 28"/>
            <p:cNvSpPr/>
            <p:nvPr/>
          </p:nvSpPr>
          <p:spPr>
            <a:xfrm>
              <a:off x="6647899" y="1299468"/>
              <a:ext cx="159596" cy="173406"/>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2" name="Rectangle 31"/>
          <p:cNvSpPr/>
          <p:nvPr/>
        </p:nvSpPr>
        <p:spPr>
          <a:xfrm>
            <a:off x="303922" y="2150805"/>
            <a:ext cx="4420478" cy="2554545"/>
          </a:xfrm>
          <a:prstGeom prst="rect">
            <a:avLst/>
          </a:prstGeom>
        </p:spPr>
        <p:txBody>
          <a:bodyPr wrap="square">
            <a:spAutoFit/>
          </a:bodyPr>
          <a:lstStyle/>
          <a:p>
            <a:pPr marL="232187" indent="-232187">
              <a:buFont typeface="Arial" pitchFamily="34" charset="0"/>
              <a:buChar char="•"/>
            </a:pPr>
            <a:r>
              <a:rPr lang="id-ID" sz="2000" dirty="0" smtClean="0">
                <a:latin typeface="Calibri" pitchFamily="34" charset="0"/>
                <a:cs typeface="Calibri" pitchFamily="34" charset="0"/>
              </a:rPr>
              <a:t>Memahami prinsip kerja </a:t>
            </a:r>
            <a:r>
              <a:rPr lang="id-ID" sz="2000" i="1" dirty="0" smtClean="0">
                <a:latin typeface="Calibri" pitchFamily="34" charset="0"/>
                <a:cs typeface="Calibri" pitchFamily="34" charset="0"/>
              </a:rPr>
              <a:t>subscriber </a:t>
            </a:r>
            <a:r>
              <a:rPr lang="id-ID" sz="2000" dirty="0" smtClean="0">
                <a:latin typeface="Calibri" pitchFamily="34" charset="0"/>
                <a:cs typeface="Calibri" pitchFamily="34" charset="0"/>
              </a:rPr>
              <a:t>internet telepon.</a:t>
            </a:r>
          </a:p>
          <a:p>
            <a:pPr marL="232187" indent="-232187">
              <a:buFont typeface="Arial" pitchFamily="34" charset="0"/>
              <a:buChar char="•"/>
            </a:pPr>
            <a:r>
              <a:rPr lang="id-ID" sz="2000" dirty="0" smtClean="0">
                <a:latin typeface="Calibri" pitchFamily="34" charset="0"/>
                <a:cs typeface="Calibri" pitchFamily="34" charset="0"/>
              </a:rPr>
              <a:t>Menerapkan konfigurasi pada </a:t>
            </a:r>
            <a:r>
              <a:rPr lang="id-ID" sz="2000" i="1" dirty="0">
                <a:latin typeface="Calibri" pitchFamily="34" charset="0"/>
                <a:cs typeface="Calibri" pitchFamily="34" charset="0"/>
              </a:rPr>
              <a:t>subscriber</a:t>
            </a:r>
            <a:r>
              <a:rPr lang="id-ID" sz="2000" dirty="0" smtClean="0">
                <a:latin typeface="Calibri" pitchFamily="34" charset="0"/>
                <a:cs typeface="Calibri" pitchFamily="34" charset="0"/>
              </a:rPr>
              <a:t> internet telepon.</a:t>
            </a:r>
          </a:p>
          <a:p>
            <a:pPr marL="232187" indent="-232187">
              <a:buFont typeface="Arial" pitchFamily="34" charset="0"/>
              <a:buChar char="•"/>
            </a:pPr>
            <a:r>
              <a:rPr lang="id-ID" sz="2000" dirty="0" smtClean="0">
                <a:latin typeface="Calibri" pitchFamily="34" charset="0"/>
                <a:cs typeface="Calibri" pitchFamily="34" charset="0"/>
              </a:rPr>
              <a:t>Menalar prinsip kerja </a:t>
            </a:r>
            <a:r>
              <a:rPr lang="id-ID" sz="2000" i="1" dirty="0">
                <a:latin typeface="Calibri" pitchFamily="34" charset="0"/>
                <a:cs typeface="Calibri" pitchFamily="34" charset="0"/>
              </a:rPr>
              <a:t>subscriber</a:t>
            </a:r>
            <a:r>
              <a:rPr lang="id-ID" sz="2000" dirty="0" smtClean="0">
                <a:latin typeface="Calibri" pitchFamily="34" charset="0"/>
                <a:cs typeface="Calibri" pitchFamily="34" charset="0"/>
              </a:rPr>
              <a:t> internet telepon.</a:t>
            </a:r>
          </a:p>
          <a:p>
            <a:pPr marL="232187" indent="-232187">
              <a:buFont typeface="Arial" pitchFamily="34" charset="0"/>
              <a:buChar char="•"/>
            </a:pPr>
            <a:r>
              <a:rPr lang="id-ID" sz="2000" dirty="0" smtClean="0">
                <a:latin typeface="Calibri" pitchFamily="34" charset="0"/>
                <a:cs typeface="Calibri" pitchFamily="34" charset="0"/>
              </a:rPr>
              <a:t>Membuat konfigurasi </a:t>
            </a:r>
            <a:r>
              <a:rPr lang="id-ID" sz="2000" i="1" dirty="0">
                <a:latin typeface="Calibri" pitchFamily="34" charset="0"/>
                <a:cs typeface="Calibri" pitchFamily="34" charset="0"/>
              </a:rPr>
              <a:t>subscriber </a:t>
            </a:r>
            <a:r>
              <a:rPr lang="id-ID" sz="2000" dirty="0" smtClean="0">
                <a:latin typeface="Calibri" pitchFamily="34" charset="0"/>
                <a:cs typeface="Calibri" pitchFamily="34" charset="0"/>
              </a:rPr>
              <a:t>internet telepon.</a:t>
            </a:r>
            <a:endParaRPr lang="en-US" sz="2000" dirty="0">
              <a:latin typeface="Calibri" pitchFamily="34" charset="0"/>
              <a:cs typeface="Calibri" pitchFamily="34" charset="0"/>
            </a:endParaRPr>
          </a:p>
        </p:txBody>
      </p:sp>
      <p:pic>
        <p:nvPicPr>
          <p:cNvPr id="34" name="Picture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1598273"/>
            <a:ext cx="4408939" cy="2939293"/>
          </a:xfrm>
          <a:prstGeom prst="rect">
            <a:avLst/>
          </a:prstGeom>
        </p:spPr>
      </p:pic>
      <p:grpSp>
        <p:nvGrpSpPr>
          <p:cNvPr id="15" name="Group 14"/>
          <p:cNvGrpSpPr/>
          <p:nvPr/>
        </p:nvGrpSpPr>
        <p:grpSpPr>
          <a:xfrm>
            <a:off x="1448471" y="1"/>
            <a:ext cx="542626" cy="1581150"/>
            <a:chOff x="1351578" y="29628"/>
            <a:chExt cx="542626" cy="1541085"/>
          </a:xfrm>
        </p:grpSpPr>
        <p:sp>
          <p:nvSpPr>
            <p:cNvPr id="16" name="Rectangle 15"/>
            <p:cNvSpPr/>
            <p:nvPr/>
          </p:nvSpPr>
          <p:spPr>
            <a:xfrm>
              <a:off x="1351578" y="537122"/>
              <a:ext cx="47564" cy="1033591"/>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1784876" y="104439"/>
              <a:ext cx="69041" cy="44098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17"/>
            <p:cNvSpPr/>
            <p:nvPr/>
          </p:nvSpPr>
          <p:spPr>
            <a:xfrm>
              <a:off x="1744587" y="29628"/>
              <a:ext cx="149617" cy="149617"/>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rot="16200000">
              <a:off x="1585228" y="351541"/>
              <a:ext cx="82407" cy="45497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270720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750"/>
                                        <p:tgtEl>
                                          <p:spTgt spid="2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750"/>
                                        <p:tgtEl>
                                          <p:spTgt spid="32"/>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61950"/>
            <a:ext cx="5715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 </a:t>
            </a:r>
            <a:r>
              <a:rPr lang="id-ID" sz="2000" i="1" dirty="0" smtClean="0">
                <a:solidFill>
                  <a:schemeClr val="tx1"/>
                </a:solidFill>
                <a:latin typeface="Calibri" panose="020F0502020204030204" pitchFamily="34" charset="0"/>
                <a:cs typeface="Calibri" panose="020F0502020204030204" pitchFamily="34" charset="0"/>
              </a:rPr>
              <a:t>Tandem Route </a:t>
            </a:r>
            <a:endParaRPr lang="en-US" sz="2000"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470257" y="971550"/>
            <a:ext cx="4191000" cy="17526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Proses pemilihan jalur transmisi melalui peangkat sentral tandem dengantujuan mempercepat proses pembentukan sesi komunikasi.</a:t>
            </a:r>
          </a:p>
        </p:txBody>
      </p:sp>
      <p:sp>
        <p:nvSpPr>
          <p:cNvPr id="4" name="Oval 3"/>
          <p:cNvSpPr/>
          <p:nvPr/>
        </p:nvSpPr>
        <p:spPr>
          <a:xfrm>
            <a:off x="4870807" y="270617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sz="2000" b="1" dirty="0" smtClean="0"/>
              <a:t>A</a:t>
            </a:r>
            <a:endParaRPr lang="id-ID" sz="2000" b="1" dirty="0"/>
          </a:p>
        </p:txBody>
      </p:sp>
      <p:sp>
        <p:nvSpPr>
          <p:cNvPr id="5" name="Oval 4"/>
          <p:cNvSpPr/>
          <p:nvPr/>
        </p:nvSpPr>
        <p:spPr>
          <a:xfrm>
            <a:off x="7696200" y="272415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b="1" dirty="0" smtClean="0"/>
              <a:t>B</a:t>
            </a:r>
            <a:endParaRPr lang="id-ID" b="1" dirty="0"/>
          </a:p>
        </p:txBody>
      </p:sp>
      <p:sp>
        <p:nvSpPr>
          <p:cNvPr id="6" name="Rectangle 5"/>
          <p:cNvSpPr/>
          <p:nvPr/>
        </p:nvSpPr>
        <p:spPr>
          <a:xfrm>
            <a:off x="6101993" y="1200150"/>
            <a:ext cx="1066800" cy="6858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chemeClr val="tx1"/>
                </a:solidFill>
              </a:rPr>
              <a:t>A</a:t>
            </a:r>
            <a:endParaRPr lang="id-ID" sz="2000" b="1" dirty="0">
              <a:solidFill>
                <a:schemeClr val="tx1"/>
              </a:solidFill>
            </a:endParaRPr>
          </a:p>
        </p:txBody>
      </p:sp>
      <p:cxnSp>
        <p:nvCxnSpPr>
          <p:cNvPr id="7" name="Straight Arrow Connector 6"/>
          <p:cNvCxnSpPr>
            <a:stCxn id="4" idx="0"/>
          </p:cNvCxnSpPr>
          <p:nvPr/>
        </p:nvCxnSpPr>
        <p:spPr>
          <a:xfrm flipV="1">
            <a:off x="5289907" y="1635945"/>
            <a:ext cx="806093" cy="10702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p:cNvCxnSpPr>
            <a:stCxn id="5" idx="0"/>
          </p:cNvCxnSpPr>
          <p:nvPr/>
        </p:nvCxnSpPr>
        <p:spPr>
          <a:xfrm flipH="1" flipV="1">
            <a:off x="7168793" y="1635945"/>
            <a:ext cx="946507" cy="10882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5156" y="3638551"/>
            <a:ext cx="1794844" cy="533400"/>
          </a:xfrm>
          <a:prstGeom prst="rect">
            <a:avLst/>
          </a:prstGeom>
          <a:effectLst>
            <a:outerShdw blurRad="76200" dir="18900000" sy="23000" kx="-1200000" algn="bl" rotWithShape="0">
              <a:prstClr val="black">
                <a:alpha val="20000"/>
              </a:prstClr>
            </a:outerShdw>
          </a:effectLst>
        </p:spPr>
      </p:pic>
      <p:sp>
        <p:nvSpPr>
          <p:cNvPr id="10" name="TextBox 9"/>
          <p:cNvSpPr txBox="1"/>
          <p:nvPr/>
        </p:nvSpPr>
        <p:spPr>
          <a:xfrm>
            <a:off x="5872883" y="3714750"/>
            <a:ext cx="1823317" cy="400110"/>
          </a:xfrm>
          <a:prstGeom prst="rect">
            <a:avLst/>
          </a:prstGeom>
          <a:noFill/>
        </p:spPr>
        <p:txBody>
          <a:bodyPr wrap="square" rtlCol="0">
            <a:spAutoFit/>
          </a:bodyPr>
          <a:lstStyle/>
          <a:p>
            <a:r>
              <a:rPr lang="id-ID" sz="2000" i="1" dirty="0" smtClean="0">
                <a:latin typeface="Calibri" panose="020F0502020204030204" pitchFamily="34" charset="0"/>
                <a:cs typeface="Calibri" panose="020F0502020204030204" pitchFamily="34" charset="0"/>
              </a:rPr>
              <a:t>Tandem route</a:t>
            </a:r>
          </a:p>
        </p:txBody>
      </p:sp>
    </p:spTree>
    <p:extLst>
      <p:ext uri="{BB962C8B-B14F-4D97-AF65-F5344CB8AC3E}">
        <p14:creationId xmlns:p14="http://schemas.microsoft.com/office/powerpoint/2010/main" val="246045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61950"/>
            <a:ext cx="5715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c. </a:t>
            </a:r>
            <a:r>
              <a:rPr lang="id-ID" sz="2000" i="1" dirty="0" smtClean="0">
                <a:solidFill>
                  <a:schemeClr val="tx1"/>
                </a:solidFill>
                <a:latin typeface="Calibri" panose="020F0502020204030204" pitchFamily="34" charset="0"/>
                <a:cs typeface="Calibri" panose="020F0502020204030204" pitchFamily="34" charset="0"/>
              </a:rPr>
              <a:t>Overflow Route </a:t>
            </a:r>
            <a:r>
              <a:rPr lang="id-ID" sz="2000" dirty="0" smtClean="0">
                <a:solidFill>
                  <a:schemeClr val="tx1"/>
                </a:solidFill>
                <a:latin typeface="Calibri" panose="020F0502020204030204" pitchFamily="34" charset="0"/>
                <a:cs typeface="Calibri" panose="020F0502020204030204" pitchFamily="34" charset="0"/>
              </a:rPr>
              <a:t>atau </a:t>
            </a:r>
            <a:r>
              <a:rPr lang="id-ID" sz="2000" i="1" dirty="0" smtClean="0">
                <a:solidFill>
                  <a:schemeClr val="tx1"/>
                </a:solidFill>
                <a:latin typeface="Calibri" panose="020F0502020204030204" pitchFamily="34" charset="0"/>
                <a:cs typeface="Calibri" panose="020F0502020204030204" pitchFamily="34" charset="0"/>
              </a:rPr>
              <a:t>Alternate Route</a:t>
            </a:r>
            <a:endParaRPr lang="en-US" sz="2000"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457200" y="895350"/>
            <a:ext cx="4191000" cy="25908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Overflow route </a:t>
            </a:r>
            <a:r>
              <a:rPr lang="id-ID" sz="2000" dirty="0" smtClean="0">
                <a:solidFill>
                  <a:schemeClr val="tx1"/>
                </a:solidFill>
                <a:latin typeface="Calibri" panose="020F0502020204030204" pitchFamily="34" charset="0"/>
                <a:cs typeface="Calibri" panose="020F0502020204030204" pitchFamily="34" charset="0"/>
              </a:rPr>
              <a:t>merupakan mekanisme penyediaan jalur alternatif melalui sentral tandem. Pemilihan jalur berdasarkan pertimbangan bahwa jalur tidak jauh jaraknya dan membutuhkan alokasi waktu sesingkat mungkin.</a:t>
            </a:r>
          </a:p>
        </p:txBody>
      </p:sp>
      <p:sp>
        <p:nvSpPr>
          <p:cNvPr id="4" name="Oval 3"/>
          <p:cNvSpPr/>
          <p:nvPr/>
        </p:nvSpPr>
        <p:spPr>
          <a:xfrm>
            <a:off x="4870807" y="270617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sz="2000" b="1" dirty="0" smtClean="0"/>
              <a:t>A</a:t>
            </a:r>
            <a:endParaRPr lang="id-ID" sz="2000" b="1" dirty="0"/>
          </a:p>
        </p:txBody>
      </p:sp>
      <p:sp>
        <p:nvSpPr>
          <p:cNvPr id="5" name="Oval 4"/>
          <p:cNvSpPr/>
          <p:nvPr/>
        </p:nvSpPr>
        <p:spPr>
          <a:xfrm>
            <a:off x="7696200" y="2724150"/>
            <a:ext cx="838200" cy="838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id-ID" b="1" dirty="0" smtClean="0"/>
              <a:t>B</a:t>
            </a:r>
            <a:endParaRPr lang="id-ID" b="1" dirty="0"/>
          </a:p>
        </p:txBody>
      </p:sp>
      <p:sp>
        <p:nvSpPr>
          <p:cNvPr id="6" name="Rectangle 5"/>
          <p:cNvSpPr/>
          <p:nvPr/>
        </p:nvSpPr>
        <p:spPr>
          <a:xfrm>
            <a:off x="6101993" y="1200150"/>
            <a:ext cx="1066800" cy="685800"/>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chemeClr val="tx1"/>
                </a:solidFill>
              </a:rPr>
              <a:t>A</a:t>
            </a:r>
            <a:endParaRPr lang="id-ID" sz="2000" b="1" dirty="0">
              <a:solidFill>
                <a:schemeClr val="tx1"/>
              </a:solidFill>
            </a:endParaRPr>
          </a:p>
        </p:txBody>
      </p:sp>
      <p:cxnSp>
        <p:nvCxnSpPr>
          <p:cNvPr id="7" name="Straight Arrow Connector 6"/>
          <p:cNvCxnSpPr>
            <a:stCxn id="4" idx="0"/>
          </p:cNvCxnSpPr>
          <p:nvPr/>
        </p:nvCxnSpPr>
        <p:spPr>
          <a:xfrm flipV="1">
            <a:off x="5289907" y="1635945"/>
            <a:ext cx="806093" cy="107022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p:cNvCxnSpPr>
            <a:stCxn id="5" idx="0"/>
          </p:cNvCxnSpPr>
          <p:nvPr/>
        </p:nvCxnSpPr>
        <p:spPr>
          <a:xfrm flipH="1" flipV="1">
            <a:off x="7168793" y="1635945"/>
            <a:ext cx="946507" cy="10882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a:stCxn id="4" idx="6"/>
            <a:endCxn id="5" idx="2"/>
          </p:cNvCxnSpPr>
          <p:nvPr/>
        </p:nvCxnSpPr>
        <p:spPr>
          <a:xfrm>
            <a:off x="5709007" y="3125270"/>
            <a:ext cx="1987193" cy="1798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Curved Connector 9"/>
          <p:cNvCxnSpPr/>
          <p:nvPr/>
        </p:nvCxnSpPr>
        <p:spPr>
          <a:xfrm rot="16200000" flipV="1">
            <a:off x="5511444" y="2540713"/>
            <a:ext cx="782120" cy="386993"/>
          </a:xfrm>
          <a:prstGeom prst="curvedConnector3">
            <a:avLst>
              <a:gd name="adj1" fmla="val 48686"/>
            </a:avLst>
          </a:prstGeom>
          <a:ln>
            <a:tailEnd type="triangle"/>
          </a:ln>
        </p:spPr>
        <p:style>
          <a:lnRef idx="2">
            <a:schemeClr val="dk1"/>
          </a:lnRef>
          <a:fillRef idx="0">
            <a:schemeClr val="dk1"/>
          </a:fillRef>
          <a:effectRef idx="1">
            <a:schemeClr val="dk1"/>
          </a:effectRef>
          <a:fontRef idx="minor">
            <a:schemeClr val="tx1"/>
          </a:fontRef>
        </p:style>
      </p:cxn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5156" y="3638551"/>
            <a:ext cx="1794844" cy="533400"/>
          </a:xfrm>
          <a:prstGeom prst="rect">
            <a:avLst/>
          </a:prstGeom>
          <a:effectLst>
            <a:outerShdw blurRad="76200" dir="18900000" sy="23000" kx="-1200000" algn="bl" rotWithShape="0">
              <a:prstClr val="black">
                <a:alpha val="20000"/>
              </a:prstClr>
            </a:outerShdw>
          </a:effectLst>
        </p:spPr>
      </p:pic>
      <p:sp>
        <p:nvSpPr>
          <p:cNvPr id="12" name="TextBox 11"/>
          <p:cNvSpPr txBox="1"/>
          <p:nvPr/>
        </p:nvSpPr>
        <p:spPr>
          <a:xfrm>
            <a:off x="5872883" y="3714750"/>
            <a:ext cx="1823317" cy="400110"/>
          </a:xfrm>
          <a:prstGeom prst="rect">
            <a:avLst/>
          </a:prstGeom>
          <a:noFill/>
        </p:spPr>
        <p:txBody>
          <a:bodyPr wrap="square" rtlCol="0">
            <a:spAutoFit/>
          </a:bodyPr>
          <a:lstStyle/>
          <a:p>
            <a:r>
              <a:rPr lang="id-ID" sz="2000" i="1" dirty="0" smtClean="0">
                <a:latin typeface="Calibri" panose="020F0502020204030204" pitchFamily="34" charset="0"/>
                <a:cs typeface="Calibri" panose="020F0502020204030204" pitchFamily="34" charset="0"/>
              </a:rPr>
              <a:t>Overflow route</a:t>
            </a:r>
          </a:p>
        </p:txBody>
      </p:sp>
    </p:spTree>
    <p:extLst>
      <p:ext uri="{BB962C8B-B14F-4D97-AF65-F5344CB8AC3E}">
        <p14:creationId xmlns:p14="http://schemas.microsoft.com/office/powerpoint/2010/main" val="339456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750"/>
                                        <p:tgtEl>
                                          <p:spTgt spid="10"/>
                                        </p:tgtEl>
                                      </p:cBhvr>
                                    </p:animEffect>
                                  </p:childTnLst>
                                </p:cTn>
                              </p:par>
                            </p:childTnLst>
                          </p:cTn>
                        </p:par>
                        <p:par>
                          <p:cTn id="40" fill="hold">
                            <p:stCondLst>
                              <p:cond delay="6750"/>
                            </p:stCondLst>
                            <p:childTnLst>
                              <p:par>
                                <p:cTn id="41" presetID="10"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750"/>
                                        <p:tgtEl>
                                          <p:spTgt spid="11"/>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33350"/>
            <a:ext cx="57150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 </a:t>
            </a:r>
            <a:r>
              <a:rPr lang="id-ID" sz="2000" i="1" dirty="0" smtClean="0">
                <a:solidFill>
                  <a:schemeClr val="tx1"/>
                </a:solidFill>
                <a:latin typeface="Calibri" panose="020F0502020204030204" pitchFamily="34" charset="0"/>
                <a:cs typeface="Calibri" panose="020F0502020204030204" pitchFamily="34" charset="0"/>
              </a:rPr>
              <a:t>Last Choice Route</a:t>
            </a:r>
            <a:endParaRPr lang="en-US" sz="2000" dirty="0">
              <a:solidFill>
                <a:schemeClr val="tx1"/>
              </a:solidFill>
              <a:latin typeface="Calibri" panose="020F0502020204030204" pitchFamily="34" charset="0"/>
              <a:cs typeface="Calibri" panose="020F0502020204030204" pitchFamily="34" charset="0"/>
            </a:endParaRPr>
          </a:p>
        </p:txBody>
      </p:sp>
      <p:sp>
        <p:nvSpPr>
          <p:cNvPr id="3" name="Round Diagonal Corner Rectangle 2"/>
          <p:cNvSpPr/>
          <p:nvPr/>
        </p:nvSpPr>
        <p:spPr>
          <a:xfrm>
            <a:off x="2895600" y="1276350"/>
            <a:ext cx="5638800" cy="2743200"/>
          </a:xfrm>
          <a:prstGeom prst="round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Pemilihan jalur dengan jarak terjauh merupakan alternatif paling akhir jika semua pertimbangan tidak terpenuhi.</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Pada level </a:t>
            </a:r>
            <a:r>
              <a:rPr lang="id-ID" sz="2000" i="1" dirty="0" smtClean="0">
                <a:solidFill>
                  <a:schemeClr val="tx1"/>
                </a:solidFill>
                <a:latin typeface="Calibri" panose="020F0502020204030204" pitchFamily="34" charset="0"/>
                <a:cs typeface="Calibri" panose="020F0502020204030204" pitchFamily="34" charset="0"/>
              </a:rPr>
              <a:t>primary center</a:t>
            </a:r>
            <a:r>
              <a:rPr lang="id-ID" sz="2000" dirty="0" smtClean="0">
                <a:solidFill>
                  <a:schemeClr val="tx1"/>
                </a:solidFill>
                <a:latin typeface="Calibri" panose="020F0502020204030204" pitchFamily="34" charset="0"/>
                <a:cs typeface="Calibri" panose="020F0502020204030204" pitchFamily="34" charset="0"/>
              </a:rPr>
              <a:t>, metode ini dipilih setelah opsi </a:t>
            </a:r>
            <a:r>
              <a:rPr lang="id-ID" sz="2000" i="1" dirty="0" smtClean="0">
                <a:solidFill>
                  <a:schemeClr val="tx1"/>
                </a:solidFill>
                <a:latin typeface="Calibri" panose="020F0502020204030204" pitchFamily="34" charset="0"/>
                <a:cs typeface="Calibri" panose="020F0502020204030204" pitchFamily="34" charset="0"/>
              </a:rPr>
              <a:t>alternate route </a:t>
            </a:r>
            <a:r>
              <a:rPr lang="id-ID" sz="2000" dirty="0" smtClean="0">
                <a:solidFill>
                  <a:schemeClr val="tx1"/>
                </a:solidFill>
                <a:latin typeface="Calibri" panose="020F0502020204030204" pitchFamily="34" charset="0"/>
                <a:cs typeface="Calibri" panose="020F0502020204030204" pitchFamily="34" charset="0"/>
              </a:rPr>
              <a:t>tidak dapat ditempuh.</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Pada level secondary center menuju level </a:t>
            </a:r>
            <a:r>
              <a:rPr lang="id-ID" sz="2000" i="1" dirty="0" smtClean="0">
                <a:solidFill>
                  <a:schemeClr val="tx1"/>
                </a:solidFill>
                <a:latin typeface="Calibri" panose="020F0502020204030204" pitchFamily="34" charset="0"/>
                <a:cs typeface="Calibri" panose="020F0502020204030204" pitchFamily="34" charset="0"/>
              </a:rPr>
              <a:t>tertiary center </a:t>
            </a:r>
            <a:r>
              <a:rPr lang="id-ID" sz="2000" dirty="0" smtClean="0">
                <a:solidFill>
                  <a:schemeClr val="tx1"/>
                </a:solidFill>
                <a:latin typeface="Calibri" panose="020F0502020204030204" pitchFamily="34" charset="0"/>
                <a:cs typeface="Calibri" panose="020F0502020204030204" pitchFamily="34" charset="0"/>
              </a:rPr>
              <a:t>menggunakan metode ini.</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1733550"/>
            <a:ext cx="3086986" cy="2698701"/>
          </a:xfrm>
          <a:prstGeom prst="rect">
            <a:avLst/>
          </a:prstGeom>
        </p:spPr>
      </p:pic>
      <p:sp>
        <p:nvSpPr>
          <p:cNvPr id="5" name="TextBox 4"/>
          <p:cNvSpPr txBox="1"/>
          <p:nvPr/>
        </p:nvSpPr>
        <p:spPr>
          <a:xfrm>
            <a:off x="824396" y="4422948"/>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6" name="Rectangle 5"/>
          <p:cNvSpPr/>
          <p:nvPr/>
        </p:nvSpPr>
        <p:spPr>
          <a:xfrm>
            <a:off x="228600" y="476250"/>
            <a:ext cx="6917076" cy="571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karakteristik yang dimiliki dalam klasifikasi ini.</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386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ingle Corner Rectangle 1"/>
          <p:cNvSpPr/>
          <p:nvPr/>
        </p:nvSpPr>
        <p:spPr>
          <a:xfrm>
            <a:off x="609600" y="846762"/>
            <a:ext cx="7924800" cy="1189866"/>
          </a:xfrm>
          <a:prstGeom prst="round1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Teknik </a:t>
            </a:r>
            <a:r>
              <a:rPr lang="id-ID" sz="2000" i="1" dirty="0" smtClean="0">
                <a:solidFill>
                  <a:schemeClr val="tx1"/>
                </a:solidFill>
                <a:cs typeface="Calibri" panose="020F0502020204030204" pitchFamily="34" charset="0"/>
              </a:rPr>
              <a:t>fixed routing</a:t>
            </a:r>
            <a:r>
              <a:rPr lang="id-ID" sz="2000" dirty="0" smtClean="0">
                <a:solidFill>
                  <a:schemeClr val="tx1"/>
                </a:solidFill>
                <a:cs typeface="Calibri" panose="020F0502020204030204" pitchFamily="34" charset="0"/>
              </a:rPr>
              <a:t> tergolong sederhana dan mudah diterapkan. Hal ini dikarenakan teknik ini hanya menggunakan acuan sebuah jalur yang menjadi panduan antara </a:t>
            </a:r>
            <a:r>
              <a:rPr lang="id-ID" sz="2000" i="1" dirty="0" smtClean="0">
                <a:solidFill>
                  <a:schemeClr val="tx1"/>
                </a:solidFill>
                <a:cs typeface="Calibri" panose="020F0502020204030204" pitchFamily="34" charset="0"/>
              </a:rPr>
              <a:t>terminating exchange </a:t>
            </a:r>
            <a:r>
              <a:rPr lang="id-ID" sz="2000" dirty="0" smtClean="0">
                <a:solidFill>
                  <a:schemeClr val="tx1"/>
                </a:solidFill>
                <a:cs typeface="Calibri" panose="020F0502020204030204" pitchFamily="34" charset="0"/>
              </a:rPr>
              <a:t>dan </a:t>
            </a:r>
            <a:r>
              <a:rPr lang="id-ID" sz="2000" i="1" dirty="0" smtClean="0">
                <a:solidFill>
                  <a:schemeClr val="tx1"/>
                </a:solidFill>
                <a:cs typeface="Calibri" panose="020F0502020204030204" pitchFamily="34" charset="0"/>
              </a:rPr>
              <a:t>originating</a:t>
            </a:r>
            <a:r>
              <a:rPr lang="id-ID" sz="2000" dirty="0" smtClean="0">
                <a:solidFill>
                  <a:schemeClr val="tx1"/>
                </a:solidFill>
                <a:cs typeface="Calibri" panose="020F0502020204030204" pitchFamily="34" charset="0"/>
              </a:rPr>
              <a:t>.</a:t>
            </a:r>
            <a:endParaRPr lang="en-US" sz="2000" dirty="0">
              <a:solidFill>
                <a:schemeClr val="tx1"/>
              </a:solidFill>
              <a:cs typeface="Calibri" panose="020F0502020204030204" pitchFamily="34" charset="0"/>
            </a:endParaRPr>
          </a:p>
        </p:txBody>
      </p:sp>
      <p:sp>
        <p:nvSpPr>
          <p:cNvPr id="3" name="Round Single Corner Rectangle 2"/>
          <p:cNvSpPr/>
          <p:nvPr/>
        </p:nvSpPr>
        <p:spPr>
          <a:xfrm>
            <a:off x="381000" y="590550"/>
            <a:ext cx="1905000" cy="381000"/>
          </a:xfrm>
          <a:prstGeom prst="round1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a. </a:t>
            </a:r>
            <a:r>
              <a:rPr lang="id-ID" sz="2000" i="1" dirty="0" smtClean="0">
                <a:solidFill>
                  <a:schemeClr val="bg1"/>
                </a:solidFill>
                <a:latin typeface="Calibri" panose="020F0502020204030204" pitchFamily="34" charset="0"/>
                <a:cs typeface="Calibri" panose="020F0502020204030204" pitchFamily="34" charset="0"/>
              </a:rPr>
              <a:t>Fixed Routing</a:t>
            </a:r>
            <a:endParaRPr lang="en-US" sz="2000" dirty="0">
              <a:solidFill>
                <a:schemeClr val="bg1"/>
              </a:solidFill>
              <a:latin typeface="Calibri" panose="020F0502020204030204" pitchFamily="34" charset="0"/>
              <a:cs typeface="Calibri" panose="020F0502020204030204" pitchFamily="34" charset="0"/>
            </a:endParaRPr>
          </a:p>
        </p:txBody>
      </p:sp>
      <p:sp>
        <p:nvSpPr>
          <p:cNvPr id="4"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Teknik </a:t>
            </a:r>
            <a:r>
              <a:rPr lang="id-ID" altLang="ja-JP" sz="2400" i="1" dirty="0" smtClean="0">
                <a:solidFill>
                  <a:srgbClr val="CC3399"/>
                </a:solidFill>
                <a:latin typeface="+mn-lt"/>
                <a:cs typeface="Arial" pitchFamily="34" charset="0"/>
              </a:rPr>
              <a:t>Routing</a:t>
            </a:r>
            <a:endParaRPr lang="fi-FI" altLang="ja-JP" sz="2400" i="1" dirty="0">
              <a:solidFill>
                <a:srgbClr val="CC3399"/>
              </a:solidFill>
              <a:latin typeface="+mn-lt"/>
              <a:cs typeface="Arial" pitchFamily="34" charset="0"/>
            </a:endParaRPr>
          </a:p>
        </p:txBody>
      </p:sp>
      <p:sp>
        <p:nvSpPr>
          <p:cNvPr id="5" name="Round Single Corner Rectangle 4"/>
          <p:cNvSpPr/>
          <p:nvPr/>
        </p:nvSpPr>
        <p:spPr>
          <a:xfrm>
            <a:off x="603607" y="2448632"/>
            <a:ext cx="7924800" cy="885118"/>
          </a:xfrm>
          <a:prstGeom prst="round1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Metode penentuan jalur </a:t>
            </a:r>
            <a:r>
              <a:rPr lang="id-ID" sz="2000" i="1" dirty="0" smtClean="0">
                <a:solidFill>
                  <a:schemeClr val="tx1"/>
                </a:solidFill>
                <a:cs typeface="Calibri" panose="020F0502020204030204" pitchFamily="34" charset="0"/>
              </a:rPr>
              <a:t>routing</a:t>
            </a:r>
            <a:r>
              <a:rPr lang="id-ID" sz="2000" dirty="0" smtClean="0">
                <a:solidFill>
                  <a:schemeClr val="tx1"/>
                </a:solidFill>
                <a:cs typeface="Calibri" panose="020F0502020204030204" pitchFamily="34" charset="0"/>
              </a:rPr>
              <a:t> berdasarkan kondisi jalur utama, jik aterjadi kesibukan akan dialihkan ke jalur berikut dan seterusnya.</a:t>
            </a:r>
            <a:endParaRPr lang="en-US" sz="2000" dirty="0">
              <a:solidFill>
                <a:schemeClr val="tx1"/>
              </a:solidFill>
              <a:cs typeface="Calibri" panose="020F0502020204030204" pitchFamily="34" charset="0"/>
            </a:endParaRPr>
          </a:p>
        </p:txBody>
      </p:sp>
      <p:sp>
        <p:nvSpPr>
          <p:cNvPr id="6" name="Round Single Corner Rectangle 5"/>
          <p:cNvSpPr/>
          <p:nvPr/>
        </p:nvSpPr>
        <p:spPr>
          <a:xfrm>
            <a:off x="375006" y="2192420"/>
            <a:ext cx="2368193" cy="381000"/>
          </a:xfrm>
          <a:prstGeom prst="round1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a:t>
            </a:r>
            <a:r>
              <a:rPr lang="id-ID" sz="2000" i="1" dirty="0" smtClean="0">
                <a:solidFill>
                  <a:schemeClr val="bg1"/>
                </a:solidFill>
                <a:latin typeface="Calibri" panose="020F0502020204030204" pitchFamily="34" charset="0"/>
                <a:cs typeface="Calibri" panose="020F0502020204030204" pitchFamily="34" charset="0"/>
              </a:rPr>
              <a:t>Alternate Routing</a:t>
            </a:r>
            <a:endParaRPr lang="en-US" sz="2000" dirty="0">
              <a:solidFill>
                <a:schemeClr val="bg1"/>
              </a:solidFill>
              <a:latin typeface="Calibri" panose="020F0502020204030204" pitchFamily="34" charset="0"/>
              <a:cs typeface="Calibri" panose="020F0502020204030204" pitchFamily="34" charset="0"/>
            </a:endParaRPr>
          </a:p>
        </p:txBody>
      </p:sp>
      <p:sp>
        <p:nvSpPr>
          <p:cNvPr id="7" name="Round Single Corner Rectangle 6"/>
          <p:cNvSpPr/>
          <p:nvPr/>
        </p:nvSpPr>
        <p:spPr>
          <a:xfrm>
            <a:off x="603607" y="3745754"/>
            <a:ext cx="7924800" cy="654796"/>
          </a:xfrm>
          <a:prstGeom prst="round1Rect">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alibri" panose="020F0502020204030204" pitchFamily="34" charset="0"/>
              </a:rPr>
              <a:t>Dynamic routing </a:t>
            </a:r>
            <a:r>
              <a:rPr lang="id-ID" sz="2000" dirty="0" smtClean="0">
                <a:solidFill>
                  <a:schemeClr val="tx1"/>
                </a:solidFill>
                <a:cs typeface="Calibri" panose="020F0502020204030204" pitchFamily="34" charset="0"/>
              </a:rPr>
              <a:t>dilakukan berdasarkan kondisi kepadatan jalur..</a:t>
            </a:r>
            <a:endParaRPr lang="en-US" sz="2000" dirty="0">
              <a:solidFill>
                <a:schemeClr val="tx1"/>
              </a:solidFill>
              <a:cs typeface="Calibri" panose="020F0502020204030204" pitchFamily="34" charset="0"/>
            </a:endParaRPr>
          </a:p>
        </p:txBody>
      </p:sp>
      <p:sp>
        <p:nvSpPr>
          <p:cNvPr id="8" name="Round Single Corner Rectangle 7"/>
          <p:cNvSpPr/>
          <p:nvPr/>
        </p:nvSpPr>
        <p:spPr>
          <a:xfrm>
            <a:off x="375006" y="3489542"/>
            <a:ext cx="2368193" cy="381000"/>
          </a:xfrm>
          <a:prstGeom prst="round1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a:t>
            </a:r>
            <a:r>
              <a:rPr lang="id-ID" sz="2000" i="1" dirty="0" smtClean="0">
                <a:solidFill>
                  <a:schemeClr val="bg1"/>
                </a:solidFill>
                <a:latin typeface="Calibri" panose="020F0502020204030204" pitchFamily="34" charset="0"/>
                <a:cs typeface="Calibri" panose="020F0502020204030204" pitchFamily="34" charset="0"/>
              </a:rPr>
              <a:t>Dynamic Routing</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1751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1295400" cy="533429"/>
            <a:chOff x="76200" y="28951"/>
            <a:chExt cx="6508830" cy="1328397"/>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399" y="207665"/>
              <a:ext cx="6432631" cy="114968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D. PTSN</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0032" y="633486"/>
            <a:ext cx="3886200" cy="3886200"/>
          </a:xfrm>
          <a:prstGeom prst="rect">
            <a:avLst/>
          </a:prstGeom>
        </p:spPr>
      </p:pic>
      <p:sp>
        <p:nvSpPr>
          <p:cNvPr id="7" name="TextBox 6"/>
          <p:cNvSpPr txBox="1"/>
          <p:nvPr/>
        </p:nvSpPr>
        <p:spPr>
          <a:xfrm>
            <a:off x="3239232" y="4519686"/>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8" name="Rounded Rectangular Callout 7"/>
          <p:cNvSpPr/>
          <p:nvPr/>
        </p:nvSpPr>
        <p:spPr>
          <a:xfrm>
            <a:off x="5658583" y="2131688"/>
            <a:ext cx="2876551" cy="2420319"/>
          </a:xfrm>
          <a:prstGeom prst="wedgeRoundRectCallout">
            <a:avLst>
              <a:gd name="adj1" fmla="val -88370"/>
              <a:gd name="adj2" fmla="val -42676"/>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Kelahiran sistem PTSN bermula dari [erkembangan teknologi telepon AT&amp;T (</a:t>
            </a:r>
            <a:r>
              <a:rPr lang="id-ID" sz="2000" i="1" dirty="0" smtClean="0">
                <a:solidFill>
                  <a:schemeClr val="tx1"/>
                </a:solidFill>
                <a:latin typeface="Calibri" panose="020F0502020204030204" pitchFamily="34" charset="0"/>
                <a:cs typeface="Calibri" panose="020F0502020204030204" pitchFamily="34" charset="0"/>
              </a:rPr>
              <a:t>American Telphone and Telegraph Company</a:t>
            </a:r>
            <a:r>
              <a:rPr lang="id-ID" sz="2000" dirty="0" smtClean="0">
                <a:solidFill>
                  <a:schemeClr val="tx1"/>
                </a:solidFill>
                <a:latin typeface="Calibri" panose="020F0502020204030204" pitchFamily="34" charset="0"/>
                <a:cs typeface="Calibri" panose="020F0502020204030204" pitchFamily="34" charset="0"/>
              </a:rPr>
              <a:t>) di Amerika.</a:t>
            </a:r>
            <a:endParaRPr lang="id-ID" sz="2000" dirty="0">
              <a:solidFill>
                <a:schemeClr val="tx1"/>
              </a:solidFill>
              <a:latin typeface="Calibri" panose="020F0502020204030204" pitchFamily="34" charset="0"/>
              <a:cs typeface="Calibri" panose="020F0502020204030204" pitchFamily="34" charset="0"/>
            </a:endParaRPr>
          </a:p>
        </p:txBody>
      </p:sp>
      <p:sp>
        <p:nvSpPr>
          <p:cNvPr id="9" name="Rounded Rectangular Callout 8"/>
          <p:cNvSpPr/>
          <p:nvPr/>
        </p:nvSpPr>
        <p:spPr>
          <a:xfrm>
            <a:off x="234526" y="1037246"/>
            <a:ext cx="2243437" cy="2362200"/>
          </a:xfrm>
          <a:prstGeom prst="wedgeRoundRectCallout">
            <a:avLst>
              <a:gd name="adj1" fmla="val 75610"/>
              <a:gd name="adj2" fmla="val -3740"/>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PTSN atau </a:t>
            </a:r>
            <a:r>
              <a:rPr lang="id-ID" sz="2000" i="1" dirty="0" smtClean="0">
                <a:solidFill>
                  <a:schemeClr val="tx1"/>
                </a:solidFill>
                <a:latin typeface="Calibri" panose="020F0502020204030204" pitchFamily="34" charset="0"/>
                <a:cs typeface="Calibri" panose="020F0502020204030204" pitchFamily="34" charset="0"/>
              </a:rPr>
              <a:t>Public Switch Telephone Network </a:t>
            </a:r>
            <a:r>
              <a:rPr lang="id-ID" sz="2000" dirty="0" smtClean="0">
                <a:solidFill>
                  <a:schemeClr val="tx1"/>
                </a:solidFill>
                <a:latin typeface="Calibri" panose="020F0502020204030204" pitchFamily="34" charset="0"/>
                <a:cs typeface="Calibri" panose="020F0502020204030204" pitchFamily="34" charset="0"/>
              </a:rPr>
              <a:t>adalah teknologi layanan jaringan telepon yang cukup populer saat ini.</a:t>
            </a:r>
            <a:endParaRPr lang="id-ID" sz="2000" dirty="0">
              <a:solidFill>
                <a:schemeClr val="tx1"/>
              </a:solidFill>
              <a:latin typeface="Calibri" panose="020F0502020204030204" pitchFamily="34" charset="0"/>
              <a:cs typeface="Calibri" panose="020F0502020204030204" pitchFamily="34" charset="0"/>
            </a:endParaRPr>
          </a:p>
        </p:txBody>
      </p:sp>
      <p:sp>
        <p:nvSpPr>
          <p:cNvPr id="10" name="Rounded Rectangular Callout 9"/>
          <p:cNvSpPr/>
          <p:nvPr/>
        </p:nvSpPr>
        <p:spPr>
          <a:xfrm>
            <a:off x="5525232" y="269741"/>
            <a:ext cx="3200399" cy="1701515"/>
          </a:xfrm>
          <a:prstGeom prst="wedgeRoundRectCallout">
            <a:avLst>
              <a:gd name="adj1" fmla="val -76911"/>
              <a:gd name="adj2" fmla="val 57209"/>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Awalnya, teknologi ini masih menggunakan kabel tembaga, tetapi kini sudah mulai bergeser menggunakan kabel FO.</a:t>
            </a:r>
            <a:endParaRPr lang="id-ID"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0177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0" y="401976"/>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Telepon </a:t>
            </a:r>
            <a:endParaRPr lang="fi-FI" altLang="ja-JP" sz="2400" i="1" dirty="0">
              <a:solidFill>
                <a:srgbClr val="CC3399"/>
              </a:solidFill>
              <a:latin typeface="+mn-lt"/>
              <a:cs typeface="Arial" pitchFamily="34" charset="0"/>
            </a:endParaRPr>
          </a:p>
        </p:txBody>
      </p:sp>
      <p:sp>
        <p:nvSpPr>
          <p:cNvPr id="3" name="Flowchart: Manual Input 2"/>
          <p:cNvSpPr/>
          <p:nvPr/>
        </p:nvSpPr>
        <p:spPr>
          <a:xfrm>
            <a:off x="503710" y="742950"/>
            <a:ext cx="4220690" cy="1718319"/>
          </a:xfrm>
          <a:prstGeom prst="flowChartManualInpu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Telepon analog adalah perangkat dasar dalam melakukan komunikasi, baik ketika melakukan panggilan maupun menerima panggilan.</a:t>
            </a:r>
          </a:p>
        </p:txBody>
      </p:sp>
      <p:sp>
        <p:nvSpPr>
          <p:cNvPr id="4" name="Rectangle 3"/>
          <p:cNvSpPr/>
          <p:nvPr/>
        </p:nvSpPr>
        <p:spPr>
          <a:xfrm>
            <a:off x="76200" y="57150"/>
            <a:ext cx="65532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elemen-elemen penting dalam proses kerja PTSN.</a:t>
            </a:r>
            <a:endParaRPr lang="en-US" sz="2000" dirty="0">
              <a:solidFill>
                <a:schemeClr val="tx1"/>
              </a:solidFill>
              <a:latin typeface="Calibri" panose="020F0502020204030204" pitchFamily="34" charset="0"/>
              <a:cs typeface="Calibri" panose="020F0502020204030204" pitchFamily="34" charset="0"/>
            </a:endParaRPr>
          </a:p>
        </p:txBody>
      </p:sp>
      <p:sp>
        <p:nvSpPr>
          <p:cNvPr id="5" name="TextBox 4"/>
          <p:cNvSpPr txBox="1"/>
          <p:nvPr/>
        </p:nvSpPr>
        <p:spPr>
          <a:xfrm>
            <a:off x="7611854" y="3655581"/>
            <a:ext cx="1942368"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2724150"/>
            <a:ext cx="4466111" cy="1681846"/>
          </a:xfrm>
          <a:prstGeom prst="rect">
            <a:avLst/>
          </a:prstGeom>
          <a:effectLst>
            <a:outerShdw blurRad="76200" dir="18900000" sy="23000" kx="-1200000" algn="bl" rotWithShape="0">
              <a:prstClr val="black">
                <a:alpha val="20000"/>
              </a:prstClr>
            </a:outerShdw>
          </a:effectLst>
        </p:spPr>
      </p:pic>
      <p:sp>
        <p:nvSpPr>
          <p:cNvPr id="7" name="TextBox 6"/>
          <p:cNvSpPr txBox="1"/>
          <p:nvPr/>
        </p:nvSpPr>
        <p:spPr>
          <a:xfrm>
            <a:off x="381000" y="2724150"/>
            <a:ext cx="4474235" cy="1631216"/>
          </a:xfrm>
          <a:prstGeom prst="rect">
            <a:avLst/>
          </a:prstGeom>
          <a:noFill/>
        </p:spPr>
        <p:txBody>
          <a:bodyPr wrap="square" rtlCol="0">
            <a:spAutoFit/>
          </a:bodyPr>
          <a:lstStyle/>
          <a:p>
            <a:pPr algn="ctr"/>
            <a:r>
              <a:rPr lang="id-ID" sz="2000" dirty="0" smtClean="0">
                <a:latin typeface="Calibri" panose="020F0502020204030204" pitchFamily="34" charset="0"/>
                <a:cs typeface="Calibri" panose="020F0502020204030204" pitchFamily="34" charset="0"/>
              </a:rPr>
              <a:t>Prinsip telepon analog sama persis dengan prinsip pengoperasian sakelar, tombol-tombol 0─9 mewakili sinyal listrik yang dikirimkan sebagai bentuk format kode nomor telepon tujuan.</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1027878"/>
            <a:ext cx="3941554" cy="2627703"/>
          </a:xfrm>
          <a:prstGeom prst="round1Rect">
            <a:avLst/>
          </a:prstGeom>
        </p:spPr>
      </p:pic>
    </p:spTree>
    <p:extLst>
      <p:ext uri="{BB962C8B-B14F-4D97-AF65-F5344CB8AC3E}">
        <p14:creationId xmlns:p14="http://schemas.microsoft.com/office/powerpoint/2010/main" val="419606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175270"/>
            <a:ext cx="26775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a:t>
            </a:r>
            <a:r>
              <a:rPr lang="id-ID" altLang="ja-JP" sz="2400" i="1" dirty="0" smtClean="0">
                <a:solidFill>
                  <a:srgbClr val="CC3399"/>
                </a:solidFill>
                <a:latin typeface="+mn-lt"/>
                <a:cs typeface="Arial" pitchFamily="34" charset="0"/>
              </a:rPr>
              <a:t>Network Access</a:t>
            </a:r>
            <a:endParaRPr lang="fi-FI" altLang="ja-JP" sz="2400" i="1" dirty="0">
              <a:solidFill>
                <a:srgbClr val="CC3399"/>
              </a:solidFill>
              <a:latin typeface="+mn-lt"/>
              <a:cs typeface="Arial" pitchFamily="34" charset="0"/>
            </a:endParaRPr>
          </a:p>
        </p:txBody>
      </p:sp>
      <p:sp>
        <p:nvSpPr>
          <p:cNvPr id="3" name="Flowchart: Manual Input 2"/>
          <p:cNvSpPr/>
          <p:nvPr/>
        </p:nvSpPr>
        <p:spPr>
          <a:xfrm>
            <a:off x="533400" y="514350"/>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Network access </a:t>
            </a:r>
            <a:r>
              <a:rPr lang="id-ID" sz="2000" dirty="0" smtClean="0">
                <a:solidFill>
                  <a:schemeClr val="tx1"/>
                </a:solidFill>
                <a:cs typeface="Courier New" panose="02070309020205020404" pitchFamily="49" charset="0"/>
              </a:rPr>
              <a:t>adalah komponen penyedia jasa layanan sambungan telekomunikasi yang memungkinkan penelepon dan lawan bicaranya dapat saling terhubung. </a:t>
            </a:r>
          </a:p>
        </p:txBody>
      </p:sp>
      <p:sp>
        <p:nvSpPr>
          <p:cNvPr id="4" name="テキスト プレースホルダー 6"/>
          <p:cNvSpPr txBox="1">
            <a:spLocks/>
          </p:cNvSpPr>
          <p:nvPr/>
        </p:nvSpPr>
        <p:spPr>
          <a:xfrm>
            <a:off x="65690" y="2004070"/>
            <a:ext cx="3591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Cos atau </a:t>
            </a:r>
            <a:r>
              <a:rPr lang="id-ID" altLang="ja-JP" sz="2400" i="1" dirty="0" smtClean="0">
                <a:solidFill>
                  <a:srgbClr val="CC3399"/>
                </a:solidFill>
                <a:latin typeface="+mn-lt"/>
                <a:cs typeface="Arial" pitchFamily="34" charset="0"/>
              </a:rPr>
              <a:t>Central Offices</a:t>
            </a:r>
            <a:endParaRPr lang="fi-FI" altLang="ja-JP" sz="2400" i="1" dirty="0">
              <a:solidFill>
                <a:srgbClr val="CC3399"/>
              </a:solidFill>
              <a:latin typeface="+mn-lt"/>
              <a:cs typeface="Arial" pitchFamily="34" charset="0"/>
            </a:endParaRPr>
          </a:p>
        </p:txBody>
      </p:sp>
      <p:sp>
        <p:nvSpPr>
          <p:cNvPr id="5" name="Flowchart: Manual Input 4"/>
          <p:cNvSpPr/>
          <p:nvPr/>
        </p:nvSpPr>
        <p:spPr>
          <a:xfrm>
            <a:off x="533400" y="2343150"/>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Cos merupakan elemen PTSN yang memberikan jalur </a:t>
            </a:r>
            <a:r>
              <a:rPr lang="id-ID" sz="2000" i="1" dirty="0" smtClean="0">
                <a:solidFill>
                  <a:schemeClr val="tx1"/>
                </a:solidFill>
                <a:cs typeface="Courier New" panose="02070309020205020404" pitchFamily="49" charset="0"/>
              </a:rPr>
              <a:t>trunk</a:t>
            </a:r>
            <a:r>
              <a:rPr lang="id-ID" sz="2000" dirty="0" smtClean="0">
                <a:solidFill>
                  <a:schemeClr val="tx1"/>
                </a:solidFill>
                <a:cs typeface="Courier New" panose="02070309020205020404" pitchFamily="49" charset="0"/>
              </a:rPr>
              <a:t> bagi para penelepon agar dapat saling bercakap-cakap. Cos juga berperan dalam menyediakan sistem </a:t>
            </a:r>
            <a:r>
              <a:rPr lang="id-ID" sz="2000" i="1" dirty="0" smtClean="0">
                <a:solidFill>
                  <a:schemeClr val="tx1"/>
                </a:solidFill>
                <a:cs typeface="Courier New" panose="02070309020205020404" pitchFamily="49" charset="0"/>
              </a:rPr>
              <a:t>dial tone </a:t>
            </a:r>
            <a:r>
              <a:rPr lang="id-ID" sz="2000" dirty="0" smtClean="0">
                <a:solidFill>
                  <a:schemeClr val="tx1"/>
                </a:solidFill>
                <a:cs typeface="Courier New" panose="02070309020205020404" pitchFamily="49" charset="0"/>
              </a:rPr>
              <a:t>pada saat Anda mengangkat gagang telepon.</a:t>
            </a:r>
          </a:p>
        </p:txBody>
      </p:sp>
    </p:spTree>
    <p:extLst>
      <p:ext uri="{BB962C8B-B14F-4D97-AF65-F5344CB8AC3E}">
        <p14:creationId xmlns:p14="http://schemas.microsoft.com/office/powerpoint/2010/main" val="40519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175270"/>
            <a:ext cx="4125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4. </a:t>
            </a:r>
            <a:r>
              <a:rPr lang="id-ID" altLang="ja-JP" sz="2400" i="1" dirty="0" smtClean="0">
                <a:solidFill>
                  <a:srgbClr val="CC3399"/>
                </a:solidFill>
                <a:latin typeface="+mn-lt"/>
                <a:cs typeface="Arial" pitchFamily="34" charset="0"/>
              </a:rPr>
              <a:t>Trunks and Special Circuit</a:t>
            </a:r>
            <a:endParaRPr lang="fi-FI" altLang="ja-JP" sz="2400" i="1" dirty="0">
              <a:solidFill>
                <a:srgbClr val="CC3399"/>
              </a:solidFill>
              <a:latin typeface="+mn-lt"/>
              <a:cs typeface="Arial" pitchFamily="34" charset="0"/>
            </a:endParaRPr>
          </a:p>
        </p:txBody>
      </p:sp>
      <p:sp>
        <p:nvSpPr>
          <p:cNvPr id="3" name="Flowchart: Manual Input 2"/>
          <p:cNvSpPr/>
          <p:nvPr/>
        </p:nvSpPr>
        <p:spPr>
          <a:xfrm>
            <a:off x="533400" y="514350"/>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Trunks and special circuit </a:t>
            </a:r>
            <a:r>
              <a:rPr lang="id-ID" sz="2000" dirty="0" smtClean="0">
                <a:solidFill>
                  <a:schemeClr val="tx1"/>
                </a:solidFill>
                <a:cs typeface="Courier New" panose="02070309020205020404" pitchFamily="49" charset="0"/>
              </a:rPr>
              <a:t>adalah ketersediaan sebuah jalur komunikasi melalui sebuah media transmisi yang secara fisik adalah satu, tetapi secara logika memiliki beberapa kanal sambungan berbeda.</a:t>
            </a:r>
          </a:p>
        </p:txBody>
      </p:sp>
      <p:sp>
        <p:nvSpPr>
          <p:cNvPr id="4" name="テキスト プレースホルダー 6"/>
          <p:cNvSpPr txBox="1">
            <a:spLocks/>
          </p:cNvSpPr>
          <p:nvPr/>
        </p:nvSpPr>
        <p:spPr>
          <a:xfrm>
            <a:off x="65690" y="2004070"/>
            <a:ext cx="58017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5. CPE atau </a:t>
            </a:r>
            <a:r>
              <a:rPr lang="id-ID" altLang="ja-JP" sz="2400" i="1" dirty="0" smtClean="0">
                <a:solidFill>
                  <a:srgbClr val="CC3399"/>
                </a:solidFill>
                <a:latin typeface="+mn-lt"/>
                <a:cs typeface="Arial" pitchFamily="34" charset="0"/>
              </a:rPr>
              <a:t>Customer Premises Equipment</a:t>
            </a:r>
            <a:endParaRPr lang="fi-FI" altLang="ja-JP" sz="2400" i="1" dirty="0">
              <a:solidFill>
                <a:srgbClr val="CC3399"/>
              </a:solidFill>
              <a:latin typeface="+mn-lt"/>
              <a:cs typeface="Arial" pitchFamily="34" charset="0"/>
            </a:endParaRPr>
          </a:p>
        </p:txBody>
      </p:sp>
      <p:sp>
        <p:nvSpPr>
          <p:cNvPr id="5" name="Flowchart: Manual Input 4"/>
          <p:cNvSpPr/>
          <p:nvPr/>
        </p:nvSpPr>
        <p:spPr>
          <a:xfrm>
            <a:off x="533400" y="2449926"/>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Kategori CPE adalah perangkat yang dimiliki oleh pengguna sehingga dapat terkoneksi dengan dunia luar melalui PTSN. Contoh kategori CPE dalam PTSN adalah perangkat telepon dan modem.</a:t>
            </a:r>
          </a:p>
        </p:txBody>
      </p:sp>
    </p:spTree>
    <p:extLst>
      <p:ext uri="{BB962C8B-B14F-4D97-AF65-F5344CB8AC3E}">
        <p14:creationId xmlns:p14="http://schemas.microsoft.com/office/powerpoint/2010/main" val="345888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3200400" cy="533429"/>
            <a:chOff x="76200" y="28951"/>
            <a:chExt cx="6508830" cy="1328397"/>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07665"/>
              <a:ext cx="6432630" cy="114968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E. Jaringan Lokal Akses </a:t>
              </a:r>
              <a:endParaRPr lang="en-US" sz="2400" b="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179313"/>
            <a:ext cx="7483463" cy="5066929"/>
          </a:xfrm>
          <a:prstGeom prst="rect">
            <a:avLst/>
          </a:prstGeom>
        </p:spPr>
      </p:pic>
      <p:sp>
        <p:nvSpPr>
          <p:cNvPr id="7" name="TextBox 6"/>
          <p:cNvSpPr txBox="1"/>
          <p:nvPr/>
        </p:nvSpPr>
        <p:spPr>
          <a:xfrm>
            <a:off x="3141483" y="4457569"/>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8" name="Rounded Rectangular Callout 7"/>
          <p:cNvSpPr/>
          <p:nvPr/>
        </p:nvSpPr>
        <p:spPr>
          <a:xfrm>
            <a:off x="5142590" y="371859"/>
            <a:ext cx="3049689" cy="1711736"/>
          </a:xfrm>
          <a:prstGeom prst="wedgeRoundRectCallout">
            <a:avLst>
              <a:gd name="adj1" fmla="val -71735"/>
              <a:gd name="adj2" fmla="val 53989"/>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Awalnya, teknologi yang menjadi acuan masih sebatas </a:t>
            </a:r>
            <a:r>
              <a:rPr lang="id-ID" sz="2000" i="1" dirty="0" smtClean="0">
                <a:solidFill>
                  <a:schemeClr val="tx1"/>
                </a:solidFill>
                <a:latin typeface="Calibri" panose="020F0502020204030204" pitchFamily="34" charset="0"/>
                <a:cs typeface="Calibri" panose="020F0502020204030204" pitchFamily="34" charset="0"/>
              </a:rPr>
              <a:t>narrowband</a:t>
            </a:r>
            <a:r>
              <a:rPr lang="id-ID" sz="2000" dirty="0" smtClean="0">
                <a:solidFill>
                  <a:schemeClr val="tx1"/>
                </a:solidFill>
                <a:latin typeface="Calibri" panose="020F0502020204030204" pitchFamily="34" charset="0"/>
                <a:cs typeface="Calibri" panose="020F0502020204030204" pitchFamily="34" charset="0"/>
              </a:rPr>
              <a:t> telah beralih ke sistem </a:t>
            </a:r>
            <a:r>
              <a:rPr lang="id-ID" sz="2000" i="1" dirty="0" smtClean="0">
                <a:solidFill>
                  <a:schemeClr val="tx1"/>
                </a:solidFill>
                <a:latin typeface="Calibri" panose="020F0502020204030204" pitchFamily="34" charset="0"/>
                <a:cs typeface="Calibri" panose="020F0502020204030204" pitchFamily="34" charset="0"/>
              </a:rPr>
              <a:t>broadband</a:t>
            </a:r>
            <a:r>
              <a:rPr lang="id-ID" sz="2000" dirty="0" smtClean="0">
                <a:solidFill>
                  <a:schemeClr val="tx1"/>
                </a:solidFill>
                <a:latin typeface="Calibri" panose="020F0502020204030204" pitchFamily="34" charset="0"/>
                <a:cs typeface="Calibri" panose="020F0502020204030204" pitchFamily="34" charset="0"/>
              </a:rPr>
              <a:t>. </a:t>
            </a:r>
            <a:endParaRPr lang="id-ID" sz="2000" dirty="0">
              <a:solidFill>
                <a:schemeClr val="tx1"/>
              </a:solidFill>
              <a:latin typeface="Calibri" panose="020F0502020204030204" pitchFamily="34" charset="0"/>
              <a:cs typeface="Calibri" panose="020F0502020204030204" pitchFamily="34" charset="0"/>
            </a:endParaRPr>
          </a:p>
        </p:txBody>
      </p:sp>
      <p:sp>
        <p:nvSpPr>
          <p:cNvPr id="9" name="Rounded Rectangular Callout 8"/>
          <p:cNvSpPr/>
          <p:nvPr/>
        </p:nvSpPr>
        <p:spPr>
          <a:xfrm>
            <a:off x="399595" y="861867"/>
            <a:ext cx="2209800" cy="3296687"/>
          </a:xfrm>
          <a:prstGeom prst="wedgeRoundRectCallout">
            <a:avLst>
              <a:gd name="adj1" fmla="val 78317"/>
              <a:gd name="adj2" fmla="val -2800"/>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Konsep jaringan lokal akses atau LLA (</a:t>
            </a:r>
            <a:r>
              <a:rPr lang="id-ID" sz="2000" i="1" dirty="0" smtClean="0">
                <a:solidFill>
                  <a:schemeClr val="tx1"/>
                </a:solidFill>
                <a:latin typeface="Calibri" panose="020F0502020204030204" pitchFamily="34" charset="0"/>
                <a:cs typeface="Calibri" panose="020F0502020204030204" pitchFamily="34" charset="0"/>
              </a:rPr>
              <a:t>Local Loop Akses</a:t>
            </a:r>
            <a:r>
              <a:rPr lang="id-ID" sz="2000" dirty="0" smtClean="0">
                <a:solidFill>
                  <a:schemeClr val="tx1"/>
                </a:solidFill>
                <a:latin typeface="Calibri" panose="020F0502020204030204" pitchFamily="34" charset="0"/>
                <a:cs typeface="Calibri" panose="020F0502020204030204" pitchFamily="34" charset="0"/>
              </a:rPr>
              <a:t>) adalah jalur yang menghubungkan sistem jaringan telepon antara sentra lokal dan perangkat </a:t>
            </a:r>
            <a:r>
              <a:rPr lang="id-ID" sz="2000" i="1" dirty="0" smtClean="0">
                <a:solidFill>
                  <a:schemeClr val="tx1"/>
                </a:solidFill>
                <a:latin typeface="Calibri" panose="020F0502020204030204" pitchFamily="34" charset="0"/>
                <a:cs typeface="Calibri" panose="020F0502020204030204" pitchFamily="34" charset="0"/>
              </a:rPr>
              <a:t>client</a:t>
            </a:r>
            <a:r>
              <a:rPr lang="id-ID" sz="2000" dirty="0" smtClean="0">
                <a:solidFill>
                  <a:schemeClr val="tx1"/>
                </a:solidFill>
                <a:latin typeface="Calibri" panose="020F0502020204030204" pitchFamily="34" charset="0"/>
                <a:cs typeface="Calibri" panose="020F0502020204030204" pitchFamily="34" charset="0"/>
              </a:rPr>
              <a:t>.</a:t>
            </a:r>
            <a:endParaRPr lang="id-ID" sz="2000" dirty="0">
              <a:solidFill>
                <a:schemeClr val="tx1"/>
              </a:solidFill>
              <a:latin typeface="Calibri" panose="020F0502020204030204" pitchFamily="34" charset="0"/>
              <a:cs typeface="Calibri" panose="020F0502020204030204" pitchFamily="34" charset="0"/>
            </a:endParaRPr>
          </a:p>
        </p:txBody>
      </p:sp>
      <p:sp>
        <p:nvSpPr>
          <p:cNvPr id="10" name="Rounded Rectangular Callout 9"/>
          <p:cNvSpPr/>
          <p:nvPr/>
        </p:nvSpPr>
        <p:spPr>
          <a:xfrm>
            <a:off x="5318445" y="2276141"/>
            <a:ext cx="3506450" cy="2077487"/>
          </a:xfrm>
          <a:prstGeom prst="wedgeRoundRectCallout">
            <a:avLst>
              <a:gd name="adj1" fmla="val -76265"/>
              <a:gd name="adj2" fmla="val -44696"/>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solidFill>
                  <a:schemeClr val="tx1"/>
                </a:solidFill>
                <a:latin typeface="Calibri" panose="020F0502020204030204" pitchFamily="34" charset="0"/>
                <a:cs typeface="Calibri" panose="020F0502020204030204" pitchFamily="34" charset="0"/>
              </a:rPr>
              <a:t>POTS dikembangkan ke arah sistem multimedia dengan dukungan komunikasi yang tidak sekadar dalam area lokal, tetapi sudah dalam lingkup internasional.</a:t>
            </a:r>
          </a:p>
        </p:txBody>
      </p:sp>
    </p:spTree>
    <p:extLst>
      <p:ext uri="{BB962C8B-B14F-4D97-AF65-F5344CB8AC3E}">
        <p14:creationId xmlns:p14="http://schemas.microsoft.com/office/powerpoint/2010/main" val="154065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326397"/>
            <a:ext cx="8534400" cy="457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beberapa persayaratan yang wajib dipenuhi dalam pembentukan LLA.</a:t>
            </a:r>
            <a:endParaRPr lang="en-US" sz="2000" dirty="0">
              <a:solidFill>
                <a:schemeClr val="tx1"/>
              </a:solidFill>
              <a:latin typeface="Calibri" panose="020F0502020204030204" pitchFamily="34" charset="0"/>
              <a:cs typeface="Calibri" panose="020F0502020204030204" pitchFamily="34" charset="0"/>
            </a:endParaRPr>
          </a:p>
        </p:txBody>
      </p:sp>
      <p:sp>
        <p:nvSpPr>
          <p:cNvPr id="3" name="Round Diagonal Corner Rectangle 2"/>
          <p:cNvSpPr/>
          <p:nvPr/>
        </p:nvSpPr>
        <p:spPr>
          <a:xfrm>
            <a:off x="2971800" y="895350"/>
            <a:ext cx="5638800" cy="3425148"/>
          </a:xfrm>
          <a:prstGeom prst="round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Kompatibel dengan layanan teknologi yang sedang digunakan ataupun untuk rancangan teknologi masa depan.</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Mampu menangani berbagai tipe layanan dalam sebuah infrastruktur.</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Dapat bekerja dengan berbagai </a:t>
            </a:r>
            <a:r>
              <a:rPr lang="id-ID" sz="2000" i="1" dirty="0" smtClean="0">
                <a:solidFill>
                  <a:schemeClr val="tx1"/>
                </a:solidFill>
                <a:latin typeface="Calibri" panose="020F0502020204030204" pitchFamily="34" charset="0"/>
                <a:cs typeface="Calibri" panose="020F0502020204030204" pitchFamily="34" charset="0"/>
              </a:rPr>
              <a:t>platform </a:t>
            </a:r>
            <a:r>
              <a:rPr lang="id-ID" sz="2000" dirty="0" smtClean="0">
                <a:solidFill>
                  <a:schemeClr val="tx1"/>
                </a:solidFill>
                <a:latin typeface="Calibri" panose="020F0502020204030204" pitchFamily="34" charset="0"/>
                <a:cs typeface="Calibri" panose="020F0502020204030204" pitchFamily="34" charset="0"/>
              </a:rPr>
              <a:t>media transmisi seperti tembaga, </a:t>
            </a:r>
            <a:r>
              <a:rPr lang="id-ID" sz="2000" i="1" dirty="0" smtClean="0">
                <a:solidFill>
                  <a:schemeClr val="tx1"/>
                </a:solidFill>
                <a:latin typeface="Calibri" panose="020F0502020204030204" pitchFamily="34" charset="0"/>
                <a:cs typeface="Calibri" panose="020F0502020204030204" pitchFamily="34" charset="0"/>
              </a:rPr>
              <a:t>fiber optic</a:t>
            </a:r>
            <a:r>
              <a:rPr lang="id-ID" sz="2000" dirty="0" smtClean="0">
                <a:solidFill>
                  <a:schemeClr val="tx1"/>
                </a:solidFill>
                <a:latin typeface="Calibri" panose="020F0502020204030204" pitchFamily="34" charset="0"/>
                <a:cs typeface="Calibri" panose="020F0502020204030204" pitchFamily="34" charset="0"/>
              </a:rPr>
              <a:t>, </a:t>
            </a:r>
            <a:r>
              <a:rPr lang="id-ID" sz="2000" i="1" dirty="0" smtClean="0">
                <a:solidFill>
                  <a:schemeClr val="tx1"/>
                </a:solidFill>
                <a:latin typeface="Calibri" panose="020F0502020204030204" pitchFamily="34" charset="0"/>
                <a:cs typeface="Calibri" panose="020F0502020204030204" pitchFamily="34" charset="0"/>
              </a:rPr>
              <a:t>model wireless </a:t>
            </a:r>
            <a:r>
              <a:rPr lang="id-ID" sz="2000" dirty="0" smtClean="0">
                <a:solidFill>
                  <a:schemeClr val="tx1"/>
                </a:solidFill>
                <a:latin typeface="Calibri" panose="020F0502020204030204" pitchFamily="34" charset="0"/>
                <a:cs typeface="Calibri" panose="020F0502020204030204" pitchFamily="34" charset="0"/>
              </a:rPr>
              <a:t>atau Jaringan Lokal Akses Radio (JARLOKAR), dan kombinasi ketiga media tersebut.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1733550"/>
            <a:ext cx="3086986" cy="2698701"/>
          </a:xfrm>
          <a:prstGeom prst="rect">
            <a:avLst/>
          </a:prstGeom>
        </p:spPr>
      </p:pic>
      <p:sp>
        <p:nvSpPr>
          <p:cNvPr id="5" name="TextBox 4"/>
          <p:cNvSpPr txBox="1"/>
          <p:nvPr/>
        </p:nvSpPr>
        <p:spPr>
          <a:xfrm>
            <a:off x="824396" y="4422948"/>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92463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73097" y="133350"/>
            <a:ext cx="3527703" cy="523221"/>
          </a:xfrm>
          <a:prstGeom prst="rect">
            <a:avLst/>
          </a:prstGeom>
          <a:noFill/>
        </p:spPr>
        <p:txBody>
          <a:bodyPr wrap="square" rtlCol="0">
            <a:spAutoFit/>
          </a:bodyPr>
          <a:lstStyle/>
          <a:p>
            <a:pPr lvl="0" algn="ctr" defTabSz="1632753">
              <a:defRPr/>
            </a:pPr>
            <a:r>
              <a:rPr kumimoji="1" lang="id-ID" altLang="ja-JP" sz="2800" b="1" dirty="0" smtClean="0">
                <a:latin typeface="Arial" pitchFamily="34" charset="0"/>
                <a:cs typeface="Arial" pitchFamily="34" charset="0"/>
              </a:rPr>
              <a:t>PETA KONSEP</a:t>
            </a:r>
            <a:endParaRPr kumimoji="1" lang="ja-JP" altLang="en-US" sz="2800" b="1" i="1" dirty="0">
              <a:latin typeface="Arial" pitchFamily="34" charset="0"/>
              <a:cs typeface="Arial" pitchFamily="34" charset="0"/>
            </a:endParaRPr>
          </a:p>
        </p:txBody>
      </p:sp>
      <p:sp>
        <p:nvSpPr>
          <p:cNvPr id="15" name="Rounded Rectangle 14"/>
          <p:cNvSpPr/>
          <p:nvPr/>
        </p:nvSpPr>
        <p:spPr>
          <a:xfrm>
            <a:off x="3086100" y="724859"/>
            <a:ext cx="2933700" cy="466427"/>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i="1" dirty="0" smtClean="0"/>
              <a:t>Subscriber </a:t>
            </a:r>
            <a:r>
              <a:rPr lang="id-ID" dirty="0" smtClean="0"/>
              <a:t>Internet Telepon</a:t>
            </a:r>
            <a:endParaRPr lang="id-ID" i="1" dirty="0"/>
          </a:p>
        </p:txBody>
      </p:sp>
      <p:sp>
        <p:nvSpPr>
          <p:cNvPr id="16" name="Rounded Rectangle 15"/>
          <p:cNvSpPr/>
          <p:nvPr/>
        </p:nvSpPr>
        <p:spPr>
          <a:xfrm>
            <a:off x="119011" y="2397526"/>
            <a:ext cx="1747890" cy="1012424"/>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Struktur jaringan Telekomunikasi</a:t>
            </a:r>
            <a:endParaRPr lang="id-ID" i="1" dirty="0">
              <a:solidFill>
                <a:schemeClr val="tx1"/>
              </a:solidFill>
            </a:endParaRPr>
          </a:p>
        </p:txBody>
      </p:sp>
      <p:cxnSp>
        <p:nvCxnSpPr>
          <p:cNvPr id="17" name="Straight Connector 16"/>
          <p:cNvCxnSpPr/>
          <p:nvPr/>
        </p:nvCxnSpPr>
        <p:spPr>
          <a:xfrm>
            <a:off x="990600" y="1533183"/>
            <a:ext cx="7121749" cy="19673"/>
          </a:xfrm>
          <a:prstGeom prst="line">
            <a:avLst/>
          </a:prstGeom>
          <a:ln/>
        </p:spPr>
        <p:style>
          <a:lnRef idx="3">
            <a:schemeClr val="accent4"/>
          </a:lnRef>
          <a:fillRef idx="0">
            <a:schemeClr val="accent4"/>
          </a:fillRef>
          <a:effectRef idx="2">
            <a:schemeClr val="accent4"/>
          </a:effectRef>
          <a:fontRef idx="minor">
            <a:schemeClr val="tx1"/>
          </a:fontRef>
        </p:style>
      </p:cxnSp>
      <p:cxnSp>
        <p:nvCxnSpPr>
          <p:cNvPr id="18" name="Straight Arrow Connector 17"/>
          <p:cNvCxnSpPr/>
          <p:nvPr/>
        </p:nvCxnSpPr>
        <p:spPr>
          <a:xfrm>
            <a:off x="990600" y="1539008"/>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9" name="Straight Arrow Connector 18"/>
          <p:cNvCxnSpPr/>
          <p:nvPr/>
        </p:nvCxnSpPr>
        <p:spPr>
          <a:xfrm>
            <a:off x="2286000" y="1533183"/>
            <a:ext cx="0" cy="1993003"/>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21" name="Rounded Rectangle 20"/>
          <p:cNvSpPr/>
          <p:nvPr/>
        </p:nvSpPr>
        <p:spPr>
          <a:xfrm>
            <a:off x="1274752" y="3579722"/>
            <a:ext cx="2187297" cy="1005068"/>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Komponen dalam Tingkatan Jaringan Telekomunikasi</a:t>
            </a:r>
            <a:endParaRPr lang="id-ID" i="1" dirty="0">
              <a:solidFill>
                <a:schemeClr val="tx1"/>
              </a:solidFill>
            </a:endParaRPr>
          </a:p>
        </p:txBody>
      </p:sp>
      <p:cxnSp>
        <p:nvCxnSpPr>
          <p:cNvPr id="26" name="Straight Connector 25"/>
          <p:cNvCxnSpPr>
            <a:stCxn id="15" idx="2"/>
          </p:cNvCxnSpPr>
          <p:nvPr/>
        </p:nvCxnSpPr>
        <p:spPr>
          <a:xfrm>
            <a:off x="4552950" y="1191286"/>
            <a:ext cx="21405" cy="363593"/>
          </a:xfrm>
          <a:prstGeom prst="line">
            <a:avLst/>
          </a:prstGeom>
        </p:spPr>
        <p:style>
          <a:lnRef idx="3">
            <a:schemeClr val="accent4"/>
          </a:lnRef>
          <a:fillRef idx="0">
            <a:schemeClr val="accent4"/>
          </a:fillRef>
          <a:effectRef idx="2">
            <a:schemeClr val="accent4"/>
          </a:effectRef>
          <a:fontRef idx="minor">
            <a:schemeClr val="tx1"/>
          </a:fontRef>
        </p:style>
      </p:cxnSp>
      <p:sp>
        <p:nvSpPr>
          <p:cNvPr id="27" name="Rounded Rectangle 26"/>
          <p:cNvSpPr/>
          <p:nvPr/>
        </p:nvSpPr>
        <p:spPr>
          <a:xfrm>
            <a:off x="2721328" y="2395408"/>
            <a:ext cx="1060914" cy="881057"/>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Metode </a:t>
            </a:r>
            <a:r>
              <a:rPr lang="id-ID" i="1" dirty="0" smtClean="0">
                <a:solidFill>
                  <a:schemeClr val="tx1"/>
                </a:solidFill>
              </a:rPr>
              <a:t>Routing</a:t>
            </a:r>
            <a:endParaRPr lang="id-ID" i="1" dirty="0">
              <a:solidFill>
                <a:schemeClr val="tx1"/>
              </a:solidFill>
            </a:endParaRPr>
          </a:p>
        </p:txBody>
      </p:sp>
      <p:cxnSp>
        <p:nvCxnSpPr>
          <p:cNvPr id="28" name="Straight Arrow Connector 27"/>
          <p:cNvCxnSpPr/>
          <p:nvPr/>
        </p:nvCxnSpPr>
        <p:spPr>
          <a:xfrm>
            <a:off x="3248842" y="1591266"/>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9" name="Straight Arrow Connector 28"/>
          <p:cNvCxnSpPr>
            <a:endCxn id="30" idx="0"/>
          </p:cNvCxnSpPr>
          <p:nvPr/>
        </p:nvCxnSpPr>
        <p:spPr>
          <a:xfrm flipH="1">
            <a:off x="4247994" y="1565023"/>
            <a:ext cx="39826" cy="187012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30" name="Rounded Rectangle 29"/>
          <p:cNvSpPr/>
          <p:nvPr/>
        </p:nvSpPr>
        <p:spPr>
          <a:xfrm>
            <a:off x="3841323" y="3435145"/>
            <a:ext cx="813342" cy="624068"/>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PSTN</a:t>
            </a:r>
            <a:endParaRPr lang="id-ID" i="1" dirty="0">
              <a:solidFill>
                <a:schemeClr val="tx1"/>
              </a:solidFill>
            </a:endParaRPr>
          </a:p>
        </p:txBody>
      </p:sp>
      <p:sp>
        <p:nvSpPr>
          <p:cNvPr id="31" name="Rounded Rectangle 30"/>
          <p:cNvSpPr/>
          <p:nvPr/>
        </p:nvSpPr>
        <p:spPr>
          <a:xfrm>
            <a:off x="4789398" y="2413275"/>
            <a:ext cx="1306602" cy="990466"/>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Jaringan Lokal Akses </a:t>
            </a:r>
            <a:endParaRPr lang="id-ID" i="1" dirty="0">
              <a:solidFill>
                <a:schemeClr val="tx1"/>
              </a:solidFill>
            </a:endParaRPr>
          </a:p>
        </p:txBody>
      </p:sp>
      <p:cxnSp>
        <p:nvCxnSpPr>
          <p:cNvPr id="32" name="Straight Arrow Connector 31"/>
          <p:cNvCxnSpPr/>
          <p:nvPr/>
        </p:nvCxnSpPr>
        <p:spPr>
          <a:xfrm>
            <a:off x="5410200" y="1570494"/>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33" name="Rounded Rectangle 32"/>
          <p:cNvSpPr/>
          <p:nvPr/>
        </p:nvSpPr>
        <p:spPr>
          <a:xfrm>
            <a:off x="6078877" y="3445340"/>
            <a:ext cx="1418811" cy="1155925"/>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Teknologi </a:t>
            </a:r>
            <a:r>
              <a:rPr lang="id-ID" i="1" dirty="0" smtClean="0">
                <a:solidFill>
                  <a:schemeClr val="tx1"/>
                </a:solidFill>
              </a:rPr>
              <a:t>Subscriber </a:t>
            </a:r>
            <a:r>
              <a:rPr lang="id-ID" dirty="0" smtClean="0">
                <a:solidFill>
                  <a:schemeClr val="tx1"/>
                </a:solidFill>
              </a:rPr>
              <a:t>Internet Telepon</a:t>
            </a:r>
            <a:endParaRPr lang="id-ID" i="1" dirty="0">
              <a:solidFill>
                <a:schemeClr val="tx1"/>
              </a:solidFill>
            </a:endParaRPr>
          </a:p>
        </p:txBody>
      </p:sp>
      <p:cxnSp>
        <p:nvCxnSpPr>
          <p:cNvPr id="34" name="Straight Arrow Connector 33"/>
          <p:cNvCxnSpPr/>
          <p:nvPr/>
        </p:nvCxnSpPr>
        <p:spPr>
          <a:xfrm flipH="1">
            <a:off x="6783744" y="1533619"/>
            <a:ext cx="39826" cy="187012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35" name="Rounded Rectangle 34"/>
          <p:cNvSpPr/>
          <p:nvPr/>
        </p:nvSpPr>
        <p:spPr>
          <a:xfrm>
            <a:off x="7499771" y="2373684"/>
            <a:ext cx="1215887" cy="826681"/>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solidFill>
                  <a:schemeClr val="tx1"/>
                </a:solidFill>
              </a:rPr>
              <a:t>Teknologi SDL</a:t>
            </a:r>
            <a:endParaRPr lang="id-ID" i="1" dirty="0">
              <a:solidFill>
                <a:schemeClr val="tx1"/>
              </a:solidFill>
            </a:endParaRPr>
          </a:p>
        </p:txBody>
      </p:sp>
      <p:cxnSp>
        <p:nvCxnSpPr>
          <p:cNvPr id="36" name="Straight Arrow Connector 35"/>
          <p:cNvCxnSpPr/>
          <p:nvPr/>
        </p:nvCxnSpPr>
        <p:spPr>
          <a:xfrm>
            <a:off x="8112349" y="1536890"/>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38620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750"/>
                                        <p:tgtEl>
                                          <p:spTgt spid="26"/>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50"/>
                                        <p:tgtEl>
                                          <p:spTgt spid="18"/>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750"/>
                                        <p:tgtEl>
                                          <p:spTgt spid="21"/>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750"/>
                                        <p:tgtEl>
                                          <p:spTgt spid="28"/>
                                        </p:tgtEl>
                                      </p:cBhvr>
                                    </p:animEffect>
                                  </p:childTnLst>
                                </p:cTn>
                              </p:par>
                            </p:childTnLst>
                          </p:cTn>
                        </p:par>
                        <p:par>
                          <p:cTn id="40" fill="hold">
                            <p:stCondLst>
                              <p:cond delay="675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750"/>
                                        <p:tgtEl>
                                          <p:spTgt spid="27"/>
                                        </p:tgtEl>
                                      </p:cBhvr>
                                    </p:animEffect>
                                  </p:childTnLst>
                                </p:cTn>
                              </p:par>
                            </p:childTnLst>
                          </p:cTn>
                        </p:par>
                        <p:par>
                          <p:cTn id="44" fill="hold">
                            <p:stCondLst>
                              <p:cond delay="7500"/>
                            </p:stCondLst>
                            <p:childTnLst>
                              <p:par>
                                <p:cTn id="45" presetID="10"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750"/>
                                        <p:tgtEl>
                                          <p:spTgt spid="29"/>
                                        </p:tgtEl>
                                      </p:cBhvr>
                                    </p:animEffect>
                                  </p:childTnLst>
                                </p:cTn>
                              </p:par>
                            </p:childTnLst>
                          </p:cTn>
                        </p:par>
                        <p:par>
                          <p:cTn id="48" fill="hold">
                            <p:stCondLst>
                              <p:cond delay="825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750"/>
                                        <p:tgtEl>
                                          <p:spTgt spid="30"/>
                                        </p:tgtEl>
                                      </p:cBhvr>
                                    </p:animEffect>
                                  </p:childTnLst>
                                </p:cTn>
                              </p:par>
                            </p:childTnLst>
                          </p:cTn>
                        </p:par>
                        <p:par>
                          <p:cTn id="52" fill="hold">
                            <p:stCondLst>
                              <p:cond delay="9000"/>
                            </p:stCondLst>
                            <p:childTnLst>
                              <p:par>
                                <p:cTn id="53" presetID="10"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750"/>
                                        <p:tgtEl>
                                          <p:spTgt spid="32"/>
                                        </p:tgtEl>
                                      </p:cBhvr>
                                    </p:animEffect>
                                  </p:childTnLst>
                                </p:cTn>
                              </p:par>
                            </p:childTnLst>
                          </p:cTn>
                        </p:par>
                        <p:par>
                          <p:cTn id="56" fill="hold">
                            <p:stCondLst>
                              <p:cond delay="975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750"/>
                                        <p:tgtEl>
                                          <p:spTgt spid="31"/>
                                        </p:tgtEl>
                                      </p:cBhvr>
                                    </p:animEffect>
                                  </p:childTnLst>
                                </p:cTn>
                              </p:par>
                            </p:childTnLst>
                          </p:cTn>
                        </p:par>
                        <p:par>
                          <p:cTn id="60" fill="hold">
                            <p:stCondLst>
                              <p:cond delay="10500"/>
                            </p:stCondLst>
                            <p:childTnLst>
                              <p:par>
                                <p:cTn id="61" presetID="10"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750"/>
                                        <p:tgtEl>
                                          <p:spTgt spid="34"/>
                                        </p:tgtEl>
                                      </p:cBhvr>
                                    </p:animEffect>
                                  </p:childTnLst>
                                </p:cTn>
                              </p:par>
                            </p:childTnLst>
                          </p:cTn>
                        </p:par>
                        <p:par>
                          <p:cTn id="64" fill="hold">
                            <p:stCondLst>
                              <p:cond delay="1125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750"/>
                                        <p:tgtEl>
                                          <p:spTgt spid="33"/>
                                        </p:tgtEl>
                                      </p:cBhvr>
                                    </p:animEffect>
                                  </p:childTnLst>
                                </p:cTn>
                              </p:par>
                            </p:childTnLst>
                          </p:cTn>
                        </p:par>
                        <p:par>
                          <p:cTn id="68" fill="hold">
                            <p:stCondLst>
                              <p:cond delay="12000"/>
                            </p:stCondLst>
                            <p:childTnLst>
                              <p:par>
                                <p:cTn id="69" presetID="10" presetClass="entr" presetSubtype="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750"/>
                                        <p:tgtEl>
                                          <p:spTgt spid="36"/>
                                        </p:tgtEl>
                                      </p:cBhvr>
                                    </p:animEffect>
                                  </p:childTnLst>
                                </p:cTn>
                              </p:par>
                            </p:childTnLst>
                          </p:cTn>
                        </p:par>
                        <p:par>
                          <p:cTn id="72" fill="hold">
                            <p:stCondLst>
                              <p:cond delay="12750"/>
                            </p:stCondLst>
                            <p:childTnLst>
                              <p:par>
                                <p:cTn id="73" presetID="10" presetClass="entr" presetSubtype="0"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21" grpId="0" animBg="1"/>
      <p:bldP spid="27" grpId="0" animBg="1"/>
      <p:bldP spid="30" grpId="0" animBg="1"/>
      <p:bldP spid="31" grpId="0" animBg="1"/>
      <p:bldP spid="33" grpId="0" animBg="1"/>
      <p:bldP spid="3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57150"/>
            <a:ext cx="6629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tiga jenis komponen yang umumnya digunakan dalam pemodelan jaringan akses.</a:t>
            </a:r>
            <a:endParaRPr lang="en-US" sz="2000" dirty="0">
              <a:solidFill>
                <a:schemeClr val="tx1"/>
              </a:solidFill>
              <a:latin typeface="Calibri" panose="020F0502020204030204" pitchFamily="34" charset="0"/>
              <a:cs typeface="Calibri" panose="020F0502020204030204" pitchFamily="34" charset="0"/>
            </a:endParaRPr>
          </a:p>
        </p:txBody>
      </p:sp>
      <p:sp>
        <p:nvSpPr>
          <p:cNvPr id="3" name="Round Single Corner Rectangle 2"/>
          <p:cNvSpPr/>
          <p:nvPr/>
        </p:nvSpPr>
        <p:spPr>
          <a:xfrm>
            <a:off x="698643" y="1200150"/>
            <a:ext cx="7924800" cy="914400"/>
          </a:xfrm>
          <a:prstGeom prst="round1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ANT berperan sebagai antarmuka yang bertugas mengendalikan, mengontrol, dan mengatur layanan dasar dalam jaringan (</a:t>
            </a:r>
            <a:r>
              <a:rPr lang="id-ID" sz="2000" i="1" dirty="0" smtClean="0">
                <a:solidFill>
                  <a:schemeClr val="tx1"/>
                </a:solidFill>
                <a:cs typeface="Calibri" panose="020F0502020204030204" pitchFamily="34" charset="0"/>
              </a:rPr>
              <a:t>service node</a:t>
            </a:r>
            <a:r>
              <a:rPr lang="id-ID" sz="2000" dirty="0" smtClean="0">
                <a:solidFill>
                  <a:schemeClr val="tx1"/>
                </a:solidFill>
                <a:cs typeface="Calibri" panose="020F0502020204030204" pitchFamily="34" charset="0"/>
              </a:rPr>
              <a:t>).</a:t>
            </a:r>
            <a:endParaRPr lang="en-US" sz="2000" dirty="0">
              <a:solidFill>
                <a:schemeClr val="tx1"/>
              </a:solidFill>
              <a:cs typeface="Calibri" panose="020F0502020204030204" pitchFamily="34" charset="0"/>
            </a:endParaRPr>
          </a:p>
        </p:txBody>
      </p:sp>
      <p:sp>
        <p:nvSpPr>
          <p:cNvPr id="4" name="Round Single Corner Rectangle 3"/>
          <p:cNvSpPr/>
          <p:nvPr/>
        </p:nvSpPr>
        <p:spPr>
          <a:xfrm>
            <a:off x="470043" y="943938"/>
            <a:ext cx="3886200" cy="381000"/>
          </a:xfrm>
          <a:prstGeom prst="round1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1. ANT atau </a:t>
            </a:r>
            <a:r>
              <a:rPr lang="id-ID" sz="2000" i="1" dirty="0" smtClean="0">
                <a:solidFill>
                  <a:schemeClr val="bg1"/>
                </a:solidFill>
                <a:latin typeface="Calibri" panose="020F0502020204030204" pitchFamily="34" charset="0"/>
                <a:cs typeface="Calibri" panose="020F0502020204030204" pitchFamily="34" charset="0"/>
              </a:rPr>
              <a:t>Access Node Terminal</a:t>
            </a:r>
            <a:endParaRPr lang="en-US" sz="2000" dirty="0">
              <a:solidFill>
                <a:schemeClr val="bg1"/>
              </a:solidFill>
              <a:latin typeface="Calibri" panose="020F0502020204030204" pitchFamily="34" charset="0"/>
              <a:cs typeface="Calibri" panose="020F0502020204030204" pitchFamily="34" charset="0"/>
            </a:endParaRPr>
          </a:p>
        </p:txBody>
      </p:sp>
      <p:sp>
        <p:nvSpPr>
          <p:cNvPr id="5" name="Round Single Corner Rectangle 4"/>
          <p:cNvSpPr/>
          <p:nvPr/>
        </p:nvSpPr>
        <p:spPr>
          <a:xfrm>
            <a:off x="685800" y="2482065"/>
            <a:ext cx="7924800" cy="851685"/>
          </a:xfrm>
          <a:prstGeom prst="round1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NU bertugas sebagai </a:t>
            </a:r>
            <a:r>
              <a:rPr lang="id-ID" sz="2000" i="1" dirty="0" smtClean="0">
                <a:solidFill>
                  <a:schemeClr val="tx1"/>
                </a:solidFill>
                <a:cs typeface="Calibri" panose="020F0502020204030204" pitchFamily="34" charset="0"/>
              </a:rPr>
              <a:t>interface </a:t>
            </a:r>
            <a:r>
              <a:rPr lang="id-ID" sz="2000" dirty="0" smtClean="0">
                <a:solidFill>
                  <a:schemeClr val="tx1"/>
                </a:solidFill>
                <a:cs typeface="Calibri" panose="020F0502020204030204" pitchFamily="34" charset="0"/>
              </a:rPr>
              <a:t>penghubung antara jaringan distribusi dan jaringan </a:t>
            </a:r>
            <a:r>
              <a:rPr lang="id-ID" sz="2000" i="1" dirty="0" smtClean="0">
                <a:solidFill>
                  <a:schemeClr val="tx1"/>
                </a:solidFill>
                <a:cs typeface="Calibri" panose="020F0502020204030204" pitchFamily="34" charset="0"/>
              </a:rPr>
              <a:t>drop</a:t>
            </a:r>
            <a:r>
              <a:rPr lang="id-ID" sz="2000" dirty="0" smtClean="0">
                <a:solidFill>
                  <a:schemeClr val="tx1"/>
                </a:solidFill>
                <a:cs typeface="Calibri" panose="020F0502020204030204" pitchFamily="34" charset="0"/>
              </a:rPr>
              <a:t>.</a:t>
            </a:r>
            <a:endParaRPr lang="en-US" sz="2000" dirty="0">
              <a:solidFill>
                <a:schemeClr val="tx1"/>
              </a:solidFill>
              <a:cs typeface="Calibri" panose="020F0502020204030204" pitchFamily="34" charset="0"/>
            </a:endParaRPr>
          </a:p>
        </p:txBody>
      </p:sp>
      <p:sp>
        <p:nvSpPr>
          <p:cNvPr id="6" name="Round Single Corner Rectangle 5"/>
          <p:cNvSpPr/>
          <p:nvPr/>
        </p:nvSpPr>
        <p:spPr>
          <a:xfrm>
            <a:off x="457200" y="2225853"/>
            <a:ext cx="2832243" cy="381000"/>
          </a:xfrm>
          <a:prstGeom prst="round1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2. NU atau </a:t>
            </a:r>
            <a:r>
              <a:rPr lang="id-ID" sz="2000" i="1" dirty="0" smtClean="0">
                <a:solidFill>
                  <a:schemeClr val="bg1"/>
                </a:solidFill>
                <a:latin typeface="Calibri" panose="020F0502020204030204" pitchFamily="34" charset="0"/>
                <a:cs typeface="Calibri" panose="020F0502020204030204" pitchFamily="34" charset="0"/>
              </a:rPr>
              <a:t>Network Unit </a:t>
            </a:r>
            <a:endParaRPr lang="en-US" sz="2000" dirty="0">
              <a:solidFill>
                <a:schemeClr val="bg1"/>
              </a:solidFill>
              <a:latin typeface="Calibri" panose="020F0502020204030204" pitchFamily="34" charset="0"/>
              <a:cs typeface="Calibri" panose="020F0502020204030204" pitchFamily="34" charset="0"/>
            </a:endParaRPr>
          </a:p>
        </p:txBody>
      </p:sp>
      <p:sp>
        <p:nvSpPr>
          <p:cNvPr id="7" name="Round Single Corner Rectangle 6"/>
          <p:cNvSpPr/>
          <p:nvPr/>
        </p:nvSpPr>
        <p:spPr>
          <a:xfrm>
            <a:off x="685800" y="3701265"/>
            <a:ext cx="7924800" cy="851685"/>
          </a:xfrm>
          <a:prstGeom prst="round1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NT bertugas sebagai perangkat akhir atau CPE yang berhubungan langsung dengan pengguna.</a:t>
            </a:r>
            <a:endParaRPr lang="en-US" sz="2000" dirty="0">
              <a:solidFill>
                <a:schemeClr val="tx1"/>
              </a:solidFill>
              <a:cs typeface="Calibri" panose="020F0502020204030204" pitchFamily="34" charset="0"/>
            </a:endParaRPr>
          </a:p>
        </p:txBody>
      </p:sp>
      <p:sp>
        <p:nvSpPr>
          <p:cNvPr id="8" name="Round Single Corner Rectangle 7"/>
          <p:cNvSpPr/>
          <p:nvPr/>
        </p:nvSpPr>
        <p:spPr>
          <a:xfrm>
            <a:off x="457200" y="3445053"/>
            <a:ext cx="3276600" cy="381000"/>
          </a:xfrm>
          <a:prstGeom prst="round1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3. NT atau </a:t>
            </a:r>
            <a:r>
              <a:rPr lang="id-ID" sz="2000" i="1" dirty="0" smtClean="0">
                <a:solidFill>
                  <a:schemeClr val="bg1"/>
                </a:solidFill>
                <a:latin typeface="Calibri" panose="020F0502020204030204" pitchFamily="34" charset="0"/>
                <a:cs typeface="Calibri" panose="020F0502020204030204" pitchFamily="34" charset="0"/>
              </a:rPr>
              <a:t>Network Terminal </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238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343464" y="742951"/>
            <a:ext cx="3752536" cy="3966142"/>
            <a:chOff x="3938247" y="1681289"/>
            <a:chExt cx="3463159" cy="3709381"/>
          </a:xfrm>
        </p:grpSpPr>
        <p:sp>
          <p:nvSpPr>
            <p:cNvPr id="3" name="TextBox 2"/>
            <p:cNvSpPr txBox="1"/>
            <p:nvPr/>
          </p:nvSpPr>
          <p:spPr>
            <a:xfrm>
              <a:off x="5157174" y="5144449"/>
              <a:ext cx="1828799"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8247" y="1681289"/>
              <a:ext cx="3463159" cy="3463159"/>
            </a:xfrm>
            <a:prstGeom prst="rect">
              <a:avLst/>
            </a:prstGeom>
          </p:spPr>
        </p:pic>
      </p:grpSp>
      <p:sp>
        <p:nvSpPr>
          <p:cNvPr id="5" name="Rounded Rectangular Callout 4"/>
          <p:cNvSpPr/>
          <p:nvPr/>
        </p:nvSpPr>
        <p:spPr>
          <a:xfrm>
            <a:off x="5943600" y="412444"/>
            <a:ext cx="2743200" cy="3226106"/>
          </a:xfrm>
          <a:prstGeom prst="wedgeRoundRectCallout">
            <a:avLst>
              <a:gd name="adj1" fmla="val -67495"/>
              <a:gd name="adj2" fmla="val -14353"/>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Adapun daerah catuan tidak langsung merupakan area pelanggan yang menggunakan catuan daya dari </a:t>
            </a:r>
            <a:r>
              <a:rPr lang="id-ID" sz="2000" dirty="0">
                <a:solidFill>
                  <a:schemeClr val="tx1"/>
                </a:solidFill>
                <a:latin typeface="Calibri" panose="020F0502020204030204" pitchFamily="34" charset="0"/>
                <a:cs typeface="Calibri" panose="020F0502020204030204" pitchFamily="34" charset="0"/>
              </a:rPr>
              <a:t>DP (</a:t>
            </a:r>
            <a:r>
              <a:rPr lang="id-ID" sz="2000" i="1" dirty="0">
                <a:solidFill>
                  <a:schemeClr val="tx1"/>
                </a:solidFill>
                <a:latin typeface="Calibri" panose="020F0502020204030204" pitchFamily="34" charset="0"/>
                <a:cs typeface="Calibri" panose="020F0502020204030204" pitchFamily="34" charset="0"/>
              </a:rPr>
              <a:t>Distribution Point</a:t>
            </a:r>
            <a:r>
              <a:rPr lang="id-ID" sz="2000" dirty="0">
                <a:solidFill>
                  <a:schemeClr val="tx1"/>
                </a:solidFill>
                <a:latin typeface="Calibri" panose="020F0502020204030204" pitchFamily="34" charset="0"/>
                <a:cs typeface="Calibri" panose="020F0502020204030204" pitchFamily="34" charset="0"/>
              </a:rPr>
              <a:t>) </a:t>
            </a:r>
            <a:r>
              <a:rPr lang="id-ID" sz="2000" dirty="0" smtClean="0">
                <a:solidFill>
                  <a:schemeClr val="tx1"/>
                </a:solidFill>
                <a:latin typeface="Calibri" panose="020F0502020204030204" pitchFamily="34" charset="0"/>
                <a:cs typeface="Calibri" panose="020F0502020204030204" pitchFamily="34" charset="0"/>
              </a:rPr>
              <a:t>melewati terminal Rumah Kabel atau RK.</a:t>
            </a:r>
            <a:endParaRPr lang="id-ID" sz="2000" dirty="0">
              <a:solidFill>
                <a:schemeClr val="tx1"/>
              </a:solidFill>
              <a:latin typeface="Calibri" panose="020F0502020204030204" pitchFamily="34" charset="0"/>
              <a:cs typeface="Calibri" panose="020F0502020204030204" pitchFamily="34" charset="0"/>
            </a:endParaRPr>
          </a:p>
        </p:txBody>
      </p:sp>
      <p:sp>
        <p:nvSpPr>
          <p:cNvPr id="6" name="Rounded Rectangular Callout 5"/>
          <p:cNvSpPr/>
          <p:nvPr/>
        </p:nvSpPr>
        <p:spPr>
          <a:xfrm>
            <a:off x="182916" y="976396"/>
            <a:ext cx="2720897" cy="2662154"/>
          </a:xfrm>
          <a:prstGeom prst="wedgeRoundRectCallout">
            <a:avLst>
              <a:gd name="adj1" fmla="val 67780"/>
              <a:gd name="adj2" fmla="val -20342"/>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Area pelanggan yang memperoleh catu daya langsung dari DP (</a:t>
            </a:r>
            <a:r>
              <a:rPr lang="id-ID" sz="2000" i="1" dirty="0" smtClean="0">
                <a:solidFill>
                  <a:schemeClr val="tx1"/>
                </a:solidFill>
                <a:latin typeface="Calibri" panose="020F0502020204030204" pitchFamily="34" charset="0"/>
                <a:cs typeface="Calibri" panose="020F0502020204030204" pitchFamily="34" charset="0"/>
              </a:rPr>
              <a:t>Distribution Point</a:t>
            </a:r>
            <a:r>
              <a:rPr lang="id-ID" sz="2000" dirty="0" smtClean="0">
                <a:solidFill>
                  <a:schemeClr val="tx1"/>
                </a:solidFill>
                <a:latin typeface="Calibri" panose="020F0502020204030204" pitchFamily="34" charset="0"/>
                <a:cs typeface="Calibri" panose="020F0502020204030204" pitchFamily="34" charset="0"/>
              </a:rPr>
              <a:t>) tanpa melalui RK atau Rumah Kabel disebut dengan daerah catuan langsung.</a:t>
            </a:r>
          </a:p>
        </p:txBody>
      </p:sp>
    </p:spTree>
    <p:extLst>
      <p:ext uri="{BB962C8B-B14F-4D97-AF65-F5344CB8AC3E}">
        <p14:creationId xmlns:p14="http://schemas.microsoft.com/office/powerpoint/2010/main" val="3008154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81000" y="1681644"/>
            <a:ext cx="2577957" cy="147541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bg1"/>
                </a:solidFill>
                <a:latin typeface="Calibri" panose="020F0502020204030204" pitchFamily="34" charset="0"/>
                <a:cs typeface="Calibri" panose="020F0502020204030204" pitchFamily="34" charset="0"/>
              </a:rPr>
              <a:t>Beberapa Komponen yang Menjadi Elemen Penyusun Rangkaian Catu Daya</a:t>
            </a:r>
            <a:endParaRPr lang="en-US" sz="2000" dirty="0">
              <a:solidFill>
                <a:schemeClr val="bg1"/>
              </a:solidFill>
              <a:latin typeface="Calibri" panose="020F0502020204030204" pitchFamily="34" charset="0"/>
              <a:cs typeface="Calibri" panose="020F0502020204030204" pitchFamily="34" charset="0"/>
            </a:endParaRPr>
          </a:p>
        </p:txBody>
      </p:sp>
      <p:sp>
        <p:nvSpPr>
          <p:cNvPr id="3" name="Rounded Rectangle 2"/>
          <p:cNvSpPr/>
          <p:nvPr/>
        </p:nvSpPr>
        <p:spPr>
          <a:xfrm>
            <a:off x="4343400" y="209550"/>
            <a:ext cx="365760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MDF (</a:t>
            </a:r>
            <a:r>
              <a:rPr lang="id-ID" sz="2000" i="1" dirty="0" smtClean="0">
                <a:solidFill>
                  <a:schemeClr val="tx1"/>
                </a:solidFill>
                <a:latin typeface="Calibri" panose="020F0502020204030204" pitchFamily="34" charset="0"/>
                <a:cs typeface="Calibri" panose="020F0502020204030204" pitchFamily="34" charset="0"/>
              </a:rPr>
              <a:t>Main Distribution Frame</a:t>
            </a:r>
            <a:r>
              <a:rPr lang="id-ID" sz="2000" dirty="0" smtClean="0">
                <a:solidFill>
                  <a:schemeClr val="tx1"/>
                </a:solidFill>
                <a:latin typeface="Calibri" panose="020F0502020204030204" pitchFamily="34" charset="0"/>
                <a:cs typeface="Calibri" panose="020F0502020204030204" pitchFamily="34" charset="0"/>
              </a:rPr>
              <a:t>)</a:t>
            </a:r>
            <a:endParaRPr lang="en-US" sz="2000" dirty="0">
              <a:solidFill>
                <a:schemeClr val="tx1"/>
              </a:solidFill>
              <a:latin typeface="Calibri" panose="020F0502020204030204" pitchFamily="34" charset="0"/>
              <a:cs typeface="Calibri" panose="020F0502020204030204" pitchFamily="34" charset="0"/>
            </a:endParaRPr>
          </a:p>
        </p:txBody>
      </p:sp>
      <p:sp>
        <p:nvSpPr>
          <p:cNvPr id="4" name="Rounded Rectangle 3"/>
          <p:cNvSpPr/>
          <p:nvPr/>
        </p:nvSpPr>
        <p:spPr>
          <a:xfrm>
            <a:off x="4343400" y="943938"/>
            <a:ext cx="281940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RK atau Rumah Kabel</a:t>
            </a:r>
            <a:endParaRPr lang="en-US" sz="2000" dirty="0">
              <a:solidFill>
                <a:schemeClr val="tx1"/>
              </a:solidFill>
              <a:latin typeface="Calibri" panose="020F0502020204030204" pitchFamily="34" charset="0"/>
              <a:cs typeface="Calibri" panose="020F0502020204030204" pitchFamily="34" charset="0"/>
            </a:endParaRPr>
          </a:p>
        </p:txBody>
      </p:sp>
      <p:sp>
        <p:nvSpPr>
          <p:cNvPr id="5" name="Rounded Rectangle 4"/>
          <p:cNvSpPr/>
          <p:nvPr/>
        </p:nvSpPr>
        <p:spPr>
          <a:xfrm>
            <a:off x="4343400" y="1684962"/>
            <a:ext cx="281940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DP (</a:t>
            </a:r>
            <a:r>
              <a:rPr lang="id-ID" sz="2000" i="1" dirty="0" smtClean="0">
                <a:solidFill>
                  <a:schemeClr val="tx1"/>
                </a:solidFill>
                <a:latin typeface="Calibri" panose="020F0502020204030204" pitchFamily="34" charset="0"/>
                <a:cs typeface="Calibri" panose="020F0502020204030204" pitchFamily="34" charset="0"/>
              </a:rPr>
              <a:t>Distribution Point</a:t>
            </a:r>
            <a:r>
              <a:rPr lang="id-ID" sz="2000" dirty="0" smtClean="0">
                <a:solidFill>
                  <a:schemeClr val="tx1"/>
                </a:solidFill>
                <a:latin typeface="Calibri" panose="020F0502020204030204" pitchFamily="34" charset="0"/>
                <a:cs typeface="Calibri" panose="020F0502020204030204" pitchFamily="34" charset="0"/>
              </a:rPr>
              <a:t>)</a:t>
            </a:r>
            <a:endParaRPr lang="en-US" sz="2000" dirty="0">
              <a:solidFill>
                <a:schemeClr val="tx1"/>
              </a:solidFill>
              <a:latin typeface="Calibri" panose="020F0502020204030204" pitchFamily="34" charset="0"/>
              <a:cs typeface="Calibri" panose="020F0502020204030204" pitchFamily="34" charset="0"/>
            </a:endParaRPr>
          </a:p>
        </p:txBody>
      </p:sp>
      <p:sp>
        <p:nvSpPr>
          <p:cNvPr id="6" name="Rounded Rectangle 5"/>
          <p:cNvSpPr/>
          <p:nvPr/>
        </p:nvSpPr>
        <p:spPr>
          <a:xfrm>
            <a:off x="4343400" y="2419350"/>
            <a:ext cx="327660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KTB (Kotak Terminal Batas)</a:t>
            </a:r>
            <a:endParaRPr lang="en-US" sz="2000" dirty="0">
              <a:solidFill>
                <a:schemeClr val="tx1"/>
              </a:solidFill>
              <a:latin typeface="Calibri" panose="020F0502020204030204" pitchFamily="34" charset="0"/>
              <a:cs typeface="Calibri" panose="020F0502020204030204" pitchFamily="34" charset="0"/>
            </a:endParaRPr>
          </a:p>
        </p:txBody>
      </p:sp>
      <p:sp>
        <p:nvSpPr>
          <p:cNvPr id="7" name="Rounded Rectangle 6"/>
          <p:cNvSpPr/>
          <p:nvPr/>
        </p:nvSpPr>
        <p:spPr>
          <a:xfrm>
            <a:off x="4354530" y="3208962"/>
            <a:ext cx="90327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Roset</a:t>
            </a:r>
            <a:endParaRPr lang="en-US" sz="2000" i="1" dirty="0">
              <a:solidFill>
                <a:schemeClr val="tx1"/>
              </a:solidFill>
              <a:latin typeface="Calibri" panose="020F0502020204030204" pitchFamily="34" charset="0"/>
              <a:cs typeface="Calibri" panose="020F0502020204030204" pitchFamily="34" charset="0"/>
            </a:endParaRPr>
          </a:p>
        </p:txBody>
      </p:sp>
      <p:sp>
        <p:nvSpPr>
          <p:cNvPr id="8" name="Rounded Rectangle 7"/>
          <p:cNvSpPr/>
          <p:nvPr/>
        </p:nvSpPr>
        <p:spPr>
          <a:xfrm>
            <a:off x="4354530" y="3943350"/>
            <a:ext cx="3276600" cy="56101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Jaringan Kabel Telepon Lokal</a:t>
            </a:r>
            <a:endParaRPr lang="en-US" sz="2000" dirty="0">
              <a:solidFill>
                <a:schemeClr val="tx1"/>
              </a:solidFill>
              <a:latin typeface="Calibri" panose="020F0502020204030204" pitchFamily="34" charset="0"/>
              <a:cs typeface="Calibri" panose="020F0502020204030204" pitchFamily="34" charset="0"/>
            </a:endParaRPr>
          </a:p>
        </p:txBody>
      </p:sp>
      <p:cxnSp>
        <p:nvCxnSpPr>
          <p:cNvPr id="9" name="Straight Connector 8"/>
          <p:cNvCxnSpPr>
            <a:stCxn id="2" idx="3"/>
          </p:cNvCxnSpPr>
          <p:nvPr/>
        </p:nvCxnSpPr>
        <p:spPr>
          <a:xfrm>
            <a:off x="2958957" y="2419350"/>
            <a:ext cx="546243"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a:off x="3505200" y="490056"/>
            <a:ext cx="0" cy="37338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a:endCxn id="3" idx="1"/>
          </p:cNvCxnSpPr>
          <p:nvPr/>
        </p:nvCxnSpPr>
        <p:spPr>
          <a:xfrm>
            <a:off x="3505200" y="490056"/>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2" name="Straight Arrow Connector 11"/>
          <p:cNvCxnSpPr/>
          <p:nvPr/>
        </p:nvCxnSpPr>
        <p:spPr>
          <a:xfrm>
            <a:off x="3505200" y="1224444"/>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p:nvPr/>
        </p:nvCxnSpPr>
        <p:spPr>
          <a:xfrm>
            <a:off x="3505200" y="1950378"/>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p:nvPr/>
        </p:nvCxnSpPr>
        <p:spPr>
          <a:xfrm>
            <a:off x="3516330" y="2699856"/>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a:xfrm>
            <a:off x="3505200" y="3453830"/>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a:off x="3505200" y="4223856"/>
            <a:ext cx="838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8548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750"/>
                                        <p:tgtEl>
                                          <p:spTgt spid="12"/>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750"/>
                                        <p:tgtEl>
                                          <p:spTgt spid="5"/>
                                        </p:tgtEl>
                                      </p:cBhvr>
                                    </p:animEffect>
                                  </p:childTnLst>
                                </p:cTn>
                              </p:par>
                            </p:childTnLst>
                          </p:cTn>
                        </p:par>
                        <p:par>
                          <p:cTn id="40" fill="hold">
                            <p:stCondLst>
                              <p:cond delay="67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750"/>
                                        <p:tgtEl>
                                          <p:spTgt spid="14"/>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childTnLst>
                                </p:cTn>
                              </p:par>
                            </p:childTnLst>
                          </p:cTn>
                        </p:par>
                        <p:par>
                          <p:cTn id="48" fill="hold">
                            <p:stCondLst>
                              <p:cond delay="8250"/>
                            </p:stCondLst>
                            <p:childTnLst>
                              <p:par>
                                <p:cTn id="49" presetID="10"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750"/>
                                        <p:tgtEl>
                                          <p:spTgt spid="15"/>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750"/>
                                        <p:tgtEl>
                                          <p:spTgt spid="7"/>
                                        </p:tgtEl>
                                      </p:cBhvr>
                                    </p:animEffect>
                                  </p:childTnLst>
                                </p:cTn>
                              </p:par>
                            </p:childTnLst>
                          </p:cTn>
                        </p:par>
                        <p:par>
                          <p:cTn id="56" fill="hold">
                            <p:stCondLst>
                              <p:cond delay="9750"/>
                            </p:stCondLst>
                            <p:childTnLst>
                              <p:par>
                                <p:cTn id="57" presetID="10"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750"/>
                                        <p:tgtEl>
                                          <p:spTgt spid="16"/>
                                        </p:tgtEl>
                                      </p:cBhvr>
                                    </p:animEffect>
                                  </p:childTnLst>
                                </p:cTn>
                              </p:par>
                            </p:childTnLst>
                          </p:cTn>
                        </p:par>
                        <p:par>
                          <p:cTn id="60" fill="hold">
                            <p:stCondLst>
                              <p:cond delay="10500"/>
                            </p:stCondLst>
                            <p:childTnLst>
                              <p:par>
                                <p:cTn id="61" presetID="1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1736" y="633486"/>
            <a:ext cx="4148064" cy="4148064"/>
          </a:xfrm>
          <a:prstGeom prst="rect">
            <a:avLst/>
          </a:prstGeom>
        </p:spPr>
      </p:pic>
      <p:sp>
        <p:nvSpPr>
          <p:cNvPr id="3" name="テキスト プレースホルダー 6"/>
          <p:cNvSpPr txBox="1">
            <a:spLocks/>
          </p:cNvSpPr>
          <p:nvPr/>
        </p:nvSpPr>
        <p:spPr>
          <a:xfrm>
            <a:off x="65690" y="52523"/>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a:t>
            </a:r>
            <a:r>
              <a:rPr lang="id-ID" altLang="ja-JP" sz="2400" i="1" dirty="0" smtClean="0">
                <a:solidFill>
                  <a:srgbClr val="CC3399"/>
                </a:solidFill>
                <a:latin typeface="+mn-lt"/>
                <a:cs typeface="Arial" pitchFamily="34" charset="0"/>
              </a:rPr>
              <a:t>Main Distribution Frame</a:t>
            </a:r>
            <a:r>
              <a:rPr lang="id-ID" altLang="ja-JP" sz="2400" dirty="0" smtClean="0">
                <a:solidFill>
                  <a:srgbClr val="CC3399"/>
                </a:solidFill>
                <a:latin typeface="+mn-lt"/>
                <a:cs typeface="Arial" pitchFamily="34" charset="0"/>
              </a:rPr>
              <a:t>)</a:t>
            </a:r>
            <a:endParaRPr lang="fi-FI" altLang="ja-JP" sz="2400" i="1" dirty="0">
              <a:solidFill>
                <a:srgbClr val="CC3399"/>
              </a:solidFill>
              <a:latin typeface="+mn-lt"/>
              <a:cs typeface="Arial" pitchFamily="34" charset="0"/>
            </a:endParaRPr>
          </a:p>
        </p:txBody>
      </p:sp>
      <p:sp>
        <p:nvSpPr>
          <p:cNvPr id="4" name="Pentagon 3"/>
          <p:cNvSpPr/>
          <p:nvPr/>
        </p:nvSpPr>
        <p:spPr>
          <a:xfrm>
            <a:off x="533400" y="620203"/>
            <a:ext cx="6348337" cy="880120"/>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MDF adalah rangkaian rak yang menjadi alokasi penyusunan jaringan kabel sentral dengan bagian luar.</a:t>
            </a:r>
          </a:p>
        </p:txBody>
      </p:sp>
      <p:sp>
        <p:nvSpPr>
          <p:cNvPr id="5" name="テキスト プレースホルダー 6"/>
          <p:cNvSpPr txBox="1">
            <a:spLocks/>
          </p:cNvSpPr>
          <p:nvPr/>
        </p:nvSpPr>
        <p:spPr>
          <a:xfrm>
            <a:off x="41953" y="1504950"/>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RK atau Rumah Kabel</a:t>
            </a:r>
            <a:endParaRPr lang="fi-FI" altLang="ja-JP" sz="2400" i="1" dirty="0">
              <a:solidFill>
                <a:srgbClr val="CC3399"/>
              </a:solidFill>
              <a:latin typeface="+mn-lt"/>
              <a:cs typeface="Arial" pitchFamily="34" charset="0"/>
            </a:endParaRPr>
          </a:p>
        </p:txBody>
      </p:sp>
      <p:sp>
        <p:nvSpPr>
          <p:cNvPr id="6" name="Pentagon 5"/>
          <p:cNvSpPr/>
          <p:nvPr/>
        </p:nvSpPr>
        <p:spPr>
          <a:xfrm>
            <a:off x="509663" y="2128957"/>
            <a:ext cx="6348337" cy="914400"/>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RK terbuat dari bahan </a:t>
            </a:r>
            <a:r>
              <a:rPr lang="id-ID" sz="2000" i="1" dirty="0" smtClean="0">
                <a:solidFill>
                  <a:schemeClr val="tx1"/>
                </a:solidFill>
                <a:cs typeface="Courier New" panose="02070309020205020404" pitchFamily="49" charset="0"/>
              </a:rPr>
              <a:t>fiber glass </a:t>
            </a:r>
            <a:r>
              <a:rPr lang="id-ID" sz="2000" dirty="0" smtClean="0">
                <a:solidFill>
                  <a:schemeClr val="tx1"/>
                </a:solidFill>
                <a:cs typeface="Courier New" panose="02070309020205020404" pitchFamily="49" charset="0"/>
              </a:rPr>
              <a:t>berbentuk persegi dan terpasang di pinggir jalan.</a:t>
            </a:r>
          </a:p>
        </p:txBody>
      </p:sp>
      <p:sp>
        <p:nvSpPr>
          <p:cNvPr id="7" name="テキスト プレースホルダー 6"/>
          <p:cNvSpPr txBox="1">
            <a:spLocks/>
          </p:cNvSpPr>
          <p:nvPr/>
        </p:nvSpPr>
        <p:spPr>
          <a:xfrm>
            <a:off x="65690" y="3070870"/>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DP (</a:t>
            </a:r>
            <a:r>
              <a:rPr lang="id-ID" altLang="ja-JP" sz="2400" i="1" dirty="0" smtClean="0">
                <a:solidFill>
                  <a:srgbClr val="CC3399"/>
                </a:solidFill>
                <a:latin typeface="+mn-lt"/>
                <a:cs typeface="Arial" pitchFamily="34" charset="0"/>
              </a:rPr>
              <a:t>Distribution Point</a:t>
            </a:r>
            <a:r>
              <a:rPr lang="id-ID" altLang="ja-JP" sz="2400" dirty="0" smtClean="0">
                <a:solidFill>
                  <a:srgbClr val="CC3399"/>
                </a:solidFill>
                <a:latin typeface="+mn-lt"/>
                <a:cs typeface="Arial" pitchFamily="34" charset="0"/>
              </a:rPr>
              <a:t>)</a:t>
            </a:r>
            <a:endParaRPr lang="fi-FI" altLang="ja-JP" sz="2400" i="1" dirty="0">
              <a:solidFill>
                <a:srgbClr val="CC3399"/>
              </a:solidFill>
              <a:latin typeface="+mn-lt"/>
              <a:cs typeface="Arial" pitchFamily="34" charset="0"/>
            </a:endParaRPr>
          </a:p>
        </p:txBody>
      </p:sp>
      <p:sp>
        <p:nvSpPr>
          <p:cNvPr id="8" name="Pentagon 7"/>
          <p:cNvSpPr/>
          <p:nvPr/>
        </p:nvSpPr>
        <p:spPr>
          <a:xfrm>
            <a:off x="533400" y="3638550"/>
            <a:ext cx="6348337" cy="914400"/>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DP biasanya terletak pada tiang kabel telepon dengan kapasitas sambungan 10─20 </a:t>
            </a:r>
            <a:r>
              <a:rPr lang="id-ID" sz="2000" i="1" dirty="0" smtClean="0">
                <a:solidFill>
                  <a:schemeClr val="tx1"/>
                </a:solidFill>
                <a:cs typeface="Courier New" panose="02070309020205020404" pitchFamily="49" charset="0"/>
              </a:rPr>
              <a:t>pair </a:t>
            </a:r>
            <a:r>
              <a:rPr lang="id-ID" sz="2000" dirty="0" smtClean="0">
                <a:solidFill>
                  <a:schemeClr val="tx1"/>
                </a:solidFill>
                <a:cs typeface="Courier New" panose="02070309020205020404" pitchFamily="49" charset="0"/>
              </a:rPr>
              <a:t>kabel.</a:t>
            </a:r>
          </a:p>
        </p:txBody>
      </p:sp>
      <p:sp>
        <p:nvSpPr>
          <p:cNvPr id="9" name="TextBox 8"/>
          <p:cNvSpPr txBox="1"/>
          <p:nvPr/>
        </p:nvSpPr>
        <p:spPr>
          <a:xfrm rot="16200000">
            <a:off x="6280883" y="3687745"/>
            <a:ext cx="1828800"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281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568888" y="57150"/>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4. KTB (Kotak Terminal Batas)</a:t>
            </a:r>
            <a:endParaRPr lang="fi-FI" altLang="ja-JP" sz="2400" i="1" dirty="0">
              <a:solidFill>
                <a:srgbClr val="CC3399"/>
              </a:solidFill>
              <a:latin typeface="+mn-lt"/>
              <a:cs typeface="Arial" pitchFamily="34" charset="0"/>
            </a:endParaRPr>
          </a:p>
        </p:txBody>
      </p:sp>
      <p:sp>
        <p:nvSpPr>
          <p:cNvPr id="3" name="Pentagon 2"/>
          <p:cNvSpPr/>
          <p:nvPr/>
        </p:nvSpPr>
        <p:spPr>
          <a:xfrm>
            <a:off x="1036598" y="624830"/>
            <a:ext cx="7345402" cy="880120"/>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KTB adalah perangkat yang membatasi area jaringan kabel </a:t>
            </a:r>
            <a:r>
              <a:rPr lang="id-ID" sz="2000" i="1" dirty="0" smtClean="0">
                <a:solidFill>
                  <a:schemeClr val="tx1"/>
                </a:solidFill>
                <a:cs typeface="Courier New" panose="02070309020205020404" pitchFamily="49" charset="0"/>
              </a:rPr>
              <a:t>outdoor provider </a:t>
            </a:r>
            <a:r>
              <a:rPr lang="id-ID" sz="2000" dirty="0" smtClean="0">
                <a:solidFill>
                  <a:schemeClr val="tx1"/>
                </a:solidFill>
                <a:cs typeface="Courier New" panose="02070309020205020404" pitchFamily="49" charset="0"/>
              </a:rPr>
              <a:t>dengan area pelanggan.</a:t>
            </a:r>
          </a:p>
        </p:txBody>
      </p:sp>
      <p:sp>
        <p:nvSpPr>
          <p:cNvPr id="4" name="テキスト プレースホルダー 6"/>
          <p:cNvSpPr txBox="1">
            <a:spLocks/>
          </p:cNvSpPr>
          <p:nvPr/>
        </p:nvSpPr>
        <p:spPr>
          <a:xfrm>
            <a:off x="568888" y="1487612"/>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5. </a:t>
            </a:r>
            <a:r>
              <a:rPr lang="id-ID" altLang="ja-JP" sz="2400" i="1" dirty="0" smtClean="0">
                <a:solidFill>
                  <a:srgbClr val="CC3399"/>
                </a:solidFill>
                <a:latin typeface="+mn-lt"/>
                <a:cs typeface="Arial" pitchFamily="34" charset="0"/>
              </a:rPr>
              <a:t>Roset </a:t>
            </a:r>
            <a:endParaRPr lang="fi-FI" altLang="ja-JP" sz="2400" i="1" dirty="0">
              <a:solidFill>
                <a:srgbClr val="CC3399"/>
              </a:solidFill>
              <a:latin typeface="+mn-lt"/>
              <a:cs typeface="Arial" pitchFamily="34" charset="0"/>
            </a:endParaRPr>
          </a:p>
        </p:txBody>
      </p:sp>
      <p:sp>
        <p:nvSpPr>
          <p:cNvPr id="5" name="Pentagon 4"/>
          <p:cNvSpPr/>
          <p:nvPr/>
        </p:nvSpPr>
        <p:spPr>
          <a:xfrm>
            <a:off x="1036598" y="2055292"/>
            <a:ext cx="7345402" cy="880120"/>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Roset merupakan kotak sambungan antara kabel </a:t>
            </a:r>
            <a:r>
              <a:rPr lang="id-ID" sz="2000" i="1" dirty="0" smtClean="0">
                <a:solidFill>
                  <a:schemeClr val="tx1"/>
                </a:solidFill>
                <a:cs typeface="Courier New" panose="02070309020205020404" pitchFamily="49" charset="0"/>
              </a:rPr>
              <a:t>provider </a:t>
            </a:r>
            <a:r>
              <a:rPr lang="id-ID" sz="2000" dirty="0" smtClean="0">
                <a:solidFill>
                  <a:schemeClr val="tx1"/>
                </a:solidFill>
                <a:cs typeface="Courier New" panose="02070309020205020404" pitchFamily="49" charset="0"/>
              </a:rPr>
              <a:t>dan kabel </a:t>
            </a:r>
            <a:r>
              <a:rPr lang="id-ID" sz="2000" i="1" dirty="0" smtClean="0">
                <a:solidFill>
                  <a:schemeClr val="tx1"/>
                </a:solidFill>
                <a:cs typeface="Courier New" panose="02070309020205020404" pitchFamily="49" charset="0"/>
              </a:rPr>
              <a:t>indoor</a:t>
            </a:r>
            <a:r>
              <a:rPr lang="id-ID" sz="2000" dirty="0" smtClean="0">
                <a:solidFill>
                  <a:schemeClr val="tx1"/>
                </a:solidFill>
                <a:cs typeface="Courier New" panose="02070309020205020404" pitchFamily="49" charset="0"/>
              </a:rPr>
              <a:t> pelanggan.</a:t>
            </a:r>
          </a:p>
        </p:txBody>
      </p:sp>
      <p:sp>
        <p:nvSpPr>
          <p:cNvPr id="6" name="テキスト プレースホルダー 6"/>
          <p:cNvSpPr txBox="1">
            <a:spLocks/>
          </p:cNvSpPr>
          <p:nvPr/>
        </p:nvSpPr>
        <p:spPr>
          <a:xfrm>
            <a:off x="522890" y="2963452"/>
            <a:ext cx="4887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6. Jaringan Kabel Telepon Lokal</a:t>
            </a:r>
            <a:endParaRPr lang="fi-FI" altLang="ja-JP" sz="2400" i="1" dirty="0">
              <a:solidFill>
                <a:srgbClr val="CC3399"/>
              </a:solidFill>
              <a:latin typeface="+mn-lt"/>
              <a:cs typeface="Arial" pitchFamily="34" charset="0"/>
            </a:endParaRPr>
          </a:p>
        </p:txBody>
      </p:sp>
      <p:sp>
        <p:nvSpPr>
          <p:cNvPr id="7" name="Pentagon 6"/>
          <p:cNvSpPr/>
          <p:nvPr/>
        </p:nvSpPr>
        <p:spPr>
          <a:xfrm>
            <a:off x="990600" y="3531132"/>
            <a:ext cx="7345402" cy="1098018"/>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r>
              <a:rPr lang="id-ID" sz="2000" dirty="0" smtClean="0">
                <a:solidFill>
                  <a:schemeClr val="tx1"/>
                </a:solidFill>
                <a:cs typeface="Courier New" panose="02070309020205020404" pitchFamily="49" charset="0"/>
              </a:rPr>
              <a:t>Ada lima jenis elemen pembentuk jaringan kabel telepon lokal, yaitu kabel primer, kabel sekunder, </a:t>
            </a:r>
            <a:r>
              <a:rPr lang="id-ID" sz="2000" i="1" dirty="0" smtClean="0">
                <a:solidFill>
                  <a:schemeClr val="tx1"/>
                </a:solidFill>
                <a:cs typeface="Courier New" panose="02070309020205020404" pitchFamily="49" charset="0"/>
              </a:rPr>
              <a:t>jumper wire</a:t>
            </a:r>
            <a:r>
              <a:rPr lang="id-ID" sz="2000" dirty="0" smtClean="0">
                <a:solidFill>
                  <a:schemeClr val="tx1"/>
                </a:solidFill>
                <a:cs typeface="Courier New" panose="02070309020205020404" pitchFamily="49" charset="0"/>
              </a:rPr>
              <a:t>, </a:t>
            </a:r>
            <a:r>
              <a:rPr lang="id-ID" sz="2000" i="1" dirty="0" smtClean="0">
                <a:solidFill>
                  <a:schemeClr val="tx1"/>
                </a:solidFill>
                <a:cs typeface="Courier New" panose="02070309020205020404" pitchFamily="49" charset="0"/>
              </a:rPr>
              <a:t>drop wire</a:t>
            </a:r>
            <a:r>
              <a:rPr lang="id-ID" sz="2000" dirty="0" smtClean="0">
                <a:solidFill>
                  <a:schemeClr val="tx1"/>
                </a:solidFill>
                <a:cs typeface="Courier New" panose="02070309020205020404" pitchFamily="49" charset="0"/>
              </a:rPr>
              <a:t>, dan </a:t>
            </a:r>
            <a:r>
              <a:rPr lang="id-ID" sz="2000" i="1" dirty="0" smtClean="0">
                <a:solidFill>
                  <a:schemeClr val="tx1"/>
                </a:solidFill>
                <a:cs typeface="Courier New" panose="02070309020205020404" pitchFamily="49" charset="0"/>
              </a:rPr>
              <a:t>indoor cable</a:t>
            </a:r>
            <a:r>
              <a:rPr lang="id-ID" sz="2000" dirty="0" smtClean="0">
                <a:solidFill>
                  <a:schemeClr val="tx1"/>
                </a:solidFill>
                <a:cs typeface="Courier New" panose="02070309020205020404" pitchFamily="49" charset="0"/>
              </a:rPr>
              <a:t>.</a:t>
            </a:r>
          </a:p>
        </p:txBody>
      </p:sp>
    </p:spTree>
    <p:extLst>
      <p:ext uri="{BB962C8B-B14F-4D97-AF65-F5344CB8AC3E}">
        <p14:creationId xmlns:p14="http://schemas.microsoft.com/office/powerpoint/2010/main" val="315738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5334000" cy="533429"/>
            <a:chOff x="76200" y="28951"/>
            <a:chExt cx="6508830" cy="1328397"/>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07665"/>
              <a:ext cx="6432630" cy="114968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F. Teknologi </a:t>
              </a:r>
              <a:r>
                <a:rPr lang="id-ID" sz="2400" b="1" i="1" dirty="0" smtClean="0">
                  <a:solidFill>
                    <a:schemeClr val="bg1"/>
                  </a:solidFill>
                </a:rPr>
                <a:t>Subscriber </a:t>
              </a:r>
              <a:r>
                <a:rPr lang="id-ID" sz="2400" b="1" dirty="0" smtClean="0">
                  <a:solidFill>
                    <a:schemeClr val="bg1"/>
                  </a:solidFill>
                </a:rPr>
                <a:t>Internet Telepon</a:t>
              </a:r>
              <a:endParaRPr lang="en-US" sz="2400" b="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5400" y="633486"/>
            <a:ext cx="4148064" cy="4148064"/>
          </a:xfrm>
          <a:prstGeom prst="rect">
            <a:avLst/>
          </a:prstGeom>
        </p:spPr>
      </p:pic>
      <p:sp>
        <p:nvSpPr>
          <p:cNvPr id="7" name="TextBox 6"/>
          <p:cNvSpPr txBox="1"/>
          <p:nvPr/>
        </p:nvSpPr>
        <p:spPr>
          <a:xfrm rot="16200000">
            <a:off x="5704547" y="3687745"/>
            <a:ext cx="1828800"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8" name="Rounded Rectangular Callout 7"/>
          <p:cNvSpPr/>
          <p:nvPr/>
        </p:nvSpPr>
        <p:spPr>
          <a:xfrm>
            <a:off x="457200" y="1110348"/>
            <a:ext cx="5620206" cy="2882204"/>
          </a:xfrm>
          <a:prstGeom prst="wedgeRoundRectCallout">
            <a:avLst>
              <a:gd name="adj1" fmla="val 61133"/>
              <a:gd name="adj2" fmla="val -17415"/>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Layanan transmisi data pada media kabel tembaga telepon dituntut untuk semakin meningkatkan variasi layanannya. Meskipun pada awalnya hanya berkisar pada penangangan masalah komunikasi </a:t>
            </a:r>
            <a:r>
              <a:rPr lang="id-ID" sz="2000" i="1" dirty="0" smtClean="0">
                <a:solidFill>
                  <a:schemeClr val="tx1"/>
                </a:solidFill>
                <a:latin typeface="Calibri" panose="020F0502020204030204" pitchFamily="34" charset="0"/>
                <a:cs typeface="Calibri" panose="020F0502020204030204" pitchFamily="34" charset="0"/>
              </a:rPr>
              <a:t>data voice</a:t>
            </a:r>
            <a:r>
              <a:rPr lang="id-ID" sz="2000" dirty="0" smtClean="0">
                <a:solidFill>
                  <a:schemeClr val="tx1"/>
                </a:solidFill>
                <a:latin typeface="Calibri" panose="020F0502020204030204" pitchFamily="34" charset="0"/>
                <a:cs typeface="Calibri" panose="020F0502020204030204" pitchFamily="34" charset="0"/>
              </a:rPr>
              <a:t>, kini sudah mulai dengan dukungan </a:t>
            </a:r>
            <a:r>
              <a:rPr lang="id-ID" sz="2000" i="1" dirty="0" smtClean="0">
                <a:solidFill>
                  <a:schemeClr val="tx1"/>
                </a:solidFill>
                <a:latin typeface="Calibri" panose="020F0502020204030204" pitchFamily="34" charset="0"/>
                <a:cs typeface="Calibri" panose="020F0502020204030204" pitchFamily="34" charset="0"/>
              </a:rPr>
              <a:t>bandwidth</a:t>
            </a:r>
            <a:r>
              <a:rPr lang="id-ID" sz="2000" dirty="0" smtClean="0">
                <a:solidFill>
                  <a:schemeClr val="tx1"/>
                </a:solidFill>
                <a:latin typeface="Calibri" panose="020F0502020204030204" pitchFamily="34" charset="0"/>
                <a:cs typeface="Calibri" panose="020F0502020204030204" pitchFamily="34" charset="0"/>
              </a:rPr>
              <a:t> yang lebar dan kecepatan data tinggi. Teknologi ini dikenal dengan istilah </a:t>
            </a:r>
            <a:r>
              <a:rPr lang="id-ID" sz="2000" i="1" dirty="0" smtClean="0">
                <a:solidFill>
                  <a:schemeClr val="tx1"/>
                </a:solidFill>
                <a:latin typeface="Calibri" panose="020F0502020204030204" pitchFamily="34" charset="0"/>
                <a:cs typeface="Calibri" panose="020F0502020204030204" pitchFamily="34" charset="0"/>
              </a:rPr>
              <a:t>Subscriber</a:t>
            </a:r>
            <a:r>
              <a:rPr lang="id-ID" sz="2000" dirty="0" smtClean="0">
                <a:solidFill>
                  <a:schemeClr val="tx1"/>
                </a:solidFill>
                <a:latin typeface="Calibri" panose="020F0502020204030204" pitchFamily="34" charset="0"/>
                <a:cs typeface="Calibri" panose="020F0502020204030204" pitchFamily="34" charset="0"/>
              </a:rPr>
              <a:t> Internet Telepon.</a:t>
            </a:r>
            <a:endParaRPr lang="id-ID"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5948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0" y="133350"/>
            <a:ext cx="3581400" cy="4348881"/>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Salah satu jenis teknologi yang tekenal dari subscriber adalah xDSL atau </a:t>
            </a:r>
            <a:r>
              <a:rPr lang="id-ID" sz="2000" i="1" dirty="0" smtClean="0">
                <a:solidFill>
                  <a:schemeClr val="tx1"/>
                </a:solidFill>
                <a:latin typeface="Calibri" panose="020F0502020204030204" pitchFamily="34" charset="0"/>
                <a:cs typeface="Calibri" panose="020F0502020204030204" pitchFamily="34" charset="0"/>
              </a:rPr>
              <a:t>Digital Pair Gain</a:t>
            </a:r>
            <a:r>
              <a:rPr lang="id-ID" sz="2000" dirty="0" smtClean="0">
                <a:solidFill>
                  <a:schemeClr val="tx1"/>
                </a:solidFill>
                <a:latin typeface="Calibri" panose="020F0502020204030204" pitchFamily="34" charset="0"/>
                <a:cs typeface="Calibri" panose="020F0502020204030204" pitchFamily="34" charset="0"/>
              </a:rPr>
              <a:t>. xDSL adalah metode layanan komunikasi data yang memiliki kemampuan transfer data lebih cepat dibandingkan dengan ISDN (</a:t>
            </a:r>
            <a:r>
              <a:rPr lang="id-ID" sz="2000" i="1" dirty="0" smtClean="0">
                <a:solidFill>
                  <a:schemeClr val="tx1"/>
                </a:solidFill>
                <a:latin typeface="Calibri" panose="020F0502020204030204" pitchFamily="34" charset="0"/>
                <a:cs typeface="Calibri" panose="020F0502020204030204" pitchFamily="34" charset="0"/>
              </a:rPr>
              <a:t>Integrated Service Digital Network</a:t>
            </a:r>
            <a:r>
              <a:rPr lang="id-ID" sz="2000" dirty="0" smtClean="0">
                <a:solidFill>
                  <a:schemeClr val="tx1"/>
                </a:solidFill>
                <a:latin typeface="Calibri" panose="020F0502020204030204" pitchFamily="34" charset="0"/>
                <a:cs typeface="Calibri" panose="020F0502020204030204" pitchFamily="34" charset="0"/>
              </a:rPr>
              <a:t>), meskipun xDSL masih berbasis media kabel tembaga.</a:t>
            </a:r>
            <a:endParaRPr lang="id-ID" sz="2000" dirty="0">
              <a:solidFill>
                <a:schemeClr val="tx1"/>
              </a:solidFill>
              <a:latin typeface="Calibri" panose="020F0502020204030204" pitchFamily="34" charset="0"/>
              <a:cs typeface="Calibri" panose="020F0502020204030204" pitchFamily="34" charset="0"/>
            </a:endParaRPr>
          </a:p>
        </p:txBody>
      </p:sp>
      <p:sp>
        <p:nvSpPr>
          <p:cNvPr id="3" name="Rectangle 2"/>
          <p:cNvSpPr/>
          <p:nvPr/>
        </p:nvSpPr>
        <p:spPr>
          <a:xfrm>
            <a:off x="3581400" y="101506"/>
            <a:ext cx="4953000" cy="3771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smtClean="0">
                <a:solidFill>
                  <a:schemeClr val="tx1"/>
                </a:solidFill>
                <a:latin typeface="Calibri" panose="020F0502020204030204" pitchFamily="34" charset="0"/>
                <a:cs typeface="Calibri" panose="020F0502020204030204" pitchFamily="34" charset="0"/>
              </a:rPr>
              <a:t>Berikut variasi jenis standar teknologi xDSL.</a:t>
            </a:r>
            <a:endParaRPr lang="en-US" sz="2000" dirty="0">
              <a:solidFill>
                <a:schemeClr val="tx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33800" y="478615"/>
            <a:ext cx="4953000" cy="4271091"/>
          </a:xfrm>
          <a:prstGeom prst="rect">
            <a:avLst/>
          </a:prstGeom>
          <a:effectLst>
            <a:outerShdw blurRad="76200" dir="18900000" sy="23000" kx="-1200000" algn="bl" rotWithShape="0">
              <a:prstClr val="black">
                <a:alpha val="20000"/>
              </a:prstClr>
            </a:outerShdw>
          </a:effectLst>
        </p:spPr>
      </p:pic>
      <p:sp>
        <p:nvSpPr>
          <p:cNvPr id="5" name="TextBox 4"/>
          <p:cNvSpPr txBox="1"/>
          <p:nvPr/>
        </p:nvSpPr>
        <p:spPr>
          <a:xfrm>
            <a:off x="3781527" y="602992"/>
            <a:ext cx="5075439" cy="5016758"/>
          </a:xfrm>
          <a:prstGeom prst="rect">
            <a:avLst/>
          </a:prstGeom>
          <a:noFill/>
        </p:spPr>
        <p:txBody>
          <a:bodyPr wrap="square" rtlCol="0">
            <a:spAutoFit/>
          </a:bodyPr>
          <a:lstStyle/>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DSL Lite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Dial up </a:t>
            </a:r>
            <a:r>
              <a:rPr lang="id-ID" sz="2000" dirty="0" smtClean="0">
                <a:latin typeface="Calibri" panose="020F0502020204030204" pitchFamily="34" charset="0"/>
                <a:cs typeface="Calibri" panose="020F0502020204030204" pitchFamily="34" charset="0"/>
              </a:rPr>
              <a:t>ADSL</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ADSL</a:t>
            </a:r>
            <a:r>
              <a:rPr lang="id-ID" sz="2000" i="1" dirty="0" smtClean="0">
                <a:latin typeface="Calibri" panose="020F0502020204030204" pitchFamily="34" charset="0"/>
                <a:cs typeface="Calibri" panose="020F0502020204030204" pitchFamily="34" charset="0"/>
              </a:rPr>
              <a:t> </a:t>
            </a:r>
            <a:r>
              <a:rPr lang="id-ID" sz="2000" dirty="0" smtClean="0">
                <a:latin typeface="Calibri" panose="020F0502020204030204" pitchFamily="34" charset="0"/>
                <a:cs typeface="Calibri" panose="020F0502020204030204" pitchFamily="34" charset="0"/>
              </a:rPr>
              <a:t>(</a:t>
            </a:r>
            <a:r>
              <a:rPr lang="id-ID" sz="2000" i="1" dirty="0" smtClean="0">
                <a:latin typeface="Calibri" panose="020F0502020204030204" pitchFamily="34" charset="0"/>
                <a:cs typeface="Calibri" panose="020F0502020204030204" pitchFamily="34" charset="0"/>
              </a:rPr>
              <a:t>Asymmetric Digital Subscriber Line</a:t>
            </a:r>
            <a:r>
              <a:rPr lang="id-ID" sz="2000" dirty="0" smtClean="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SDSL (</a:t>
            </a:r>
            <a:r>
              <a:rPr lang="id-ID" sz="2000" i="1" dirty="0" smtClean="0">
                <a:latin typeface="Calibri" panose="020F0502020204030204" pitchFamily="34" charset="0"/>
                <a:cs typeface="Calibri" panose="020F0502020204030204" pitchFamily="34" charset="0"/>
              </a:rPr>
              <a:t>Single Digital </a:t>
            </a:r>
            <a:r>
              <a:rPr lang="id-ID" sz="2000" i="1" dirty="0">
                <a:latin typeface="Calibri" panose="020F0502020204030204" pitchFamily="34" charset="0"/>
                <a:cs typeface="Calibri" panose="020F0502020204030204" pitchFamily="34" charset="0"/>
              </a:rPr>
              <a:t>Subscriber </a:t>
            </a:r>
            <a:r>
              <a:rPr lang="id-ID" sz="2000" i="1" dirty="0" smtClean="0">
                <a:latin typeface="Calibri" panose="020F0502020204030204" pitchFamily="34" charset="0"/>
                <a:cs typeface="Calibri" panose="020F0502020204030204" pitchFamily="34" charset="0"/>
              </a:rPr>
              <a:t>Line</a:t>
            </a:r>
            <a:r>
              <a:rPr lang="id-ID" sz="2000" dirty="0" smtClean="0">
                <a:latin typeface="Calibri" panose="020F0502020204030204" pitchFamily="34" charset="0"/>
                <a:cs typeface="Calibri" panose="020F0502020204030204" pitchFamily="34" charset="0"/>
              </a:rPr>
              <a:t>)</a:t>
            </a:r>
            <a:endParaRPr lang="id-ID" sz="2000" i="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id-ID" sz="2000" dirty="0">
                <a:latin typeface="Calibri" panose="020F0502020204030204" pitchFamily="34" charset="0"/>
                <a:cs typeface="Calibri" panose="020F0502020204030204" pitchFamily="34" charset="0"/>
              </a:rPr>
              <a:t>MDSL</a:t>
            </a:r>
            <a:r>
              <a:rPr lang="id-ID" sz="2000" i="1" dirty="0">
                <a:latin typeface="Calibri" panose="020F0502020204030204" pitchFamily="34" charset="0"/>
                <a:cs typeface="Calibri" panose="020F0502020204030204" pitchFamily="34" charset="0"/>
              </a:rPr>
              <a:t> </a:t>
            </a:r>
            <a:r>
              <a:rPr lang="id-ID" sz="2000" dirty="0">
                <a:latin typeface="Calibri" panose="020F0502020204030204" pitchFamily="34" charset="0"/>
                <a:cs typeface="Calibri" panose="020F0502020204030204" pitchFamily="34" charset="0"/>
              </a:rPr>
              <a:t>(</a:t>
            </a:r>
            <a:r>
              <a:rPr lang="id-ID" sz="2000" i="1" dirty="0" smtClean="0">
                <a:latin typeface="Calibri" panose="020F0502020204030204" pitchFamily="34" charset="0"/>
                <a:cs typeface="Calibri" panose="020F0502020204030204" pitchFamily="34" charset="0"/>
              </a:rPr>
              <a:t>Multi-rate </a:t>
            </a:r>
            <a:r>
              <a:rPr lang="id-ID" sz="2000" i="1" dirty="0">
                <a:latin typeface="Calibri" panose="020F0502020204030204" pitchFamily="34" charset="0"/>
                <a:cs typeface="Calibri" panose="020F0502020204030204" pitchFamily="34" charset="0"/>
              </a:rPr>
              <a:t>Digital Subscriber </a:t>
            </a:r>
            <a:r>
              <a:rPr lang="id-ID" sz="2000" i="1" dirty="0" smtClean="0">
                <a:latin typeface="Calibri" panose="020F0502020204030204" pitchFamily="34" charset="0"/>
                <a:cs typeface="Calibri" panose="020F0502020204030204" pitchFamily="34" charset="0"/>
              </a:rPr>
              <a:t>Line</a:t>
            </a:r>
            <a:r>
              <a:rPr lang="id-ID" sz="2000" dirty="0" smtClean="0">
                <a:latin typeface="Calibri" panose="020F0502020204030204" pitchFamily="34" charset="0"/>
                <a:cs typeface="Calibri" panose="020F0502020204030204" pitchFamily="34" charset="0"/>
              </a:rPr>
              <a:t>)</a:t>
            </a:r>
            <a:endParaRPr lang="id-ID" sz="2000" i="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HDSL</a:t>
            </a:r>
            <a:r>
              <a:rPr lang="id-ID" sz="2000" i="1" dirty="0" smtClean="0">
                <a:latin typeface="Calibri" panose="020F0502020204030204" pitchFamily="34" charset="0"/>
                <a:cs typeface="Calibri" panose="020F0502020204030204" pitchFamily="34" charset="0"/>
              </a:rPr>
              <a:t> </a:t>
            </a:r>
            <a:r>
              <a:rPr lang="id-ID" sz="2000" dirty="0" smtClean="0">
                <a:latin typeface="Calibri" panose="020F0502020204030204" pitchFamily="34" charset="0"/>
                <a:cs typeface="Calibri" panose="020F0502020204030204" pitchFamily="34" charset="0"/>
              </a:rPr>
              <a:t>(High bit-rate Digital Subscriber Line)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VDSL </a:t>
            </a:r>
            <a:r>
              <a:rPr lang="id-ID" sz="2000" dirty="0" smtClean="0">
                <a:latin typeface="Calibri" panose="020F0502020204030204" pitchFamily="34" charset="0"/>
                <a:cs typeface="Calibri" panose="020F0502020204030204" pitchFamily="34" charset="0"/>
              </a:rPr>
              <a:t>(</a:t>
            </a:r>
            <a:r>
              <a:rPr lang="id-ID" sz="2000" i="1" dirty="0" smtClean="0">
                <a:latin typeface="Calibri" panose="020F0502020204030204" pitchFamily="34" charset="0"/>
                <a:cs typeface="Calibri" panose="020F0502020204030204" pitchFamily="34" charset="0"/>
              </a:rPr>
              <a:t>Very High bit-rate Digital Subscriber Line</a:t>
            </a:r>
            <a:r>
              <a:rPr lang="id-ID" sz="2000" dirty="0" smtClean="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WDSL (</a:t>
            </a:r>
            <a:r>
              <a:rPr lang="id-ID" sz="2000" i="1" dirty="0" smtClean="0">
                <a:latin typeface="Calibri" panose="020F0502020204030204" pitchFamily="34" charset="0"/>
                <a:cs typeface="Calibri" panose="020F0502020204030204" pitchFamily="34" charset="0"/>
              </a:rPr>
              <a:t>Wavelength </a:t>
            </a:r>
            <a:r>
              <a:rPr lang="id-ID" sz="2000" i="1" dirty="0">
                <a:latin typeface="Calibri" panose="020F0502020204030204" pitchFamily="34" charset="0"/>
                <a:cs typeface="Calibri" panose="020F0502020204030204" pitchFamily="34" charset="0"/>
              </a:rPr>
              <a:t>Digital Subscriber Line</a:t>
            </a:r>
            <a:r>
              <a:rPr lang="id-ID" sz="2000" dirty="0" smtClean="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RADSL (Rate Adaptive </a:t>
            </a:r>
            <a:r>
              <a:rPr lang="id-ID" sz="2000" i="1" dirty="0" smtClean="0">
                <a:latin typeface="Calibri" panose="020F0502020204030204" pitchFamily="34" charset="0"/>
                <a:cs typeface="Calibri" panose="020F0502020204030204" pitchFamily="34" charset="0"/>
              </a:rPr>
              <a:t>Digital </a:t>
            </a:r>
            <a:r>
              <a:rPr lang="id-ID" sz="2000" i="1" dirty="0">
                <a:latin typeface="Calibri" panose="020F0502020204030204" pitchFamily="34" charset="0"/>
                <a:cs typeface="Calibri" panose="020F0502020204030204" pitchFamily="34" charset="0"/>
              </a:rPr>
              <a:t>Subscriber Line</a:t>
            </a:r>
            <a:r>
              <a:rPr lang="id-ID" sz="2000" dirty="0" smtClean="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DSLAM (</a:t>
            </a:r>
            <a:r>
              <a:rPr lang="id-ID" sz="2000" i="1" dirty="0" smtClean="0">
                <a:latin typeface="Calibri" panose="020F0502020204030204" pitchFamily="34" charset="0"/>
                <a:cs typeface="Calibri" panose="020F0502020204030204" pitchFamily="34" charset="0"/>
              </a:rPr>
              <a:t>Digital Subscriber Line Access Multiplier</a:t>
            </a:r>
            <a:r>
              <a:rPr lang="id-ID" sz="2000" dirty="0" smtClean="0">
                <a:latin typeface="Calibri" panose="020F0502020204030204" pitchFamily="34" charset="0"/>
                <a:cs typeface="Calibri" panose="020F0502020204030204" pitchFamily="34" charset="0"/>
              </a:rPr>
              <a:t>)</a:t>
            </a:r>
            <a:endParaRPr lang="id-ID"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id-ID"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id-ID" sz="20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id-ID" sz="2000" i="1"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9540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590550"/>
            <a:ext cx="6705600" cy="3771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Jenis Laju Transfer Data yang Dapat Dilayani oleh Teknologi DSL</a:t>
            </a:r>
            <a:endParaRPr lang="en-US" sz="2000" dirty="0">
              <a:solidFill>
                <a:schemeClr val="tx1"/>
              </a:solidFill>
              <a:latin typeface="Calibri" panose="020F0502020204030204" pitchFamily="34" charset="0"/>
              <a:cs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32040255"/>
              </p:ext>
            </p:extLst>
          </p:nvPr>
        </p:nvGraphicFramePr>
        <p:xfrm>
          <a:off x="1238892" y="1123950"/>
          <a:ext cx="6705600" cy="2773680"/>
        </p:xfrm>
        <a:graphic>
          <a:graphicData uri="http://schemas.openxmlformats.org/drawingml/2006/table">
            <a:tbl>
              <a:tblPr firstRow="1" bandRow="1">
                <a:tableStyleId>{93296810-A885-4BE3-A3E7-6D5BEEA58F35}</a:tableStyleId>
              </a:tblPr>
              <a:tblGrid>
                <a:gridCol w="754380"/>
                <a:gridCol w="4274820"/>
                <a:gridCol w="1676400"/>
              </a:tblGrid>
              <a:tr h="370840">
                <a:tc>
                  <a:txBody>
                    <a:bodyPr/>
                    <a:lstStyle/>
                    <a:p>
                      <a:pPr algn="ctr"/>
                      <a:r>
                        <a:rPr lang="id-ID" sz="2000" dirty="0" smtClean="0"/>
                        <a:t>No.</a:t>
                      </a:r>
                      <a:endParaRPr lang="id-ID" sz="2000" dirty="0"/>
                    </a:p>
                  </a:txBody>
                  <a:tcPr/>
                </a:tc>
                <a:tc>
                  <a:txBody>
                    <a:bodyPr/>
                    <a:lstStyle/>
                    <a:p>
                      <a:pPr algn="ctr"/>
                      <a:r>
                        <a:rPr lang="id-ID" sz="2000" dirty="0" smtClean="0"/>
                        <a:t>Jenis xDSL</a:t>
                      </a:r>
                      <a:endParaRPr lang="id-ID" sz="2000" dirty="0"/>
                    </a:p>
                  </a:txBody>
                  <a:tcPr/>
                </a:tc>
                <a:tc>
                  <a:txBody>
                    <a:bodyPr/>
                    <a:lstStyle/>
                    <a:p>
                      <a:pPr algn="ctr"/>
                      <a:r>
                        <a:rPr lang="id-ID" sz="2000" i="1" dirty="0" smtClean="0"/>
                        <a:t>Downstream</a:t>
                      </a:r>
                      <a:endParaRPr lang="id-ID" sz="2000" i="1" dirty="0"/>
                    </a:p>
                  </a:txBody>
                  <a:tcPr/>
                </a:tc>
              </a:tr>
              <a:tr h="370840">
                <a:tc>
                  <a:txBody>
                    <a:bodyPr/>
                    <a:lstStyle/>
                    <a:p>
                      <a:pPr algn="ctr"/>
                      <a:r>
                        <a:rPr lang="id-ID" sz="2000" dirty="0" smtClean="0"/>
                        <a:t>1.</a:t>
                      </a:r>
                      <a:endParaRPr lang="id-ID" sz="2000" dirty="0"/>
                    </a:p>
                  </a:txBody>
                  <a:tcPr/>
                </a:tc>
                <a:tc>
                  <a:txBody>
                    <a:bodyPr/>
                    <a:lstStyle/>
                    <a:p>
                      <a:r>
                        <a:rPr lang="id-ID" sz="2000" dirty="0" smtClean="0"/>
                        <a:t>DSL</a:t>
                      </a:r>
                      <a:endParaRPr lang="id-ID" sz="2000" dirty="0"/>
                    </a:p>
                  </a:txBody>
                  <a:tcPr/>
                </a:tc>
                <a:tc>
                  <a:txBody>
                    <a:bodyPr/>
                    <a:lstStyle/>
                    <a:p>
                      <a:pPr algn="ctr"/>
                      <a:r>
                        <a:rPr lang="id-ID" sz="2000" dirty="0" smtClean="0"/>
                        <a:t>160 Kbps</a:t>
                      </a:r>
                      <a:endParaRPr lang="id-ID" sz="2000" dirty="0"/>
                    </a:p>
                  </a:txBody>
                  <a:tcPr/>
                </a:tc>
              </a:tr>
              <a:tr h="370840">
                <a:tc>
                  <a:txBody>
                    <a:bodyPr/>
                    <a:lstStyle/>
                    <a:p>
                      <a:pPr algn="ctr"/>
                      <a:r>
                        <a:rPr lang="id-ID" sz="2000" dirty="0" smtClean="0"/>
                        <a:t>2.</a:t>
                      </a:r>
                      <a:endParaRPr lang="id-ID" sz="2000" dirty="0"/>
                    </a:p>
                  </a:txBody>
                  <a:tcPr/>
                </a:tc>
                <a:tc>
                  <a:txBody>
                    <a:bodyPr/>
                    <a:lstStyle/>
                    <a:p>
                      <a:r>
                        <a:rPr lang="id-ID" sz="2000" dirty="0" smtClean="0"/>
                        <a:t>ADSL, RDSL, SDSL, DSL Lite, dan HDSL</a:t>
                      </a:r>
                      <a:endParaRPr lang="id-ID" sz="2000" dirty="0"/>
                    </a:p>
                  </a:txBody>
                  <a:tcPr/>
                </a:tc>
                <a:tc>
                  <a:txBody>
                    <a:bodyPr/>
                    <a:lstStyle/>
                    <a:p>
                      <a:pPr algn="ctr"/>
                      <a:r>
                        <a:rPr lang="id-ID" sz="2000" dirty="0" smtClean="0"/>
                        <a:t>1,5─2</a:t>
                      </a:r>
                      <a:r>
                        <a:rPr lang="id-ID" sz="2000" baseline="0" dirty="0" smtClean="0"/>
                        <a:t> Mbps</a:t>
                      </a:r>
                      <a:endParaRPr lang="id-ID" sz="2000" dirty="0"/>
                    </a:p>
                  </a:txBody>
                  <a:tcPr/>
                </a:tc>
              </a:tr>
              <a:tr h="370840">
                <a:tc>
                  <a:txBody>
                    <a:bodyPr/>
                    <a:lstStyle/>
                    <a:p>
                      <a:pPr algn="ctr"/>
                      <a:r>
                        <a:rPr lang="id-ID" sz="2000" dirty="0" smtClean="0"/>
                        <a:t>3.</a:t>
                      </a:r>
                      <a:endParaRPr lang="id-ID" sz="2000" dirty="0"/>
                    </a:p>
                  </a:txBody>
                  <a:tcPr/>
                </a:tc>
                <a:tc>
                  <a:txBody>
                    <a:bodyPr/>
                    <a:lstStyle/>
                    <a:p>
                      <a:r>
                        <a:rPr lang="id-ID" sz="2000" dirty="0" smtClean="0"/>
                        <a:t>RDSL, wDSL, dan ADSL</a:t>
                      </a:r>
                      <a:endParaRPr lang="id-ID" sz="2000" dirty="0"/>
                    </a:p>
                  </a:txBody>
                  <a:tcPr/>
                </a:tc>
                <a:tc>
                  <a:txBody>
                    <a:bodyPr/>
                    <a:lstStyle/>
                    <a:p>
                      <a:pPr algn="ctr"/>
                      <a:r>
                        <a:rPr lang="id-ID" sz="2000" dirty="0" smtClean="0"/>
                        <a:t>4 Mbps</a:t>
                      </a:r>
                      <a:endParaRPr lang="id-ID" sz="2000" dirty="0"/>
                    </a:p>
                  </a:txBody>
                  <a:tcPr/>
                </a:tc>
              </a:tr>
              <a:tr h="370840">
                <a:tc>
                  <a:txBody>
                    <a:bodyPr/>
                    <a:lstStyle/>
                    <a:p>
                      <a:pPr algn="ctr"/>
                      <a:r>
                        <a:rPr lang="id-ID" sz="2000" dirty="0" smtClean="0"/>
                        <a:t>4.</a:t>
                      </a:r>
                      <a:endParaRPr lang="id-ID" sz="2000" dirty="0"/>
                    </a:p>
                  </a:txBody>
                  <a:tcPr/>
                </a:tc>
                <a:tc>
                  <a:txBody>
                    <a:bodyPr/>
                    <a:lstStyle/>
                    <a:p>
                      <a:r>
                        <a:rPr lang="id-ID" sz="2000" dirty="0" smtClean="0"/>
                        <a:t>ADSL dan RADSL</a:t>
                      </a:r>
                      <a:endParaRPr lang="id-ID" sz="2000" dirty="0"/>
                    </a:p>
                  </a:txBody>
                  <a:tcPr/>
                </a:tc>
                <a:tc>
                  <a:txBody>
                    <a:bodyPr/>
                    <a:lstStyle/>
                    <a:p>
                      <a:pPr algn="ctr"/>
                      <a:r>
                        <a:rPr lang="id-ID" sz="2000" dirty="0" smtClean="0"/>
                        <a:t>6 Mbps</a:t>
                      </a:r>
                      <a:endParaRPr lang="id-ID" sz="2000" dirty="0"/>
                    </a:p>
                  </a:txBody>
                  <a:tcPr/>
                </a:tc>
              </a:tr>
              <a:tr h="370840">
                <a:tc>
                  <a:txBody>
                    <a:bodyPr/>
                    <a:lstStyle/>
                    <a:p>
                      <a:pPr algn="ctr"/>
                      <a:r>
                        <a:rPr lang="id-ID" sz="2000" dirty="0" smtClean="0"/>
                        <a:t>5.</a:t>
                      </a:r>
                      <a:endParaRPr lang="id-ID" sz="2000" dirty="0"/>
                    </a:p>
                  </a:txBody>
                  <a:tcPr/>
                </a:tc>
                <a:tc>
                  <a:txBody>
                    <a:bodyPr/>
                    <a:lstStyle/>
                    <a:p>
                      <a:r>
                        <a:rPr lang="id-ID" sz="2000" dirty="0" smtClean="0"/>
                        <a:t>ADSL dan RADSL</a:t>
                      </a:r>
                      <a:endParaRPr lang="id-ID" sz="2000" dirty="0"/>
                    </a:p>
                  </a:txBody>
                  <a:tcPr/>
                </a:tc>
                <a:tc>
                  <a:txBody>
                    <a:bodyPr/>
                    <a:lstStyle/>
                    <a:p>
                      <a:pPr algn="ctr"/>
                      <a:r>
                        <a:rPr lang="id-ID" sz="2000" dirty="0" smtClean="0"/>
                        <a:t>8 Mbps</a:t>
                      </a:r>
                      <a:endParaRPr lang="id-ID" sz="2000" dirty="0"/>
                    </a:p>
                  </a:txBody>
                  <a:tcPr/>
                </a:tc>
              </a:tr>
              <a:tr h="370840">
                <a:tc>
                  <a:txBody>
                    <a:bodyPr/>
                    <a:lstStyle/>
                    <a:p>
                      <a:pPr algn="ctr"/>
                      <a:r>
                        <a:rPr lang="id-ID" sz="2000" dirty="0" smtClean="0"/>
                        <a:t>6.</a:t>
                      </a:r>
                      <a:endParaRPr lang="id-ID" sz="2000" dirty="0"/>
                    </a:p>
                  </a:txBody>
                  <a:tcPr/>
                </a:tc>
                <a:tc>
                  <a:txBody>
                    <a:bodyPr/>
                    <a:lstStyle/>
                    <a:p>
                      <a:r>
                        <a:rPr lang="id-ID" sz="2000" dirty="0" smtClean="0"/>
                        <a:t>VDSL</a:t>
                      </a:r>
                      <a:endParaRPr lang="id-ID" sz="2000" dirty="0"/>
                    </a:p>
                  </a:txBody>
                  <a:tcPr/>
                </a:tc>
                <a:tc>
                  <a:txBody>
                    <a:bodyPr/>
                    <a:lstStyle/>
                    <a:p>
                      <a:pPr algn="ctr"/>
                      <a:r>
                        <a:rPr lang="id-ID" sz="2000" dirty="0" smtClean="0"/>
                        <a:t>55 Mbps</a:t>
                      </a:r>
                      <a:endParaRPr lang="id-ID" sz="2000" dirty="0"/>
                    </a:p>
                  </a:txBody>
                  <a:tcPr/>
                </a:tc>
              </a:tr>
            </a:tbl>
          </a:graphicData>
        </a:graphic>
      </p:graphicFrame>
    </p:spTree>
    <p:extLst>
      <p:ext uri="{BB962C8B-B14F-4D97-AF65-F5344CB8AC3E}">
        <p14:creationId xmlns:p14="http://schemas.microsoft.com/office/powerpoint/2010/main" val="139189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6"/>
          <p:cNvSpPr txBox="1">
            <a:spLocks/>
          </p:cNvSpPr>
          <p:nvPr/>
        </p:nvSpPr>
        <p:spPr>
          <a:xfrm>
            <a:off x="65690" y="63247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IGE atau </a:t>
            </a:r>
            <a:r>
              <a:rPr lang="id-ID" altLang="ja-JP" sz="2400" i="1" dirty="0" smtClean="0">
                <a:solidFill>
                  <a:srgbClr val="CC3399"/>
                </a:solidFill>
                <a:latin typeface="+mn-lt"/>
                <a:cs typeface="Arial" pitchFamily="34" charset="0"/>
              </a:rPr>
              <a:t>International Gateway Exchange</a:t>
            </a:r>
            <a:endParaRPr lang="fi-FI" altLang="ja-JP" sz="2400" i="1" dirty="0">
              <a:solidFill>
                <a:srgbClr val="CC3399"/>
              </a:solidFill>
              <a:latin typeface="+mn-lt"/>
              <a:cs typeface="Arial" pitchFamily="34" charset="0"/>
            </a:endParaRPr>
          </a:p>
        </p:txBody>
      </p:sp>
      <p:grpSp>
        <p:nvGrpSpPr>
          <p:cNvPr id="12" name="Group 11">
            <a:extLst>
              <a:ext uri="{FF2B5EF4-FFF2-40B4-BE49-F238E27FC236}">
                <a16:creationId xmlns:a16="http://schemas.microsoft.com/office/drawing/2014/main" xmlns="" id="{F557788F-C465-4502-BD6C-8E706E87FF10}"/>
              </a:ext>
            </a:extLst>
          </p:cNvPr>
          <p:cNvGrpSpPr/>
          <p:nvPr/>
        </p:nvGrpSpPr>
        <p:grpSpPr>
          <a:xfrm>
            <a:off x="76201" y="62178"/>
            <a:ext cx="4800600" cy="581194"/>
            <a:chOff x="76200" y="28951"/>
            <a:chExt cx="6508830" cy="995726"/>
          </a:xfrm>
        </p:grpSpPr>
        <p:sp>
          <p:nvSpPr>
            <p:cNvPr id="1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14" name="TextBox 13">
              <a:extLst>
                <a:ext uri="{FF2B5EF4-FFF2-40B4-BE49-F238E27FC236}">
                  <a16:creationId xmlns:a16="http://schemas.microsoft.com/office/drawing/2014/main" xmlns="" id="{673E285F-17A3-469B-8849-EF640F59FDB5}"/>
                </a:ext>
              </a:extLst>
            </p:cNvPr>
            <p:cNvSpPr txBox="1"/>
            <p:nvPr/>
          </p:nvSpPr>
          <p:spPr>
            <a:xfrm>
              <a:off x="152400" y="233733"/>
              <a:ext cx="6432630" cy="79094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A. Struktur Jaringan Telekomunikasi</a:t>
              </a:r>
              <a:endParaRPr lang="en-US" sz="2400" b="1" i="1" dirty="0">
                <a:solidFill>
                  <a:schemeClr val="bg1"/>
                </a:solidFill>
              </a:endParaRPr>
            </a:p>
          </p:txBody>
        </p:sp>
        <p:sp>
          <p:nvSpPr>
            <p:cNvPr id="1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sp>
        <p:nvSpPr>
          <p:cNvPr id="16" name="Flowchart: Manual Input 15"/>
          <p:cNvSpPr/>
          <p:nvPr/>
        </p:nvSpPr>
        <p:spPr>
          <a:xfrm>
            <a:off x="494166" y="1047750"/>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IGE merupakan </a:t>
            </a:r>
            <a:r>
              <a:rPr lang="id-ID" sz="2000" i="1" dirty="0" smtClean="0">
                <a:solidFill>
                  <a:schemeClr val="tx1"/>
                </a:solidFill>
                <a:cs typeface="Courier New" panose="02070309020205020404" pitchFamily="49" charset="0"/>
              </a:rPr>
              <a:t>switch</a:t>
            </a:r>
            <a:r>
              <a:rPr lang="id-ID" sz="2000" dirty="0" smtClean="0">
                <a:solidFill>
                  <a:schemeClr val="tx1"/>
                </a:solidFill>
                <a:cs typeface="Courier New" panose="02070309020205020404" pitchFamily="49" charset="0"/>
              </a:rPr>
              <a:t> yang menjadi pintu gerbang (</a:t>
            </a:r>
            <a:r>
              <a:rPr lang="id-ID" sz="2000" i="1" dirty="0" smtClean="0">
                <a:solidFill>
                  <a:schemeClr val="tx1"/>
                </a:solidFill>
                <a:cs typeface="Courier New" panose="02070309020205020404" pitchFamily="49" charset="0"/>
              </a:rPr>
              <a:t>gateway</a:t>
            </a:r>
            <a:r>
              <a:rPr lang="id-ID" sz="2000" dirty="0" smtClean="0">
                <a:solidFill>
                  <a:schemeClr val="tx1"/>
                </a:solidFill>
                <a:cs typeface="Courier New" panose="02070309020205020404" pitchFamily="49" charset="0"/>
              </a:rPr>
              <a:t>) yang mengoneksikan antara jaringan telepon nasional dengan satu/lebih jalur komunikasi berskala internasional.</a:t>
            </a:r>
            <a:endParaRPr lang="en-US" sz="2000" dirty="0">
              <a:solidFill>
                <a:schemeClr val="tx1"/>
              </a:solidFill>
              <a:cs typeface="Calibri" panose="020F0502020204030204" pitchFamily="34" charset="0"/>
            </a:endParaRPr>
          </a:p>
        </p:txBody>
      </p:sp>
      <p:sp>
        <p:nvSpPr>
          <p:cNvPr id="17" name="テキスト プレースホルダー 6"/>
          <p:cNvSpPr txBox="1">
            <a:spLocks/>
          </p:cNvSpPr>
          <p:nvPr/>
        </p:nvSpPr>
        <p:spPr>
          <a:xfrm>
            <a:off x="65690" y="2460268"/>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TC atau </a:t>
            </a:r>
            <a:r>
              <a:rPr lang="id-ID" altLang="ja-JP" sz="2400" i="1" dirty="0" smtClean="0">
                <a:solidFill>
                  <a:srgbClr val="CC3399"/>
                </a:solidFill>
                <a:latin typeface="+mn-lt"/>
                <a:cs typeface="Arial" pitchFamily="34" charset="0"/>
              </a:rPr>
              <a:t>Tetriary Center</a:t>
            </a:r>
            <a:endParaRPr lang="fi-FI" altLang="ja-JP" sz="2400" i="1" dirty="0">
              <a:solidFill>
                <a:srgbClr val="CC3399"/>
              </a:solidFill>
              <a:latin typeface="+mn-lt"/>
              <a:cs typeface="Arial" pitchFamily="34" charset="0"/>
            </a:endParaRPr>
          </a:p>
        </p:txBody>
      </p:sp>
      <p:sp>
        <p:nvSpPr>
          <p:cNvPr id="18" name="Flowchart: Manual Input 17"/>
          <p:cNvSpPr/>
          <p:nvPr/>
        </p:nvSpPr>
        <p:spPr>
          <a:xfrm>
            <a:off x="494166" y="2875548"/>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TC (</a:t>
            </a:r>
            <a:r>
              <a:rPr lang="id-ID" sz="2000" i="1" dirty="0" smtClean="0">
                <a:solidFill>
                  <a:schemeClr val="tx1"/>
                </a:solidFill>
                <a:cs typeface="Courier New" panose="02070309020205020404" pitchFamily="49" charset="0"/>
              </a:rPr>
              <a:t>central trunk</a:t>
            </a:r>
            <a:r>
              <a:rPr lang="id-ID" sz="2000" dirty="0" smtClean="0">
                <a:solidFill>
                  <a:schemeClr val="tx1"/>
                </a:solidFill>
                <a:cs typeface="Courier New" panose="02070309020205020404" pitchFamily="49" charset="0"/>
              </a:rPr>
              <a:t>) adalah perangkat </a:t>
            </a:r>
            <a:r>
              <a:rPr lang="id-ID" sz="2000" i="1" dirty="0" smtClean="0">
                <a:solidFill>
                  <a:schemeClr val="tx1"/>
                </a:solidFill>
                <a:cs typeface="Courier New" panose="02070309020205020404" pitchFamily="49" charset="0"/>
              </a:rPr>
              <a:t>routing</a:t>
            </a:r>
            <a:r>
              <a:rPr lang="id-ID" sz="2000" dirty="0" smtClean="0">
                <a:solidFill>
                  <a:schemeClr val="tx1"/>
                </a:solidFill>
                <a:cs typeface="Courier New" panose="02070309020205020404" pitchFamily="49" charset="0"/>
              </a:rPr>
              <a:t> lanjuran dari </a:t>
            </a:r>
            <a:r>
              <a:rPr lang="id-ID" sz="2000" i="1" dirty="0" smtClean="0">
                <a:solidFill>
                  <a:schemeClr val="tx1"/>
                </a:solidFill>
                <a:cs typeface="Courier New" panose="02070309020205020404" pitchFamily="49" charset="0"/>
              </a:rPr>
              <a:t>secondary center </a:t>
            </a:r>
            <a:r>
              <a:rPr lang="id-ID" sz="2000" dirty="0" smtClean="0">
                <a:solidFill>
                  <a:schemeClr val="tx1"/>
                </a:solidFill>
                <a:cs typeface="Courier New" panose="02070309020205020404" pitchFamily="49" charset="0"/>
              </a:rPr>
              <a:t>(TC). TI akan berfungsi jika sistem </a:t>
            </a:r>
            <a:r>
              <a:rPr lang="id-ID" sz="2000" i="1" dirty="0" smtClean="0">
                <a:solidFill>
                  <a:schemeClr val="tx1"/>
                </a:solidFill>
                <a:cs typeface="Courier New" panose="02070309020205020404" pitchFamily="49" charset="0"/>
              </a:rPr>
              <a:t>central trunk </a:t>
            </a:r>
            <a:r>
              <a:rPr lang="id-ID" sz="2000" dirty="0" smtClean="0">
                <a:solidFill>
                  <a:schemeClr val="tx1"/>
                </a:solidFill>
                <a:cs typeface="Courier New" panose="02070309020205020404" pitchFamily="49" charset="0"/>
              </a:rPr>
              <a:t>1 tidak mampu mendeteksi sistem panggilan dari perangkat sebelumnya.</a:t>
            </a:r>
            <a:endParaRPr lang="en-US" sz="2000" dirty="0">
              <a:solidFill>
                <a:schemeClr val="tx1"/>
              </a:solidFill>
              <a:cs typeface="Calibri" panose="020F0502020204030204" pitchFamily="34" charset="0"/>
            </a:endParaRPr>
          </a:p>
        </p:txBody>
      </p:sp>
    </p:spTree>
    <p:extLst>
      <p:ext uri="{BB962C8B-B14F-4D97-AF65-F5344CB8AC3E}">
        <p14:creationId xmlns:p14="http://schemas.microsoft.com/office/powerpoint/2010/main" val="174618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750"/>
                                        <p:tgtEl>
                                          <p:spTgt spid="1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animBg="1"/>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76200" y="1333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SC atau </a:t>
            </a:r>
            <a:r>
              <a:rPr lang="id-ID" altLang="ja-JP" sz="2400" i="1" dirty="0" smtClean="0">
                <a:solidFill>
                  <a:srgbClr val="CC3399"/>
                </a:solidFill>
                <a:latin typeface="+mn-lt"/>
                <a:cs typeface="Arial" pitchFamily="34" charset="0"/>
              </a:rPr>
              <a:t>Secondary Center</a:t>
            </a:r>
            <a:endParaRPr lang="fi-FI" altLang="ja-JP" sz="2400" i="1" dirty="0">
              <a:solidFill>
                <a:srgbClr val="CC3399"/>
              </a:solidFill>
              <a:latin typeface="+mn-lt"/>
              <a:cs typeface="Arial" pitchFamily="34" charset="0"/>
            </a:endParaRPr>
          </a:p>
        </p:txBody>
      </p:sp>
      <p:sp>
        <p:nvSpPr>
          <p:cNvPr id="3" name="Flowchart: Manual Input 2"/>
          <p:cNvSpPr/>
          <p:nvPr/>
        </p:nvSpPr>
        <p:spPr>
          <a:xfrm>
            <a:off x="504676" y="548630"/>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SC bekerja ketika sistem </a:t>
            </a:r>
            <a:r>
              <a:rPr lang="id-ID" sz="2000" i="1" dirty="0" smtClean="0">
                <a:solidFill>
                  <a:schemeClr val="tx1"/>
                </a:solidFill>
                <a:cs typeface="Courier New" panose="02070309020205020404" pitchFamily="49" charset="0"/>
              </a:rPr>
              <a:t>central tandem </a:t>
            </a:r>
            <a:r>
              <a:rPr lang="id-ID" sz="2000" dirty="0" smtClean="0">
                <a:solidFill>
                  <a:schemeClr val="tx1"/>
                </a:solidFill>
                <a:cs typeface="Courier New" panose="02070309020205020404" pitchFamily="49" charset="0"/>
              </a:rPr>
              <a:t>tidak menyimpan daftar tujuan panggilan yang diajukan oleh pengguna, yang menunjukkan bahwa panggilan tersebut tidak berada dalam satu kota.</a:t>
            </a:r>
            <a:endParaRPr lang="en-US" sz="2000" dirty="0">
              <a:solidFill>
                <a:schemeClr val="tx1"/>
              </a:solidFill>
              <a:cs typeface="Calibri" panose="020F0502020204030204" pitchFamily="34" charset="0"/>
            </a:endParaRPr>
          </a:p>
        </p:txBody>
      </p:sp>
      <p:sp>
        <p:nvSpPr>
          <p:cNvPr id="4" name="テキスト プレースホルダー 6"/>
          <p:cNvSpPr txBox="1">
            <a:spLocks/>
          </p:cNvSpPr>
          <p:nvPr/>
        </p:nvSpPr>
        <p:spPr>
          <a:xfrm>
            <a:off x="76200" y="1961148"/>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4. PC atau </a:t>
            </a:r>
            <a:r>
              <a:rPr lang="id-ID" altLang="ja-JP" sz="2400" i="1" dirty="0" smtClean="0">
                <a:solidFill>
                  <a:srgbClr val="CC3399"/>
                </a:solidFill>
                <a:latin typeface="+mn-lt"/>
                <a:cs typeface="Arial" pitchFamily="34" charset="0"/>
              </a:rPr>
              <a:t>Primary Center</a:t>
            </a:r>
            <a:endParaRPr lang="fi-FI" altLang="ja-JP" sz="2400" i="1" dirty="0">
              <a:solidFill>
                <a:srgbClr val="CC3399"/>
              </a:solidFill>
              <a:latin typeface="+mn-lt"/>
              <a:cs typeface="Arial" pitchFamily="34" charset="0"/>
            </a:endParaRPr>
          </a:p>
        </p:txBody>
      </p:sp>
      <p:sp>
        <p:nvSpPr>
          <p:cNvPr id="5" name="Flowchart: Manual Input 4"/>
          <p:cNvSpPr/>
          <p:nvPr/>
        </p:nvSpPr>
        <p:spPr>
          <a:xfrm>
            <a:off x="504676" y="2376428"/>
            <a:ext cx="8153400" cy="13716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PC merupakan kantor sentral yang berada di hierarki keempat (</a:t>
            </a:r>
            <a:r>
              <a:rPr lang="id-ID" sz="2000" i="1" dirty="0" smtClean="0">
                <a:solidFill>
                  <a:schemeClr val="tx1"/>
                </a:solidFill>
                <a:cs typeface="Courier New" panose="02070309020205020404" pitchFamily="49" charset="0"/>
              </a:rPr>
              <a:t>class</a:t>
            </a:r>
            <a:r>
              <a:rPr lang="id-ID" sz="2000" dirty="0" smtClean="0">
                <a:solidFill>
                  <a:schemeClr val="tx1"/>
                </a:solidFill>
                <a:cs typeface="Courier New" panose="02070309020205020404" pitchFamily="49" charset="0"/>
              </a:rPr>
              <a:t> 4 </a:t>
            </a:r>
            <a:r>
              <a:rPr lang="id-ID" sz="2000" i="1" dirty="0" smtClean="0">
                <a:solidFill>
                  <a:schemeClr val="tx1"/>
                </a:solidFill>
                <a:cs typeface="Courier New" panose="02070309020205020404" pitchFamily="49" charset="0"/>
              </a:rPr>
              <a:t>office</a:t>
            </a:r>
            <a:r>
              <a:rPr lang="id-ID" sz="2000" dirty="0" smtClean="0">
                <a:solidFill>
                  <a:schemeClr val="tx1"/>
                </a:solidFill>
                <a:cs typeface="Courier New" panose="02070309020205020404" pitchFamily="49" charset="0"/>
              </a:rPr>
              <a:t>).  PC berperan untuk mengoneksikan komunikasi yang terjadi antara dua buah sentral telepon lokal yang dapat terletak dalam area sebuah kota. </a:t>
            </a:r>
            <a:endParaRPr lang="en-US" sz="2000" dirty="0">
              <a:solidFill>
                <a:schemeClr val="tx1"/>
              </a:solidFill>
              <a:cs typeface="Calibri" panose="020F0502020204030204" pitchFamily="34" charset="0"/>
            </a:endParaRPr>
          </a:p>
        </p:txBody>
      </p:sp>
    </p:spTree>
    <p:extLst>
      <p:ext uri="{BB962C8B-B14F-4D97-AF65-F5344CB8AC3E}">
        <p14:creationId xmlns:p14="http://schemas.microsoft.com/office/powerpoint/2010/main" val="204357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104924" y="32767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5. LE atau </a:t>
            </a:r>
            <a:r>
              <a:rPr lang="id-ID" altLang="ja-JP" sz="2400" i="1" dirty="0" smtClean="0">
                <a:solidFill>
                  <a:srgbClr val="CC3399"/>
                </a:solidFill>
                <a:latin typeface="+mn-lt"/>
                <a:cs typeface="Arial" pitchFamily="34" charset="0"/>
              </a:rPr>
              <a:t>Local Exchange</a:t>
            </a:r>
            <a:endParaRPr lang="fi-FI" altLang="ja-JP" sz="2400" i="1" dirty="0">
              <a:solidFill>
                <a:srgbClr val="CC3399"/>
              </a:solidFill>
              <a:latin typeface="+mn-lt"/>
              <a:cs typeface="Arial" pitchFamily="34" charset="0"/>
            </a:endParaRPr>
          </a:p>
        </p:txBody>
      </p:sp>
      <p:sp>
        <p:nvSpPr>
          <p:cNvPr id="3" name="Flowchart: Manual Input 2"/>
          <p:cNvSpPr/>
          <p:nvPr/>
        </p:nvSpPr>
        <p:spPr>
          <a:xfrm>
            <a:off x="533400" y="666750"/>
            <a:ext cx="8153400" cy="22098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LE adalah </a:t>
            </a:r>
            <a:r>
              <a:rPr lang="id-ID" sz="2000" i="1" dirty="0" smtClean="0">
                <a:solidFill>
                  <a:schemeClr val="tx1"/>
                </a:solidFill>
                <a:cs typeface="Courier New" panose="02070309020205020404" pitchFamily="49" charset="0"/>
              </a:rPr>
              <a:t>interface</a:t>
            </a:r>
            <a:r>
              <a:rPr lang="id-ID" sz="2000" dirty="0" smtClean="0">
                <a:solidFill>
                  <a:schemeClr val="tx1"/>
                </a:solidFill>
                <a:cs typeface="Courier New" panose="02070309020205020404" pitchFamily="49" charset="0"/>
              </a:rPr>
              <a:t> awal yang akan dihubungi pertama kali ketika terjadi panggilan telepon dari pelanggan menuju sentral. Nama lain LE adalah STO (</a:t>
            </a:r>
            <a:r>
              <a:rPr lang="id-ID" sz="2000" i="1" dirty="0" smtClean="0">
                <a:solidFill>
                  <a:schemeClr val="tx1"/>
                </a:solidFill>
                <a:cs typeface="Courier New" panose="02070309020205020404" pitchFamily="49" charset="0"/>
              </a:rPr>
              <a:t>class </a:t>
            </a:r>
            <a:r>
              <a:rPr lang="id-ID" sz="2000" dirty="0" smtClean="0">
                <a:solidFill>
                  <a:schemeClr val="tx1"/>
                </a:solidFill>
                <a:cs typeface="Courier New" panose="02070309020205020404" pitchFamily="49" charset="0"/>
              </a:rPr>
              <a:t>5 </a:t>
            </a:r>
            <a:r>
              <a:rPr lang="id-ID" sz="2000" i="1" dirty="0" smtClean="0">
                <a:solidFill>
                  <a:schemeClr val="tx1"/>
                </a:solidFill>
                <a:cs typeface="Courier New" panose="02070309020205020404" pitchFamily="49" charset="0"/>
              </a:rPr>
              <a:t>office</a:t>
            </a:r>
            <a:r>
              <a:rPr lang="id-ID" sz="2000" dirty="0" smtClean="0">
                <a:solidFill>
                  <a:schemeClr val="tx1"/>
                </a:solidFill>
                <a:cs typeface="Courier New" panose="02070309020205020404" pitchFamily="49" charset="0"/>
              </a:rPr>
              <a:t>) yang berperan untuk menangani setiap proses panggilan yang dilakukan oleh pelanggan, menentukan jalur </a:t>
            </a:r>
            <a:r>
              <a:rPr lang="id-ID" sz="2000" i="1" dirty="0" smtClean="0">
                <a:solidFill>
                  <a:schemeClr val="tx1"/>
                </a:solidFill>
                <a:cs typeface="Courier New" panose="02070309020205020404" pitchFamily="49" charset="0"/>
              </a:rPr>
              <a:t>routing</a:t>
            </a:r>
            <a:r>
              <a:rPr lang="id-ID" sz="2000" dirty="0" smtClean="0">
                <a:solidFill>
                  <a:schemeClr val="tx1"/>
                </a:solidFill>
                <a:cs typeface="Courier New" panose="02070309020205020404" pitchFamily="49" charset="0"/>
              </a:rPr>
              <a:t>, dan menjamin kualitas sambungan komunikasi.</a:t>
            </a:r>
            <a:endParaRPr lang="en-US" sz="2000" dirty="0">
              <a:solidFill>
                <a:schemeClr val="tx1"/>
              </a:solidFill>
              <a:cs typeface="Calibri" panose="020F0502020204030204" pitchFamily="34" charset="0"/>
            </a:endParaRPr>
          </a:p>
        </p:txBody>
      </p:sp>
    </p:spTree>
    <p:extLst>
      <p:ext uri="{BB962C8B-B14F-4D97-AF65-F5344CB8AC3E}">
        <p14:creationId xmlns:p14="http://schemas.microsoft.com/office/powerpoint/2010/main" val="121033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1" y="62178"/>
            <a:ext cx="7391400" cy="581194"/>
            <a:chOff x="76200" y="28951"/>
            <a:chExt cx="6508830" cy="995726"/>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33733"/>
              <a:ext cx="6432630" cy="79094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B. Komponen dalam Tingkatan Jaringan Telekomunikasi</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sp>
        <p:nvSpPr>
          <p:cNvPr id="6" name="テキスト プレースホルダー 6"/>
          <p:cNvSpPr txBox="1">
            <a:spLocks/>
          </p:cNvSpPr>
          <p:nvPr/>
        </p:nvSpPr>
        <p:spPr>
          <a:xfrm>
            <a:off x="65689" y="632470"/>
            <a:ext cx="7314295"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Komponen dalam Tingkatan Jaringan Telekomunikasi</a:t>
            </a:r>
            <a:endParaRPr lang="fi-FI" altLang="ja-JP" sz="2400" i="1" dirty="0">
              <a:solidFill>
                <a:srgbClr val="CC3399"/>
              </a:solidFill>
              <a:latin typeface="+mn-lt"/>
              <a:cs typeface="Arial" pitchFamily="34" charset="0"/>
            </a:endParaRPr>
          </a:p>
        </p:txBody>
      </p:sp>
      <p:sp>
        <p:nvSpPr>
          <p:cNvPr id="7" name="Snip Diagonal Corner Rectangle 6"/>
          <p:cNvSpPr/>
          <p:nvPr/>
        </p:nvSpPr>
        <p:spPr>
          <a:xfrm>
            <a:off x="685800" y="1676420"/>
            <a:ext cx="7924800" cy="8850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Tingkatan infrastruktur yang mengoneksikan stasiun pengguna menuju </a:t>
            </a:r>
            <a:r>
              <a:rPr lang="id-ID" sz="2000" i="1" dirty="0" smtClean="0">
                <a:solidFill>
                  <a:schemeClr val="tx1"/>
                </a:solidFill>
                <a:cs typeface="Calibri" panose="020F0502020204030204" pitchFamily="34" charset="0"/>
              </a:rPr>
              <a:t>subscriber distribution network </a:t>
            </a:r>
            <a:r>
              <a:rPr lang="id-ID" sz="2000" dirty="0" smtClean="0">
                <a:solidFill>
                  <a:schemeClr val="tx1"/>
                </a:solidFill>
                <a:cs typeface="Calibri" panose="020F0502020204030204" pitchFamily="34" charset="0"/>
              </a:rPr>
              <a:t>atau sentral pengatur area lokal. </a:t>
            </a:r>
            <a:endParaRPr lang="en-US" sz="2000" dirty="0">
              <a:solidFill>
                <a:schemeClr val="tx1"/>
              </a:solidFill>
              <a:cs typeface="Calibri" panose="020F0502020204030204" pitchFamily="34" charset="0"/>
            </a:endParaRPr>
          </a:p>
        </p:txBody>
      </p:sp>
      <p:sp>
        <p:nvSpPr>
          <p:cNvPr id="8" name="Snip Diagonal Corner Rectangle 7"/>
          <p:cNvSpPr/>
          <p:nvPr/>
        </p:nvSpPr>
        <p:spPr>
          <a:xfrm>
            <a:off x="457200" y="1342286"/>
            <a:ext cx="19812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a. </a:t>
            </a:r>
            <a:r>
              <a:rPr lang="id-ID" sz="2000" i="1" dirty="0" smtClean="0">
                <a:solidFill>
                  <a:schemeClr val="bg1"/>
                </a:solidFill>
                <a:latin typeface="Calibri" panose="020F0502020204030204" pitchFamily="34" charset="0"/>
                <a:cs typeface="Calibri" panose="020F0502020204030204" pitchFamily="34" charset="0"/>
              </a:rPr>
              <a:t>Local Network</a:t>
            </a:r>
            <a:endParaRPr lang="en-US" sz="2000" dirty="0">
              <a:solidFill>
                <a:schemeClr val="bg1"/>
              </a:solidFill>
              <a:latin typeface="Calibri" panose="020F0502020204030204" pitchFamily="34" charset="0"/>
              <a:cs typeface="Calibri" panose="020F0502020204030204" pitchFamily="34" charset="0"/>
            </a:endParaRPr>
          </a:p>
        </p:txBody>
      </p:sp>
      <p:sp>
        <p:nvSpPr>
          <p:cNvPr id="9" name="Snip Diagonal Corner Rectangle 8"/>
          <p:cNvSpPr/>
          <p:nvPr/>
        </p:nvSpPr>
        <p:spPr>
          <a:xfrm>
            <a:off x="634488" y="3134484"/>
            <a:ext cx="7924800" cy="8850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Berfungsi sebagai penyambung antara </a:t>
            </a:r>
            <a:r>
              <a:rPr lang="id-ID" sz="2000" i="1" dirty="0" smtClean="0">
                <a:solidFill>
                  <a:schemeClr val="tx1"/>
                </a:solidFill>
                <a:cs typeface="Calibri" panose="020F0502020204030204" pitchFamily="34" charset="0"/>
              </a:rPr>
              <a:t>trunk central </a:t>
            </a:r>
            <a:r>
              <a:rPr lang="id-ID" sz="2000" dirty="0" smtClean="0">
                <a:solidFill>
                  <a:schemeClr val="tx1"/>
                </a:solidFill>
                <a:cs typeface="Calibri" panose="020F0502020204030204" pitchFamily="34" charset="0"/>
              </a:rPr>
              <a:t>dan sentra lokal (dalam sebuah area pelanggan).</a:t>
            </a:r>
            <a:endParaRPr lang="en-US" sz="2000" dirty="0">
              <a:solidFill>
                <a:schemeClr val="tx1"/>
              </a:solidFill>
              <a:cs typeface="Calibri" panose="020F0502020204030204" pitchFamily="34" charset="0"/>
            </a:endParaRPr>
          </a:p>
        </p:txBody>
      </p:sp>
      <p:sp>
        <p:nvSpPr>
          <p:cNvPr id="10" name="Snip Diagonal Corner Rectangle 9"/>
          <p:cNvSpPr/>
          <p:nvPr/>
        </p:nvSpPr>
        <p:spPr>
          <a:xfrm>
            <a:off x="405888" y="2800350"/>
            <a:ext cx="2337312"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a:t>
            </a:r>
            <a:r>
              <a:rPr lang="id-ID" sz="2000" i="1" dirty="0" smtClean="0">
                <a:solidFill>
                  <a:schemeClr val="bg1"/>
                </a:solidFill>
                <a:latin typeface="Calibri" panose="020F0502020204030204" pitchFamily="34" charset="0"/>
                <a:cs typeface="Calibri" panose="020F0502020204030204" pitchFamily="34" charset="0"/>
              </a:rPr>
              <a:t>Junction Network</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9027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685800" y="848484"/>
            <a:ext cx="7924800" cy="8850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Media layanan berupa rangkaian susunan media penyambung jarak jauh yang menghubungkan area lokal pelanggan dalam lingkup nasional.</a:t>
            </a:r>
            <a:endParaRPr lang="en-US" sz="2000" dirty="0">
              <a:solidFill>
                <a:schemeClr val="tx1"/>
              </a:solidFill>
              <a:cs typeface="Calibri" panose="020F0502020204030204" pitchFamily="34" charset="0"/>
            </a:endParaRPr>
          </a:p>
        </p:txBody>
      </p:sp>
      <p:sp>
        <p:nvSpPr>
          <p:cNvPr id="3" name="Snip Diagonal Corner Rectangle 2"/>
          <p:cNvSpPr/>
          <p:nvPr/>
        </p:nvSpPr>
        <p:spPr>
          <a:xfrm>
            <a:off x="457200" y="514350"/>
            <a:ext cx="35052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a:t>
            </a:r>
            <a:r>
              <a:rPr lang="id-ID" sz="2000" i="1" dirty="0" smtClean="0">
                <a:solidFill>
                  <a:schemeClr val="bg1"/>
                </a:solidFill>
                <a:latin typeface="Calibri" panose="020F0502020204030204" pitchFamily="34" charset="0"/>
                <a:cs typeface="Calibri" panose="020F0502020204030204" pitchFamily="34" charset="0"/>
              </a:rPr>
              <a:t>Toll Network/Trunk Network</a:t>
            </a:r>
            <a:endParaRPr lang="en-US" sz="2000" dirty="0">
              <a:solidFill>
                <a:schemeClr val="bg1"/>
              </a:solidFill>
              <a:latin typeface="Calibri" panose="020F0502020204030204" pitchFamily="34" charset="0"/>
              <a:cs typeface="Calibri" panose="020F0502020204030204" pitchFamily="34" charset="0"/>
            </a:endParaRPr>
          </a:p>
        </p:txBody>
      </p:sp>
      <p:sp>
        <p:nvSpPr>
          <p:cNvPr id="4" name="Snip Diagonal Corner Rectangle 3"/>
          <p:cNvSpPr/>
          <p:nvPr/>
        </p:nvSpPr>
        <p:spPr>
          <a:xfrm>
            <a:off x="634488" y="2306548"/>
            <a:ext cx="7924800" cy="1484402"/>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Bagian koneksi yang memungkinkan terjadinya koneksi antarnegara di seluruh dunia melalui mekanisme sambungan jaringan (</a:t>
            </a:r>
            <a:r>
              <a:rPr lang="id-ID" sz="2000" i="1" dirty="0" smtClean="0">
                <a:solidFill>
                  <a:schemeClr val="tx1"/>
                </a:solidFill>
                <a:cs typeface="Calibri" panose="020F0502020204030204" pitchFamily="34" charset="0"/>
              </a:rPr>
              <a:t>national network</a:t>
            </a:r>
            <a:r>
              <a:rPr lang="id-ID" sz="2000" dirty="0" smtClean="0">
                <a:solidFill>
                  <a:schemeClr val="tx1"/>
                </a:solidFill>
                <a:cs typeface="Calibri" panose="020F0502020204030204" pitchFamily="34" charset="0"/>
              </a:rPr>
              <a:t>) dengan jaringan internasional melalui </a:t>
            </a:r>
            <a:r>
              <a:rPr lang="id-ID" sz="2000" i="1" dirty="0" smtClean="0">
                <a:solidFill>
                  <a:schemeClr val="tx1"/>
                </a:solidFill>
                <a:cs typeface="Calibri" panose="020F0502020204030204" pitchFamily="34" charset="0"/>
              </a:rPr>
              <a:t>international gateway exchanges</a:t>
            </a:r>
            <a:r>
              <a:rPr lang="id-ID" sz="2000" dirty="0" smtClean="0">
                <a:solidFill>
                  <a:schemeClr val="tx1"/>
                </a:solidFill>
                <a:cs typeface="Calibri" panose="020F0502020204030204" pitchFamily="34" charset="0"/>
              </a:rPr>
              <a:t> atau </a:t>
            </a:r>
            <a:r>
              <a:rPr lang="id-ID" sz="2000" i="1" dirty="0" smtClean="0">
                <a:solidFill>
                  <a:schemeClr val="tx1"/>
                </a:solidFill>
                <a:cs typeface="Calibri" panose="020F0502020204030204" pitchFamily="34" charset="0"/>
              </a:rPr>
              <a:t>backbone network</a:t>
            </a:r>
            <a:r>
              <a:rPr lang="id-ID" sz="2000" dirty="0" smtClean="0">
                <a:solidFill>
                  <a:schemeClr val="tx1"/>
                </a:solidFill>
                <a:cs typeface="Calibri" panose="020F0502020204030204" pitchFamily="34" charset="0"/>
              </a:rPr>
              <a:t>.</a:t>
            </a:r>
            <a:endParaRPr lang="en-US" sz="2000" dirty="0">
              <a:solidFill>
                <a:schemeClr val="tx1"/>
              </a:solidFill>
              <a:cs typeface="Calibri" panose="020F0502020204030204" pitchFamily="34" charset="0"/>
            </a:endParaRPr>
          </a:p>
        </p:txBody>
      </p:sp>
      <p:sp>
        <p:nvSpPr>
          <p:cNvPr id="5" name="Snip Diagonal Corner Rectangle 4"/>
          <p:cNvSpPr/>
          <p:nvPr/>
        </p:nvSpPr>
        <p:spPr>
          <a:xfrm>
            <a:off x="405888" y="1972414"/>
            <a:ext cx="2870712"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d. </a:t>
            </a:r>
            <a:r>
              <a:rPr lang="id-ID" sz="2000" i="1" dirty="0">
                <a:solidFill>
                  <a:schemeClr val="bg1"/>
                </a:solidFill>
                <a:latin typeface="Calibri" panose="020F0502020204030204" pitchFamily="34" charset="0"/>
                <a:cs typeface="Calibri" panose="020F0502020204030204" pitchFamily="34" charset="0"/>
              </a:rPr>
              <a:t>I</a:t>
            </a:r>
            <a:r>
              <a:rPr lang="id-ID" sz="2000" i="1" dirty="0" smtClean="0">
                <a:solidFill>
                  <a:schemeClr val="bg1"/>
                </a:solidFill>
                <a:latin typeface="Calibri" panose="020F0502020204030204" pitchFamily="34" charset="0"/>
                <a:cs typeface="Calibri" panose="020F0502020204030204" pitchFamily="34" charset="0"/>
              </a:rPr>
              <a:t>nternational </a:t>
            </a:r>
            <a:r>
              <a:rPr lang="id-ID" sz="2000" i="1" dirty="0" smtClean="0">
                <a:solidFill>
                  <a:schemeClr val="bg1"/>
                </a:solidFill>
                <a:latin typeface="Calibri" panose="020F0502020204030204" pitchFamily="34" charset="0"/>
                <a:cs typeface="Calibri" panose="020F0502020204030204" pitchFamily="34" charset="0"/>
              </a:rPr>
              <a:t>Network</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363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70209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Fungsi Pemberian Nomor Telepon</a:t>
            </a:r>
            <a:endParaRPr lang="fi-FI" altLang="ja-JP" sz="2400" dirty="0">
              <a:solidFill>
                <a:srgbClr val="CC3399"/>
              </a:solidFill>
              <a:latin typeface="+mn-lt"/>
              <a:cs typeface="Arial" pitchFamily="34" charset="0"/>
            </a:endParaRPr>
          </a:p>
        </p:txBody>
      </p:sp>
      <p:sp>
        <p:nvSpPr>
          <p:cNvPr id="3" name="Snip Diagonal Corner Rectangle 2"/>
          <p:cNvSpPr/>
          <p:nvPr/>
        </p:nvSpPr>
        <p:spPr>
          <a:xfrm>
            <a:off x="228600" y="819150"/>
            <a:ext cx="3886199" cy="3276600"/>
          </a:xfrm>
          <a:prstGeom prst="snip2DiagRect">
            <a:avLst/>
          </a:prstGeom>
          <a:solidFill>
            <a:srgbClr val="FFFF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Format pemberian nomor telepon dalam sebuah perangkat jaringan memiiki fungsi sebagai berikut.</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Identitas pengguna atau perangkat yang tersambung.</a:t>
            </a:r>
          </a:p>
          <a:p>
            <a:pPr marL="342900" indent="-342900">
              <a:buFont typeface="Arial" panose="020B0604020202020204" pitchFamily="34" charset="0"/>
              <a:buChar char="•"/>
            </a:pPr>
            <a:r>
              <a:rPr lang="id-ID" sz="2000" dirty="0" smtClean="0">
                <a:solidFill>
                  <a:schemeClr val="tx1"/>
                </a:solidFill>
                <a:latin typeface="Calibri" panose="020F0502020204030204" pitchFamily="34" charset="0"/>
                <a:cs typeface="Calibri" panose="020F0502020204030204" pitchFamily="34" charset="0"/>
              </a:rPr>
              <a:t>Penunjuk lokasi atau alamat perangkat telepon berada.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742950"/>
            <a:ext cx="4800600" cy="3600450"/>
          </a:xfrm>
          <a:prstGeom prst="teardrop">
            <a:avLst/>
          </a:prstGeom>
        </p:spPr>
      </p:pic>
      <p:sp>
        <p:nvSpPr>
          <p:cNvPr id="5" name="TextBox 4"/>
          <p:cNvSpPr txBox="1"/>
          <p:nvPr/>
        </p:nvSpPr>
        <p:spPr>
          <a:xfrm>
            <a:off x="7772400" y="4199667"/>
            <a:ext cx="1891239" cy="242803"/>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364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8982</TotalTime>
  <Words>2140</Words>
  <Application>Microsoft Office PowerPoint</Application>
  <PresentationFormat>On-screen Show (16:9)</PresentationFormat>
  <Paragraphs>245</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ＭＳ Ｐゴシック</vt:lpstr>
      <vt:lpstr>Arial</vt:lpstr>
      <vt:lpstr>Calibri</vt:lpstr>
      <vt:lpstr>Courier New</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dc:creator>
  <cp:lastModifiedBy>galacitagie</cp:lastModifiedBy>
  <cp:revision>402</cp:revision>
  <dcterms:created xsi:type="dcterms:W3CDTF">2017-11-15T01:42:28Z</dcterms:created>
  <dcterms:modified xsi:type="dcterms:W3CDTF">2020-02-19T06:22:08Z</dcterms:modified>
</cp:coreProperties>
</file>