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71" r:id="rId5"/>
    <p:sldId id="275" r:id="rId6"/>
    <p:sldId id="273" r:id="rId7"/>
    <p:sldId id="274" r:id="rId8"/>
    <p:sldId id="276" r:id="rId9"/>
    <p:sldId id="277" r:id="rId10"/>
    <p:sldId id="260" r:id="rId11"/>
    <p:sldId id="267" r:id="rId12"/>
    <p:sldId id="263" r:id="rId13"/>
    <p:sldId id="268" r:id="rId14"/>
    <p:sldId id="264" r:id="rId15"/>
    <p:sldId id="270" r:id="rId16"/>
    <p:sldId id="265" r:id="rId17"/>
    <p:sldId id="269" r:id="rId18"/>
    <p:sldId id="278" r:id="rId19"/>
    <p:sldId id="279" r:id="rId20"/>
    <p:sldId id="280" r:id="rId21"/>
    <p:sldId id="281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308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94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126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37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386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868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186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042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690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649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23799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2673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3304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246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5172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871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89AE5-E761-41FA-9CBA-3AF44A3E7C20}" type="datetimeFigureOut">
              <a:rPr lang="en-US" smtClean="0"/>
              <a:t>7/26/2021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5636824-18BA-4D07-9DF4-CDE2A259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785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D315F81-C2B7-4DFA-842D-4C42B6E7D4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id-ID" dirty="0"/>
              <a:t>K</a:t>
            </a:r>
            <a:r>
              <a:rPr lang="en-US" dirty="0" err="1" smtClean="0"/>
              <a:t>earsipan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2B24C278-ABA5-47F9-BBFA-5FE40220919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Guru </a:t>
            </a:r>
            <a:r>
              <a:rPr lang="en-US" dirty="0" err="1" smtClean="0"/>
              <a:t>Pengajar</a:t>
            </a:r>
            <a:r>
              <a:rPr lang="id-ID" dirty="0" smtClean="0"/>
              <a:t>:</a:t>
            </a:r>
          </a:p>
          <a:p>
            <a:r>
              <a:rPr lang="id-ID" dirty="0" smtClean="0"/>
              <a:t>Muhammad Habrianoor Maulana</a:t>
            </a:r>
            <a:r>
              <a:rPr lang="en-US" dirty="0" smtClean="0"/>
              <a:t>, </a:t>
            </a:r>
            <a:r>
              <a:rPr lang="en-US" dirty="0" err="1"/>
              <a:t>S.Pd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093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6CD37BD-342A-46B3-BB1D-0A7D31257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Pengertian</a:t>
            </a:r>
            <a:r>
              <a:rPr lang="en-US" dirty="0"/>
              <a:t> </a:t>
            </a:r>
            <a:r>
              <a:rPr lang="en-US" dirty="0" err="1"/>
              <a:t>Arsip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="" xmlns:a16="http://schemas.microsoft.com/office/drawing/2014/main" id="{F54E73B1-1C96-456F-8BBE-DF17488F76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19201"/>
            <a:ext cx="8596668" cy="4822162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etimologi</a:t>
            </a:r>
            <a:r>
              <a:rPr lang="en-US" dirty="0"/>
              <a:t> </a:t>
            </a:r>
            <a:r>
              <a:rPr lang="en-US" dirty="0" err="1"/>
              <a:t>istilah</a:t>
            </a:r>
            <a:r>
              <a:rPr lang="en-US" dirty="0"/>
              <a:t> </a:t>
            </a:r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Bahasa Yunani “arche” yang </a:t>
            </a:r>
            <a:r>
              <a:rPr lang="en-US" dirty="0" err="1"/>
              <a:t>berarti</a:t>
            </a:r>
            <a:r>
              <a:rPr lang="en-US" dirty="0"/>
              <a:t> “</a:t>
            </a:r>
            <a:r>
              <a:rPr lang="en-US" dirty="0" err="1"/>
              <a:t>permulaan</a:t>
            </a:r>
            <a:r>
              <a:rPr lang="en-US" dirty="0"/>
              <a:t>”  </a:t>
            </a:r>
            <a:r>
              <a:rPr lang="en-US" dirty="0" err="1"/>
              <a:t>menjadi</a:t>
            </a:r>
            <a:r>
              <a:rPr lang="en-US" dirty="0"/>
              <a:t> “ta </a:t>
            </a:r>
            <a:r>
              <a:rPr lang="en-US" dirty="0" err="1"/>
              <a:t>archia</a:t>
            </a:r>
            <a:r>
              <a:rPr lang="en-US" dirty="0"/>
              <a:t>” </a:t>
            </a:r>
            <a:r>
              <a:rPr lang="en-US" dirty="0" err="1"/>
              <a:t>selanjutnya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“</a:t>
            </a:r>
            <a:r>
              <a:rPr lang="en-US" dirty="0" err="1"/>
              <a:t>archeon</a:t>
            </a:r>
            <a:r>
              <a:rPr lang="en-US" dirty="0"/>
              <a:t>” yang </a:t>
            </a:r>
            <a:r>
              <a:rPr lang="en-US" dirty="0" err="1"/>
              <a:t>berarti</a:t>
            </a:r>
            <a:r>
              <a:rPr lang="en-US" dirty="0"/>
              <a:t> “Gedung </a:t>
            </a:r>
            <a:r>
              <a:rPr lang="en-US" dirty="0" err="1"/>
              <a:t>pemerintahan</a:t>
            </a:r>
            <a:r>
              <a:rPr lang="en-US" dirty="0"/>
              <a:t>” dan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Bahasa </a:t>
            </a:r>
            <a:r>
              <a:rPr lang="en-US" dirty="0" err="1"/>
              <a:t>latinnya</a:t>
            </a:r>
            <a:r>
              <a:rPr lang="en-US" dirty="0"/>
              <a:t> </a:t>
            </a:r>
            <a:r>
              <a:rPr lang="en-US" dirty="0" err="1"/>
              <a:t>berbunyi</a:t>
            </a:r>
            <a:r>
              <a:rPr lang="en-US" dirty="0"/>
              <a:t> “ </a:t>
            </a:r>
            <a:r>
              <a:rPr lang="en-US" dirty="0" err="1"/>
              <a:t>archifium</a:t>
            </a:r>
            <a:r>
              <a:rPr lang="en-US" dirty="0"/>
              <a:t>”</a:t>
            </a:r>
          </a:p>
          <a:p>
            <a:endParaRPr lang="en-US" dirty="0"/>
          </a:p>
          <a:p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kamus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Bahasa Indonesia yang </a:t>
            </a:r>
            <a:r>
              <a:rPr lang="en-US" dirty="0" err="1"/>
              <a:t>dimaksud</a:t>
            </a:r>
            <a:r>
              <a:rPr lang="en-US" dirty="0"/>
              <a:t> </a:t>
            </a:r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dokumentertulis</a:t>
            </a:r>
            <a:r>
              <a:rPr lang="en-US" dirty="0"/>
              <a:t> (Surat, </a:t>
            </a:r>
            <a:r>
              <a:rPr lang="en-US" dirty="0" err="1"/>
              <a:t>akta</a:t>
            </a:r>
            <a:r>
              <a:rPr lang="en-US" dirty="0"/>
              <a:t>, dan </a:t>
            </a:r>
            <a:r>
              <a:rPr lang="en-US" dirty="0" err="1"/>
              <a:t>sebagainya</a:t>
            </a:r>
            <a:r>
              <a:rPr lang="en-US" dirty="0"/>
              <a:t>), </a:t>
            </a:r>
            <a:r>
              <a:rPr lang="en-US" dirty="0" err="1"/>
              <a:t>lisan</a:t>
            </a:r>
            <a:r>
              <a:rPr lang="en-US" dirty="0"/>
              <a:t> (</a:t>
            </a:r>
            <a:r>
              <a:rPr lang="en-US" dirty="0" err="1"/>
              <a:t>Pidato</a:t>
            </a:r>
            <a:r>
              <a:rPr lang="en-US" dirty="0"/>
              <a:t>, </a:t>
            </a:r>
            <a:r>
              <a:rPr lang="en-US" dirty="0" err="1"/>
              <a:t>ceramah</a:t>
            </a:r>
            <a:r>
              <a:rPr lang="en-US" dirty="0"/>
              <a:t>, dan </a:t>
            </a:r>
            <a:r>
              <a:rPr lang="en-US" dirty="0" err="1"/>
              <a:t>sebagainya</a:t>
            </a:r>
            <a:r>
              <a:rPr lang="en-US" dirty="0"/>
              <a:t>)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bergambar</a:t>
            </a:r>
            <a:r>
              <a:rPr lang="en-US" dirty="0"/>
              <a:t> (</a:t>
            </a:r>
            <a:r>
              <a:rPr lang="en-US" dirty="0" err="1"/>
              <a:t>Fhoto</a:t>
            </a:r>
            <a:r>
              <a:rPr lang="en-US" dirty="0"/>
              <a:t>, film dan </a:t>
            </a:r>
            <a:r>
              <a:rPr lang="en-US" dirty="0" err="1"/>
              <a:t>sebagainya</a:t>
            </a:r>
            <a:r>
              <a:rPr lang="en-US" dirty="0"/>
              <a:t>)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lampau</a:t>
            </a:r>
            <a:r>
              <a:rPr lang="en-US" dirty="0"/>
              <a:t> , </a:t>
            </a:r>
            <a:r>
              <a:rPr lang="en-US" dirty="0" err="1"/>
              <a:t>disimpan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media </a:t>
            </a:r>
            <a:r>
              <a:rPr lang="en-US" dirty="0" err="1"/>
              <a:t>tulis</a:t>
            </a:r>
            <a:r>
              <a:rPr lang="en-US" dirty="0"/>
              <a:t> (</a:t>
            </a:r>
            <a:r>
              <a:rPr lang="en-US" dirty="0" err="1"/>
              <a:t>kertas</a:t>
            </a:r>
            <a:r>
              <a:rPr lang="en-US" dirty="0"/>
              <a:t>) </a:t>
            </a:r>
            <a:r>
              <a:rPr lang="en-US" dirty="0" err="1"/>
              <a:t>elektronik</a:t>
            </a:r>
            <a:r>
              <a:rPr lang="en-US" dirty="0"/>
              <a:t> (pita </a:t>
            </a:r>
            <a:r>
              <a:rPr lang="en-US" dirty="0" err="1"/>
              <a:t>kaset</a:t>
            </a:r>
            <a:r>
              <a:rPr lang="en-US" dirty="0"/>
              <a:t>, pita video, </a:t>
            </a:r>
            <a:r>
              <a:rPr lang="en-US" dirty="0" err="1"/>
              <a:t>disket</a:t>
            </a:r>
            <a:r>
              <a:rPr lang="en-US" dirty="0"/>
              <a:t> computer, dan </a:t>
            </a:r>
            <a:r>
              <a:rPr lang="en-US" dirty="0" err="1"/>
              <a:t>sebaginya</a:t>
            </a:r>
            <a:r>
              <a:rPr lang="en-US" dirty="0"/>
              <a:t>)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dikeluarkan</a:t>
            </a:r>
            <a:r>
              <a:rPr lang="en-US" dirty="0"/>
              <a:t> oleh </a:t>
            </a:r>
            <a:r>
              <a:rPr lang="en-US" dirty="0" err="1"/>
              <a:t>instansi</a:t>
            </a:r>
            <a:r>
              <a:rPr lang="en-US" dirty="0"/>
              <a:t> </a:t>
            </a:r>
            <a:r>
              <a:rPr lang="en-US" dirty="0" err="1"/>
              <a:t>resmi</a:t>
            </a:r>
            <a:r>
              <a:rPr lang="en-US" dirty="0"/>
              <a:t>, </a:t>
            </a:r>
            <a:r>
              <a:rPr lang="en-US" dirty="0" err="1"/>
              <a:t>disimpan</a:t>
            </a:r>
            <a:r>
              <a:rPr lang="en-US" dirty="0"/>
              <a:t> dan </a:t>
            </a:r>
            <a:r>
              <a:rPr lang="en-US" dirty="0" err="1"/>
              <a:t>dipelihara</a:t>
            </a:r>
            <a:r>
              <a:rPr lang="en-US" dirty="0"/>
              <a:t> di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khusus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kumpulan</a:t>
            </a:r>
            <a:r>
              <a:rPr lang="en-US" dirty="0"/>
              <a:t> </a:t>
            </a:r>
            <a:r>
              <a:rPr lang="en-US" dirty="0" err="1"/>
              <a:t>naskah-naskah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dokumen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corak</a:t>
            </a:r>
            <a:r>
              <a:rPr lang="en-US" dirty="0"/>
              <a:t> </a:t>
            </a:r>
            <a:r>
              <a:rPr lang="en-US" dirty="0" err="1"/>
              <a:t>apapun</a:t>
            </a:r>
            <a:r>
              <a:rPr lang="en-US" dirty="0"/>
              <a:t> (CD, Peta, </a:t>
            </a:r>
            <a:r>
              <a:rPr lang="en-US" dirty="0" err="1"/>
              <a:t>perangko</a:t>
            </a:r>
            <a:r>
              <a:rPr lang="en-US" dirty="0"/>
              <a:t>) yang di </a:t>
            </a:r>
            <a:r>
              <a:rPr lang="en-US" dirty="0" err="1"/>
              <a:t>dalamnya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keterangan</a:t>
            </a:r>
            <a:r>
              <a:rPr lang="en-US" dirty="0"/>
              <a:t> –</a:t>
            </a: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bukti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kejadian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pada </a:t>
            </a:r>
            <a:r>
              <a:rPr lang="en-US" dirty="0" err="1"/>
              <a:t>saat</a:t>
            </a:r>
            <a:r>
              <a:rPr lang="en-US" dirty="0"/>
              <a:t> yang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ditemukan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80121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8DF0893-4B16-471E-BB50-0C405E4E9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arsip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431D28A-FD77-49B9-8300-A8266F2731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316" y="1488613"/>
            <a:ext cx="8596668" cy="503145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	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Dilihat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kepentingan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arsip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warkat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dapat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dibedakan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menjadi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beberapa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jenis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yaitu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Vital Record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Warkat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sangat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record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Warkat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Useful record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Warkat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berguna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Essensial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Record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Warkat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penting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42835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6838B36-83B7-4AA1-AAB9-6D8109AD9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62609"/>
          </a:xfrm>
        </p:spPr>
        <p:txBody>
          <a:bodyPr/>
          <a:lstStyle/>
          <a:p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arsip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33F7A11-961B-4F34-8923-B777791C64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72209"/>
            <a:ext cx="8596668" cy="5446643"/>
          </a:xfrm>
        </p:spPr>
        <p:txBody>
          <a:bodyPr>
            <a:normAutofit/>
          </a:bodyPr>
          <a:lstStyle/>
          <a:p>
            <a:pPr>
              <a:buFont typeface="+mj-lt"/>
              <a:buAutoNum type="alphaLcParenR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Menurut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fungsi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kegunaannya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lphaLcParenR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Menurut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nilai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gunanya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lphaLcParenR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Menurut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sifatnya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lphaLcParenR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Menurut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tingkat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penyimpanan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pemeliharaannya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lphaLcParenR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Berdasarkan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keasliannya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73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116B68F-C4A7-45D0-8455-5596C5A36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14400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A. </a:t>
            </a:r>
            <a:r>
              <a:rPr lang="en-US" sz="3600" dirty="0" err="1"/>
              <a:t>Menurut</a:t>
            </a:r>
            <a:r>
              <a:rPr lang="en-US" sz="3600" dirty="0"/>
              <a:t> </a:t>
            </a:r>
            <a:r>
              <a:rPr lang="en-US" sz="3600" dirty="0" err="1"/>
              <a:t>fungsi</a:t>
            </a:r>
            <a:r>
              <a:rPr lang="en-US" sz="3600" dirty="0"/>
              <a:t> dan </a:t>
            </a:r>
            <a:r>
              <a:rPr lang="en-US" sz="3600" dirty="0" err="1"/>
              <a:t>kegunaannya</a:t>
            </a:r>
            <a:r>
              <a:rPr lang="en-US" sz="3600" dirty="0"/>
              <a:t> </a:t>
            </a:r>
            <a:r>
              <a:rPr lang="en-US" sz="3600" dirty="0" err="1"/>
              <a:t>arsip</a:t>
            </a:r>
            <a:r>
              <a:rPr lang="en-US" sz="3600" dirty="0"/>
              <a:t> </a:t>
            </a:r>
            <a:r>
              <a:rPr lang="en-US" sz="3600" dirty="0" err="1"/>
              <a:t>terdiri</a:t>
            </a:r>
            <a:r>
              <a:rPr lang="en-US" sz="3600" dirty="0"/>
              <a:t> </a:t>
            </a:r>
            <a:r>
              <a:rPr lang="en-US" sz="3600" dirty="0" err="1"/>
              <a:t>atas</a:t>
            </a:r>
            <a:r>
              <a:rPr lang="en-US" sz="3600" dirty="0"/>
              <a:t>:</a:t>
            </a:r>
            <a:br>
              <a:rPr lang="en-US" sz="3600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E9A0627-CFB4-4625-9AC1-B381568B23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1. </a:t>
            </a:r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dinamis</a:t>
            </a:r>
            <a:endParaRPr lang="en-US" dirty="0"/>
          </a:p>
          <a:p>
            <a:pPr marL="800100" lvl="1" indent="-342900">
              <a:buFont typeface="+mj-lt"/>
              <a:buAutoNum type="alphaLcParenR"/>
            </a:pPr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aktif</a:t>
            </a:r>
            <a:endParaRPr lang="en-US" dirty="0"/>
          </a:p>
          <a:p>
            <a:pPr marL="800100" lvl="1" indent="-342900">
              <a:buFont typeface="+mj-lt"/>
              <a:buAutoNum type="alphaLcParenR"/>
            </a:pPr>
            <a:r>
              <a:rPr lang="en-US" dirty="0" err="1"/>
              <a:t>Arsip</a:t>
            </a:r>
            <a:r>
              <a:rPr lang="en-US" dirty="0"/>
              <a:t> semi </a:t>
            </a:r>
            <a:r>
              <a:rPr lang="en-US" dirty="0" err="1"/>
              <a:t>aktif</a:t>
            </a:r>
            <a:endParaRPr lang="en-US" dirty="0"/>
          </a:p>
          <a:p>
            <a:pPr marL="800100" lvl="1" indent="-342900">
              <a:buFont typeface="+mj-lt"/>
              <a:buAutoNum type="alphaLcParenR"/>
            </a:pPr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Inaktif</a:t>
            </a: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2. </a:t>
            </a:r>
            <a:r>
              <a:rPr lang="en-US" dirty="0" err="1"/>
              <a:t>Arsip</a:t>
            </a:r>
            <a:r>
              <a:rPr lang="en-US" dirty="0"/>
              <a:t> Statis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192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8008BC9-DD50-43A7-9724-7CBCC88F3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B. </a:t>
            </a:r>
            <a:r>
              <a:rPr lang="en-US" dirty="0" err="1"/>
              <a:t>Menurut</a:t>
            </a:r>
            <a:r>
              <a:rPr lang="en-US" dirty="0"/>
              <a:t> Nilai </a:t>
            </a:r>
            <a:r>
              <a:rPr lang="en-US" dirty="0" err="1"/>
              <a:t>Gunanya</a:t>
            </a:r>
            <a:r>
              <a:rPr lang="en-US" dirty="0"/>
              <a:t> </a:t>
            </a:r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terbagi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9DE8126-53D2-422B-8F15-6365CDC672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US" dirty="0"/>
              <a:t>Nilai </a:t>
            </a:r>
            <a:r>
              <a:rPr lang="en-US" dirty="0" err="1"/>
              <a:t>Guna</a:t>
            </a:r>
            <a:r>
              <a:rPr lang="en-US" dirty="0"/>
              <a:t> Primer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US" dirty="0"/>
              <a:t>Nilai </a:t>
            </a:r>
            <a:r>
              <a:rPr lang="en-US" dirty="0" err="1"/>
              <a:t>Guna</a:t>
            </a:r>
            <a:r>
              <a:rPr lang="en-US" dirty="0"/>
              <a:t> </a:t>
            </a:r>
            <a:r>
              <a:rPr lang="en-US" dirty="0" err="1"/>
              <a:t>Administrasi</a:t>
            </a:r>
            <a:endParaRPr lang="en-US" dirty="0"/>
          </a:p>
          <a:p>
            <a:pPr marL="800100" lvl="1" indent="-342900">
              <a:buFont typeface="+mj-lt"/>
              <a:buAutoNum type="alphaLcParenR"/>
            </a:pPr>
            <a:r>
              <a:rPr lang="en-US" dirty="0"/>
              <a:t>Nilai </a:t>
            </a:r>
            <a:r>
              <a:rPr lang="en-US" dirty="0" err="1"/>
              <a:t>Guna</a:t>
            </a:r>
            <a:r>
              <a:rPr lang="en-US" dirty="0"/>
              <a:t> Hukum</a:t>
            </a:r>
          </a:p>
          <a:p>
            <a:pPr marL="800100" lvl="1" indent="-342900">
              <a:buFont typeface="+mj-lt"/>
              <a:buAutoNum type="alphaLcParenR"/>
            </a:pPr>
            <a:r>
              <a:rPr lang="en-US" dirty="0"/>
              <a:t>Nilai </a:t>
            </a:r>
            <a:r>
              <a:rPr lang="en-US" dirty="0" err="1"/>
              <a:t>Guna</a:t>
            </a:r>
            <a:r>
              <a:rPr lang="en-US" dirty="0"/>
              <a:t> </a:t>
            </a:r>
            <a:r>
              <a:rPr lang="en-US" dirty="0" err="1"/>
              <a:t>Keuangan</a:t>
            </a:r>
            <a:endParaRPr lang="en-US" dirty="0"/>
          </a:p>
          <a:p>
            <a:pPr marL="800100" lvl="1" indent="-342900">
              <a:buFont typeface="+mj-lt"/>
              <a:buAutoNum type="alphaLcParenR"/>
            </a:pPr>
            <a:r>
              <a:rPr lang="en-US" dirty="0"/>
              <a:t>Nilai </a:t>
            </a:r>
            <a:r>
              <a:rPr lang="en-US" dirty="0" err="1"/>
              <a:t>Guna</a:t>
            </a:r>
            <a:r>
              <a:rPr lang="en-US" dirty="0"/>
              <a:t> </a:t>
            </a:r>
            <a:r>
              <a:rPr lang="en-US" dirty="0" err="1"/>
              <a:t>Ilmiah</a:t>
            </a:r>
            <a:r>
              <a:rPr lang="en-US" dirty="0"/>
              <a:t> </a:t>
            </a:r>
            <a:r>
              <a:rPr lang="en-US" dirty="0" err="1"/>
              <a:t>dannTekhnologi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/>
              <a:t>Nilai </a:t>
            </a:r>
            <a:r>
              <a:rPr lang="en-US" dirty="0" err="1"/>
              <a:t>Guna</a:t>
            </a:r>
            <a:r>
              <a:rPr lang="en-US" dirty="0"/>
              <a:t> </a:t>
            </a:r>
            <a:r>
              <a:rPr lang="en-US" dirty="0" err="1"/>
              <a:t>Sekunder</a:t>
            </a:r>
            <a:endParaRPr lang="en-US" dirty="0"/>
          </a:p>
          <a:p>
            <a:pPr marL="800100" lvl="1" indent="-342900">
              <a:buFont typeface="+mj-lt"/>
              <a:buAutoNum type="alphaLcParenR"/>
            </a:pPr>
            <a:r>
              <a:rPr lang="en-US" dirty="0"/>
              <a:t>Nilai </a:t>
            </a:r>
            <a:r>
              <a:rPr lang="en-US" dirty="0" err="1"/>
              <a:t>Guna</a:t>
            </a:r>
            <a:r>
              <a:rPr lang="en-US" dirty="0"/>
              <a:t> </a:t>
            </a:r>
            <a:r>
              <a:rPr lang="en-US" dirty="0" err="1"/>
              <a:t>pembuktian</a:t>
            </a:r>
            <a:endParaRPr lang="en-US" dirty="0"/>
          </a:p>
          <a:p>
            <a:pPr marL="800100" lvl="1" indent="-342900">
              <a:buFont typeface="+mj-lt"/>
              <a:buAutoNum type="alphaLcParenR"/>
            </a:pPr>
            <a:r>
              <a:rPr lang="en-US" dirty="0"/>
              <a:t>Nilai </a:t>
            </a:r>
            <a:r>
              <a:rPr lang="en-US" dirty="0" err="1"/>
              <a:t>Guna</a:t>
            </a:r>
            <a:r>
              <a:rPr lang="en-US" dirty="0"/>
              <a:t> </a:t>
            </a:r>
            <a:r>
              <a:rPr lang="en-US" dirty="0" err="1"/>
              <a:t>Informasi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3100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27CCE70-6E5B-4CE9-A93F-A8513EBAF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C.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sifatnya</a:t>
            </a:r>
            <a:r>
              <a:rPr lang="en-US" dirty="0"/>
              <a:t> </a:t>
            </a:r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terbagi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DBA13D1-64CE-4F24-999F-2DB58679A3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44488"/>
            <a:ext cx="8596668" cy="424069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1. </a:t>
            </a:r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Tertutup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    	</a:t>
            </a:r>
            <a:r>
              <a:rPr lang="en-US" dirty="0" err="1"/>
              <a:t>arsip</a:t>
            </a:r>
            <a:r>
              <a:rPr lang="en-US" dirty="0"/>
              <a:t> yang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pengelolaan</a:t>
            </a:r>
            <a:r>
              <a:rPr lang="en-US" dirty="0"/>
              <a:t> dan </a:t>
            </a:r>
            <a:r>
              <a:rPr lang="en-US" dirty="0" err="1"/>
              <a:t>perlakuannya</a:t>
            </a:r>
            <a:r>
              <a:rPr lang="en-US" dirty="0"/>
              <a:t> </a:t>
            </a:r>
            <a:r>
              <a:rPr lang="en-US" dirty="0" err="1"/>
              <a:t>berlaku</a:t>
            </a:r>
            <a:r>
              <a:rPr lang="en-US" dirty="0"/>
              <a:t> </a:t>
            </a:r>
            <a:r>
              <a:rPr lang="en-US" dirty="0" err="1"/>
              <a:t>ketentuan</a:t>
            </a:r>
            <a:r>
              <a:rPr lang="en-US" dirty="0"/>
              <a:t> 	</a:t>
            </a:r>
            <a:r>
              <a:rPr lang="en-US" dirty="0" err="1"/>
              <a:t>tentang</a:t>
            </a:r>
            <a:r>
              <a:rPr lang="en-US" dirty="0"/>
              <a:t> 	</a:t>
            </a:r>
            <a:r>
              <a:rPr lang="en-US" dirty="0" err="1"/>
              <a:t>kerahasiaan</a:t>
            </a:r>
            <a:r>
              <a:rPr lang="en-US" dirty="0"/>
              <a:t> </a:t>
            </a:r>
            <a:r>
              <a:rPr lang="en-US" dirty="0" err="1"/>
              <a:t>surat-surat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2. </a:t>
            </a:r>
            <a:r>
              <a:rPr lang="en-US" dirty="0" err="1"/>
              <a:t>Arsip</a:t>
            </a:r>
            <a:r>
              <a:rPr lang="en-US" dirty="0"/>
              <a:t> Terbuka</a:t>
            </a:r>
          </a:p>
          <a:p>
            <a:pPr marL="0" indent="0">
              <a:buNone/>
            </a:pPr>
            <a:r>
              <a:rPr lang="en-US" dirty="0"/>
              <a:t>   	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arsip</a:t>
            </a:r>
            <a:r>
              <a:rPr lang="en-US" dirty="0"/>
              <a:t> yang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pengelolaan</a:t>
            </a:r>
            <a:r>
              <a:rPr lang="en-US" dirty="0"/>
              <a:t> dan </a:t>
            </a:r>
            <a:r>
              <a:rPr lang="en-US" dirty="0" err="1"/>
              <a:t>perlakuannya</a:t>
            </a:r>
            <a:r>
              <a:rPr lang="en-US" dirty="0"/>
              <a:t> </a:t>
            </a:r>
            <a:r>
              <a:rPr lang="en-US" dirty="0" err="1"/>
              <a:t>boleh</a:t>
            </a:r>
            <a:r>
              <a:rPr lang="en-US" dirty="0"/>
              <a:t> </a:t>
            </a:r>
            <a:r>
              <a:rPr lang="en-US" dirty="0" err="1"/>
              <a:t>diketahui</a:t>
            </a:r>
            <a:r>
              <a:rPr lang="en-US" dirty="0"/>
              <a:t> oleh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pihak</a:t>
            </a:r>
            <a:r>
              <a:rPr lang="en-US" dirty="0"/>
              <a:t>/</a:t>
            </a:r>
            <a:r>
              <a:rPr lang="en-US" dirty="0" err="1"/>
              <a:t>umum</a:t>
            </a:r>
            <a:r>
              <a:rPr lang="en-US" dirty="0"/>
              <a:t>.</a:t>
            </a:r>
          </a:p>
          <a:p>
            <a:pPr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7897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0EA816F-8E52-480F-B711-B4185CD1B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33670"/>
          </a:xfrm>
        </p:spPr>
        <p:txBody>
          <a:bodyPr>
            <a:normAutofit fontScale="90000"/>
          </a:bodyPr>
          <a:lstStyle/>
          <a:p>
            <a:r>
              <a:rPr lang="en-US" dirty="0"/>
              <a:t>D</a:t>
            </a:r>
            <a:r>
              <a:rPr lang="en-US" dirty="0" smtClean="0"/>
              <a:t>.</a:t>
            </a:r>
            <a:r>
              <a:rPr lang="id-ID" dirty="0" smtClean="0"/>
              <a:t> </a:t>
            </a:r>
            <a:r>
              <a:rPr lang="en-US" dirty="0" err="1" smtClean="0"/>
              <a:t>Menurut</a:t>
            </a:r>
            <a:r>
              <a:rPr lang="en-US" dirty="0" smtClean="0"/>
              <a:t> </a:t>
            </a:r>
            <a:r>
              <a:rPr lang="en-US" dirty="0"/>
              <a:t>Tingkat </a:t>
            </a:r>
            <a:r>
              <a:rPr lang="en-US" dirty="0" err="1"/>
              <a:t>Penyimpanan</a:t>
            </a:r>
            <a:r>
              <a:rPr lang="en-US" dirty="0"/>
              <a:t> dan </a:t>
            </a:r>
            <a:r>
              <a:rPr lang="en-US" dirty="0" err="1"/>
              <a:t>Pemeliharaan</a:t>
            </a:r>
            <a:r>
              <a:rPr lang="en-US" dirty="0"/>
              <a:t> </a:t>
            </a:r>
            <a:r>
              <a:rPr lang="id-ID" dirty="0" err="1"/>
              <a:t>A</a:t>
            </a:r>
            <a:r>
              <a:rPr lang="en-US" dirty="0" err="1" smtClean="0"/>
              <a:t>rsip</a:t>
            </a:r>
            <a:r>
              <a:rPr lang="en-US" dirty="0" smtClean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1451500-0DC3-4DB3-8F0A-9063E30D8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828801"/>
            <a:ext cx="8596668" cy="4212562"/>
          </a:xfrm>
        </p:spPr>
        <p:txBody>
          <a:bodyPr/>
          <a:lstStyle/>
          <a:p>
            <a:pPr>
              <a:buAutoNum type="arabicPeriod"/>
            </a:pPr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Sentral</a:t>
            </a:r>
            <a:endParaRPr lang="en-US" dirty="0"/>
          </a:p>
          <a:p>
            <a:pPr>
              <a:buAutoNum type="arabicPeriod"/>
            </a:pPr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Pemerintah</a:t>
            </a:r>
            <a:endParaRPr lang="en-US" dirty="0"/>
          </a:p>
          <a:p>
            <a:pPr>
              <a:buAutoNum type="arabicPeriod"/>
            </a:pPr>
            <a:r>
              <a:rPr lang="en-US" dirty="0" err="1"/>
              <a:t>Arsip</a:t>
            </a:r>
            <a:r>
              <a:rPr lang="en-US" dirty="0"/>
              <a:t> Unit</a:t>
            </a:r>
          </a:p>
          <a:p>
            <a:pPr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41532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65E70E3-574C-4BF9-84A9-2B208B22B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9911153" cy="795130"/>
          </a:xfrm>
        </p:spPr>
        <p:txBody>
          <a:bodyPr/>
          <a:lstStyle/>
          <a:p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 smtClean="0"/>
              <a:t>keaslia</a:t>
            </a:r>
            <a:r>
              <a:rPr lang="id-ID" dirty="0" smtClean="0"/>
              <a:t>n</a:t>
            </a:r>
            <a:r>
              <a:rPr lang="en-US" dirty="0" err="1" smtClean="0"/>
              <a:t>nya</a:t>
            </a:r>
            <a:r>
              <a:rPr lang="en-US" dirty="0" smtClean="0"/>
              <a:t> </a:t>
            </a:r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0695A42-1818-4FB0-869E-BA06DECAD9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04731"/>
            <a:ext cx="10587014" cy="4636632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1.Arsip </a:t>
            </a:r>
            <a:r>
              <a:rPr lang="en-US" dirty="0" err="1"/>
              <a:t>Asli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	 </a:t>
            </a:r>
            <a:r>
              <a:rPr lang="en-US" dirty="0" err="1"/>
              <a:t>Dokumen</a:t>
            </a:r>
            <a:r>
              <a:rPr lang="en-US" dirty="0"/>
              <a:t> yang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terkena</a:t>
            </a:r>
            <a:r>
              <a:rPr lang="en-US" dirty="0"/>
              <a:t> </a:t>
            </a:r>
            <a:r>
              <a:rPr lang="en-US" dirty="0" err="1"/>
              <a:t>hentakan</a:t>
            </a:r>
            <a:r>
              <a:rPr lang="en-US" dirty="0"/>
              <a:t> </a:t>
            </a:r>
            <a:r>
              <a:rPr lang="en-US" dirty="0" err="1"/>
              <a:t>mesin</a:t>
            </a:r>
            <a:r>
              <a:rPr lang="en-US" dirty="0"/>
              <a:t> </a:t>
            </a:r>
            <a:r>
              <a:rPr lang="en-US" dirty="0" err="1"/>
              <a:t>tik</a:t>
            </a:r>
            <a:r>
              <a:rPr lang="en-US" dirty="0"/>
              <a:t>, </a:t>
            </a:r>
            <a:r>
              <a:rPr lang="en-US" dirty="0" err="1"/>
              <a:t>cetakan</a:t>
            </a:r>
            <a:r>
              <a:rPr lang="en-US" dirty="0"/>
              <a:t> printer, </a:t>
            </a: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, </a:t>
            </a:r>
            <a:r>
              <a:rPr lang="en-US" dirty="0" err="1"/>
              <a:t>serta</a:t>
            </a:r>
            <a:r>
              <a:rPr lang="en-US" dirty="0"/>
              <a:t> 	</a:t>
            </a:r>
            <a:r>
              <a:rPr lang="en-US" dirty="0" err="1"/>
              <a:t>legalisasi</a:t>
            </a:r>
            <a:r>
              <a:rPr lang="en-US" dirty="0"/>
              <a:t> </a:t>
            </a:r>
            <a:r>
              <a:rPr lang="en-US" dirty="0" err="1"/>
              <a:t>asli</a:t>
            </a:r>
            <a:r>
              <a:rPr lang="en-US" dirty="0"/>
              <a:t> yang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dokumen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2.Arsip </a:t>
            </a:r>
            <a:r>
              <a:rPr lang="en-US" dirty="0" err="1"/>
              <a:t>tembusan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Dokumen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, </a:t>
            </a:r>
            <a:r>
              <a:rPr lang="en-US" dirty="0" err="1"/>
              <a:t>ketiga</a:t>
            </a:r>
            <a:r>
              <a:rPr lang="en-US" dirty="0"/>
              <a:t> dan </a:t>
            </a:r>
            <a:r>
              <a:rPr lang="en-US" dirty="0" err="1"/>
              <a:t>seterusnya</a:t>
            </a:r>
            <a:r>
              <a:rPr lang="en-US" dirty="0"/>
              <a:t> yang </a:t>
            </a:r>
            <a:r>
              <a:rPr lang="en-US" dirty="0" err="1"/>
              <a:t>dalam</a:t>
            </a:r>
            <a:r>
              <a:rPr lang="en-US" dirty="0"/>
              <a:t> proses </a:t>
            </a:r>
            <a:r>
              <a:rPr lang="en-US" dirty="0" err="1"/>
              <a:t>pembuatannya</a:t>
            </a:r>
            <a:r>
              <a:rPr lang="en-US" dirty="0"/>
              <a:t> Bersama </a:t>
            </a:r>
            <a:r>
              <a:rPr lang="en-US" dirty="0" err="1"/>
              <a:t>dokumen</a:t>
            </a:r>
            <a:r>
              <a:rPr lang="en-US" dirty="0"/>
              <a:t> 	yang </a:t>
            </a:r>
            <a:r>
              <a:rPr lang="en-US" dirty="0" err="1"/>
              <a:t>asli</a:t>
            </a:r>
            <a:r>
              <a:rPr lang="en-US" dirty="0"/>
              <a:t>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ditunjukan</a:t>
            </a:r>
            <a:r>
              <a:rPr lang="en-US" dirty="0"/>
              <a:t> pada </a:t>
            </a:r>
            <a:r>
              <a:rPr lang="en-US" dirty="0" err="1"/>
              <a:t>pihak</a:t>
            </a:r>
            <a:r>
              <a:rPr lang="en-US" dirty="0"/>
              <a:t> </a:t>
            </a:r>
            <a:r>
              <a:rPr lang="en-US" dirty="0" err="1"/>
              <a:t>selain</a:t>
            </a:r>
            <a:r>
              <a:rPr lang="en-US" dirty="0"/>
              <a:t> </a:t>
            </a:r>
            <a:r>
              <a:rPr lang="en-US" dirty="0" err="1"/>
              <a:t>penerima</a:t>
            </a:r>
            <a:r>
              <a:rPr lang="en-US" dirty="0"/>
              <a:t> </a:t>
            </a:r>
            <a:r>
              <a:rPr lang="en-US" dirty="0" err="1"/>
              <a:t>dokumen</a:t>
            </a:r>
            <a:r>
              <a:rPr lang="en-US" dirty="0"/>
              <a:t> </a:t>
            </a:r>
            <a:r>
              <a:rPr lang="en-US" dirty="0" err="1"/>
              <a:t>asli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3. </a:t>
            </a:r>
            <a:r>
              <a:rPr lang="en-US" dirty="0" err="1"/>
              <a:t>Arsip</a:t>
            </a:r>
            <a:r>
              <a:rPr lang="en-US" dirty="0"/>
              <a:t> Salinan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Dokumen</a:t>
            </a:r>
            <a:r>
              <a:rPr lang="en-US" dirty="0"/>
              <a:t> yang proses </a:t>
            </a:r>
            <a:r>
              <a:rPr lang="en-US" dirty="0" err="1"/>
              <a:t>pembuatannya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Bersama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dokumen</a:t>
            </a:r>
            <a:r>
              <a:rPr lang="en-US" dirty="0"/>
              <a:t> </a:t>
            </a:r>
            <a:r>
              <a:rPr lang="en-US" dirty="0" err="1"/>
              <a:t>asli</a:t>
            </a:r>
            <a:r>
              <a:rPr lang="en-US" dirty="0"/>
              <a:t>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	</a:t>
            </a:r>
            <a:r>
              <a:rPr lang="en-US" dirty="0" err="1"/>
              <a:t>kesesuaian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dokumen</a:t>
            </a:r>
            <a:r>
              <a:rPr lang="en-US" dirty="0"/>
              <a:t> </a:t>
            </a:r>
            <a:r>
              <a:rPr lang="en-US" dirty="0" err="1"/>
              <a:t>asli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4. </a:t>
            </a:r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Petikan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Arsip</a:t>
            </a:r>
            <a:r>
              <a:rPr lang="en-US" dirty="0"/>
              <a:t> yang </a:t>
            </a:r>
            <a:r>
              <a:rPr lang="en-US" dirty="0" err="1"/>
              <a:t>berupa</a:t>
            </a:r>
            <a:r>
              <a:rPr lang="en-US" dirty="0"/>
              <a:t> tulisan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ketikan</a:t>
            </a:r>
            <a:r>
              <a:rPr lang="en-US" dirty="0"/>
              <a:t> </a:t>
            </a:r>
            <a:r>
              <a:rPr lang="en-US" dirty="0" err="1"/>
              <a:t>ulang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sebagian</a:t>
            </a:r>
            <a:r>
              <a:rPr lang="en-US" dirty="0"/>
              <a:t> </a:t>
            </a:r>
            <a:r>
              <a:rPr lang="en-US" dirty="0" err="1"/>
              <a:t>arsip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88988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3B57C18-9744-4212-BD6A-0A73D2704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Syarat-syarat</a:t>
            </a:r>
            <a:r>
              <a:rPr lang="en-US" dirty="0"/>
              <a:t> </a:t>
            </a:r>
            <a:r>
              <a:rPr lang="en-US" dirty="0" err="1"/>
              <a:t>arsip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9F56F6A7-C7C1-466B-B5F0-08BE38EB4E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dokumen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dikatakan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syarat-syarat</a:t>
            </a:r>
            <a:r>
              <a:rPr lang="en-US" dirty="0"/>
              <a:t>, </a:t>
            </a:r>
            <a:r>
              <a:rPr lang="en-US" dirty="0" err="1"/>
              <a:t>diantaranya</a:t>
            </a:r>
            <a:r>
              <a:rPr lang="en-US" dirty="0"/>
              <a:t>: </a:t>
            </a:r>
          </a:p>
          <a:p>
            <a:pPr>
              <a:buFont typeface="+mj-lt"/>
              <a:buAutoNum type="arabicPeriod"/>
            </a:pP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kumpulan</a:t>
            </a:r>
            <a:r>
              <a:rPr lang="en-US" dirty="0"/>
              <a:t> </a:t>
            </a:r>
            <a:r>
              <a:rPr lang="en-US" dirty="0" err="1"/>
              <a:t>warkat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Disimpan</a:t>
            </a:r>
            <a:r>
              <a:rPr lang="en-US" dirty="0"/>
              <a:t> </a:t>
            </a:r>
            <a:r>
              <a:rPr lang="en-US" dirty="0" err="1"/>
              <a:t>menurut</a:t>
            </a:r>
            <a:r>
              <a:rPr lang="en-US" dirty="0"/>
              <a:t> system </a:t>
            </a:r>
            <a:r>
              <a:rPr lang="en-US" dirty="0" err="1"/>
              <a:t>tertentu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kegunaan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cepat</a:t>
            </a:r>
            <a:r>
              <a:rPr lang="en-US" dirty="0"/>
              <a:t> dan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ditemukan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77239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C86AB3C-30C7-4E64-AD28-A98233AD70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83096"/>
          </a:xfrm>
        </p:spPr>
        <p:txBody>
          <a:bodyPr>
            <a:normAutofit fontScale="90000"/>
          </a:bodyPr>
          <a:lstStyle/>
          <a:p>
            <a:r>
              <a:rPr lang="en-US" dirty="0"/>
              <a:t>                  </a:t>
            </a:r>
            <a:r>
              <a:rPr lang="en-US" dirty="0" err="1"/>
              <a:t>Pengertian</a:t>
            </a:r>
            <a:r>
              <a:rPr lang="en-US" dirty="0"/>
              <a:t> </a:t>
            </a:r>
            <a:r>
              <a:rPr lang="en-US" dirty="0" err="1"/>
              <a:t>Kearsipan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054B9D1-DB08-4F9B-BD51-8B7985708C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10749"/>
            <a:ext cx="8596668" cy="4530614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		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Proses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kegiatan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proses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pengaturan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mulai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penerimaaan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pencatatan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penyimpanan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menggunakan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system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tertentu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menemukan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Kembali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cepat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tepat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penggunaan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pemeliharaan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penyusutan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pemusnahan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arsip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2765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6AC3A4-CA9B-4166-BDE1-DDE2073A4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Ruang</a:t>
            </a:r>
            <a:r>
              <a:rPr lang="en-US" dirty="0"/>
              <a:t> </a:t>
            </a:r>
            <a:r>
              <a:rPr lang="id-ID" dirty="0" err="1"/>
              <a:t>L</a:t>
            </a:r>
            <a:r>
              <a:rPr lang="en-US" dirty="0" err="1" smtClean="0"/>
              <a:t>ingkup</a:t>
            </a:r>
            <a:r>
              <a:rPr lang="en-US" dirty="0" smtClean="0"/>
              <a:t> </a:t>
            </a:r>
            <a:r>
              <a:rPr lang="id-ID" dirty="0" err="1"/>
              <a:t>K</a:t>
            </a:r>
            <a:r>
              <a:rPr lang="en-US" dirty="0" err="1" smtClean="0"/>
              <a:t>earsipan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EF30301-65BB-4987-A9B1-48DC5909D2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97497"/>
            <a:ext cx="8596668" cy="1931503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	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kearsipan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terdiri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pengelolaan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penanganan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dokumen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arsip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informasi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sampai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dokumen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tersebut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dilestarikan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dihapus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611383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C6CF488-49F8-4C38-922A-0E7738866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51185"/>
            <a:ext cx="8596668" cy="463826"/>
          </a:xfrm>
        </p:spPr>
        <p:txBody>
          <a:bodyPr>
            <a:normAutofit fontScale="90000"/>
          </a:bodyPr>
          <a:lstStyle/>
          <a:p>
            <a:r>
              <a:rPr lang="en-US" dirty="0"/>
              <a:t>Proses </a:t>
            </a:r>
            <a:r>
              <a:rPr lang="id-ID" dirty="0" err="1"/>
              <a:t>P</a:t>
            </a:r>
            <a:r>
              <a:rPr lang="en-US" dirty="0" err="1" smtClean="0"/>
              <a:t>engarsipan</a:t>
            </a:r>
            <a:endParaRPr lang="en-US" dirty="0"/>
          </a:p>
        </p:txBody>
      </p:sp>
      <p:sp>
        <p:nvSpPr>
          <p:cNvPr id="4" name="Arrow: Right 3">
            <a:extLst>
              <a:ext uri="{FF2B5EF4-FFF2-40B4-BE49-F238E27FC236}">
                <a16:creationId xmlns="" xmlns:a16="http://schemas.microsoft.com/office/drawing/2014/main" id="{1E7A1BF8-E39F-4352-AEDA-359F23EB3C41}"/>
              </a:ext>
            </a:extLst>
          </p:cNvPr>
          <p:cNvSpPr/>
          <p:nvPr/>
        </p:nvSpPr>
        <p:spPr>
          <a:xfrm>
            <a:off x="461742" y="1145955"/>
            <a:ext cx="2228664" cy="20342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Penciptaan</a:t>
            </a:r>
            <a:r>
              <a:rPr lang="en-US" dirty="0"/>
              <a:t>  </a:t>
            </a:r>
            <a:r>
              <a:rPr lang="id-ID" dirty="0" err="1"/>
              <a:t>A</a:t>
            </a:r>
            <a:r>
              <a:rPr lang="en-US" dirty="0" err="1" smtClean="0"/>
              <a:t>rsip</a:t>
            </a:r>
            <a:endParaRPr lang="en-US" dirty="0"/>
          </a:p>
        </p:txBody>
      </p:sp>
      <p:sp>
        <p:nvSpPr>
          <p:cNvPr id="12" name="Arrow: Right 11">
            <a:extLst>
              <a:ext uri="{FF2B5EF4-FFF2-40B4-BE49-F238E27FC236}">
                <a16:creationId xmlns="" xmlns:a16="http://schemas.microsoft.com/office/drawing/2014/main" id="{85C1138E-5205-4BC4-BD2C-40468C33E2BE}"/>
              </a:ext>
            </a:extLst>
          </p:cNvPr>
          <p:cNvSpPr/>
          <p:nvPr/>
        </p:nvSpPr>
        <p:spPr>
          <a:xfrm>
            <a:off x="2757009" y="1145955"/>
            <a:ext cx="2073555" cy="19381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err="1"/>
              <a:t>P</a:t>
            </a:r>
            <a:r>
              <a:rPr lang="en-US" dirty="0" err="1" smtClean="0"/>
              <a:t>enerimaan</a:t>
            </a:r>
            <a:r>
              <a:rPr lang="en-US" dirty="0" smtClean="0"/>
              <a:t> </a:t>
            </a:r>
            <a:r>
              <a:rPr lang="id-ID" dirty="0" err="1"/>
              <a:t>A</a:t>
            </a:r>
            <a:r>
              <a:rPr lang="en-US" dirty="0" err="1" smtClean="0"/>
              <a:t>rsip</a:t>
            </a:r>
            <a:endParaRPr lang="en-US" dirty="0"/>
          </a:p>
        </p:txBody>
      </p:sp>
      <p:sp>
        <p:nvSpPr>
          <p:cNvPr id="14" name="Arrow: Right 13">
            <a:extLst>
              <a:ext uri="{FF2B5EF4-FFF2-40B4-BE49-F238E27FC236}">
                <a16:creationId xmlns="" xmlns:a16="http://schemas.microsoft.com/office/drawing/2014/main" id="{E5FDD22A-7354-434C-96E4-6FF332BFC91D}"/>
              </a:ext>
            </a:extLst>
          </p:cNvPr>
          <p:cNvSpPr/>
          <p:nvPr/>
        </p:nvSpPr>
        <p:spPr>
          <a:xfrm>
            <a:off x="4897167" y="1145955"/>
            <a:ext cx="2073555" cy="19381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err="1"/>
              <a:t>P</a:t>
            </a:r>
            <a:r>
              <a:rPr lang="en-US" dirty="0" err="1" smtClean="0"/>
              <a:t>engumpulan</a:t>
            </a:r>
            <a:r>
              <a:rPr lang="en-US" dirty="0" smtClean="0"/>
              <a:t> </a:t>
            </a:r>
            <a:r>
              <a:rPr lang="id-ID" dirty="0" err="1"/>
              <a:t>A</a:t>
            </a:r>
            <a:r>
              <a:rPr lang="en-US" dirty="0" err="1" smtClean="0"/>
              <a:t>rsip</a:t>
            </a:r>
            <a:endParaRPr lang="en-US" dirty="0"/>
          </a:p>
        </p:txBody>
      </p:sp>
      <p:sp>
        <p:nvSpPr>
          <p:cNvPr id="16" name="Arrow: Right 15">
            <a:extLst>
              <a:ext uri="{FF2B5EF4-FFF2-40B4-BE49-F238E27FC236}">
                <a16:creationId xmlns="" xmlns:a16="http://schemas.microsoft.com/office/drawing/2014/main" id="{2253DC44-F094-4419-A4DC-F66264EC8341}"/>
              </a:ext>
            </a:extLst>
          </p:cNvPr>
          <p:cNvSpPr/>
          <p:nvPr/>
        </p:nvSpPr>
        <p:spPr>
          <a:xfrm rot="1865141">
            <a:off x="6884754" y="1729515"/>
            <a:ext cx="2101686" cy="19248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err="1"/>
              <a:t>P</a:t>
            </a:r>
            <a:r>
              <a:rPr lang="en-US" dirty="0" err="1" smtClean="0"/>
              <a:t>emilihan</a:t>
            </a:r>
            <a:r>
              <a:rPr lang="en-US" dirty="0" smtClean="0"/>
              <a:t> </a:t>
            </a:r>
            <a:r>
              <a:rPr lang="id-ID" dirty="0" err="1"/>
              <a:t>A</a:t>
            </a:r>
            <a:r>
              <a:rPr lang="en-US" dirty="0" err="1" smtClean="0"/>
              <a:t>rsip</a:t>
            </a:r>
            <a:endParaRPr lang="en-US" dirty="0"/>
          </a:p>
        </p:txBody>
      </p:sp>
      <p:sp>
        <p:nvSpPr>
          <p:cNvPr id="22" name="Arrow: Left 21">
            <a:extLst>
              <a:ext uri="{FF2B5EF4-FFF2-40B4-BE49-F238E27FC236}">
                <a16:creationId xmlns="" xmlns:a16="http://schemas.microsoft.com/office/drawing/2014/main" id="{6FEE6836-E57C-483D-ACD9-93B788DECA49}"/>
              </a:ext>
            </a:extLst>
          </p:cNvPr>
          <p:cNvSpPr/>
          <p:nvPr/>
        </p:nvSpPr>
        <p:spPr>
          <a:xfrm>
            <a:off x="4958953" y="4769568"/>
            <a:ext cx="2274094" cy="170245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Pemeliharaan</a:t>
            </a:r>
            <a:r>
              <a:rPr lang="en-US" dirty="0"/>
              <a:t>/ </a:t>
            </a:r>
            <a:r>
              <a:rPr lang="en-US" dirty="0" err="1"/>
              <a:t>perawatan</a:t>
            </a:r>
            <a:r>
              <a:rPr lang="en-US" dirty="0"/>
              <a:t> </a:t>
            </a:r>
            <a:r>
              <a:rPr lang="en-US" dirty="0" err="1"/>
              <a:t>arsip</a:t>
            </a:r>
            <a:endParaRPr lang="en-US" dirty="0"/>
          </a:p>
        </p:txBody>
      </p:sp>
      <p:sp>
        <p:nvSpPr>
          <p:cNvPr id="23" name="Arrow: Down 22">
            <a:extLst>
              <a:ext uri="{FF2B5EF4-FFF2-40B4-BE49-F238E27FC236}">
                <a16:creationId xmlns="" xmlns:a16="http://schemas.microsoft.com/office/drawing/2014/main" id="{8248971F-7D36-47CA-BF1E-9BC2A3D2BC7A}"/>
              </a:ext>
            </a:extLst>
          </p:cNvPr>
          <p:cNvSpPr/>
          <p:nvPr/>
        </p:nvSpPr>
        <p:spPr>
          <a:xfrm rot="1555608">
            <a:off x="6874139" y="3943656"/>
            <a:ext cx="3121172" cy="17214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Pengendalian</a:t>
            </a:r>
            <a:r>
              <a:rPr lang="en-US" dirty="0"/>
              <a:t> </a:t>
            </a:r>
            <a:r>
              <a:rPr lang="id-ID" dirty="0" err="1"/>
              <a:t>A</a:t>
            </a:r>
            <a:r>
              <a:rPr lang="en-US" dirty="0" err="1" smtClean="0"/>
              <a:t>rsip</a:t>
            </a:r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000AD60E-9030-45D6-B7C3-92D8B3C62D59}"/>
              </a:ext>
            </a:extLst>
          </p:cNvPr>
          <p:cNvSpPr/>
          <p:nvPr/>
        </p:nvSpPr>
        <p:spPr>
          <a:xfrm>
            <a:off x="2208955" y="4769568"/>
            <a:ext cx="2398643" cy="17024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Penyimpanan</a:t>
            </a:r>
            <a:r>
              <a:rPr lang="en-US" dirty="0"/>
              <a:t> </a:t>
            </a:r>
            <a:r>
              <a:rPr lang="en-US" dirty="0" err="1"/>
              <a:t>Arsip</a:t>
            </a:r>
            <a:endParaRPr lang="en-US" dirty="0"/>
          </a:p>
          <a:p>
            <a:pPr algn="ctr"/>
            <a:r>
              <a:rPr lang="en-US" dirty="0" err="1"/>
              <a:t>Atau</a:t>
            </a:r>
            <a:r>
              <a:rPr lang="en-US" dirty="0"/>
              <a:t> </a:t>
            </a:r>
          </a:p>
          <a:p>
            <a:pPr algn="ctr"/>
            <a:r>
              <a:rPr lang="en-US" dirty="0" err="1"/>
              <a:t>Pemusnahan</a:t>
            </a:r>
            <a:r>
              <a:rPr lang="en-US" dirty="0"/>
              <a:t> </a:t>
            </a:r>
            <a:r>
              <a:rPr lang="en-US" dirty="0" err="1"/>
              <a:t>Arsip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22320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2028F7F-1F57-4D9E-AFA8-14C75678C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Pengelolaan</a:t>
            </a:r>
            <a:r>
              <a:rPr lang="en-US" dirty="0"/>
              <a:t> </a:t>
            </a:r>
            <a:r>
              <a:rPr lang="en-US" dirty="0" err="1"/>
              <a:t>Kearsipan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D384D31-9A3E-49FE-8307-C8F6730EFB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98713"/>
            <a:ext cx="8596668" cy="474264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Ada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asas</a:t>
            </a:r>
            <a:r>
              <a:rPr lang="en-US" dirty="0"/>
              <a:t> </a:t>
            </a:r>
            <a:r>
              <a:rPr lang="en-US" dirty="0" err="1"/>
              <a:t>pengorganisasian</a:t>
            </a:r>
            <a:r>
              <a:rPr lang="en-US" dirty="0"/>
              <a:t> </a:t>
            </a:r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1.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sentralisasi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penyimpanan</a:t>
            </a:r>
            <a:r>
              <a:rPr lang="en-US" dirty="0"/>
              <a:t>  </a:t>
            </a:r>
            <a:r>
              <a:rPr lang="en-US" dirty="0" err="1"/>
              <a:t>arsip</a:t>
            </a:r>
            <a:r>
              <a:rPr lang="en-US" dirty="0"/>
              <a:t> yang </a:t>
            </a:r>
            <a:r>
              <a:rPr lang="en-US" dirty="0" err="1"/>
              <a:t>dipusatkan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unit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khusus</a:t>
            </a:r>
            <a:r>
              <a:rPr lang="en-US" dirty="0"/>
              <a:t> 	yang </a:t>
            </a:r>
            <a:r>
              <a:rPr lang="en-US" dirty="0" err="1"/>
              <a:t>lazim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Central File.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efesien</a:t>
            </a:r>
            <a:r>
              <a:rPr lang="en-US" dirty="0"/>
              <a:t> dan </a:t>
            </a:r>
            <a:r>
              <a:rPr lang="en-US" dirty="0" err="1"/>
              <a:t>efektif</a:t>
            </a:r>
            <a:r>
              <a:rPr lang="en-US" dirty="0"/>
              <a:t>  	</a:t>
            </a:r>
            <a:r>
              <a:rPr lang="en-US" dirty="0" err="1"/>
              <a:t>dilaksanakan</a:t>
            </a:r>
            <a:r>
              <a:rPr lang="en-US" dirty="0"/>
              <a:t> di </a:t>
            </a:r>
            <a:r>
              <a:rPr lang="en-US" dirty="0" err="1"/>
              <a:t>kantor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 </a:t>
            </a:r>
            <a:r>
              <a:rPr lang="en-US" dirty="0" err="1"/>
              <a:t>dimana</a:t>
            </a:r>
            <a:r>
              <a:rPr lang="en-US" dirty="0"/>
              <a:t> volume </a:t>
            </a:r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tercipta</a:t>
            </a:r>
            <a:r>
              <a:rPr lang="en-US" dirty="0"/>
              <a:t>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sedikit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2.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desentralisasi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penyimpanan</a:t>
            </a:r>
            <a:r>
              <a:rPr lang="en-US" dirty="0"/>
              <a:t> </a:t>
            </a:r>
            <a:r>
              <a:rPr lang="en-US" dirty="0" err="1"/>
              <a:t>arsip</a:t>
            </a:r>
            <a:r>
              <a:rPr lang="en-US" dirty="0"/>
              <a:t> </a:t>
            </a:r>
            <a:r>
              <a:rPr lang="en-US" dirty="0" err="1"/>
              <a:t>dimana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unit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mengelola</a:t>
            </a:r>
            <a:r>
              <a:rPr lang="en-US" dirty="0"/>
              <a:t> </a:t>
            </a:r>
            <a:r>
              <a:rPr lang="en-US" dirty="0" err="1"/>
              <a:t>arsipnya</a:t>
            </a:r>
            <a:r>
              <a:rPr lang="en-US" dirty="0"/>
              <a:t> 	</a:t>
            </a:r>
            <a:r>
              <a:rPr lang="en-US" dirty="0" err="1"/>
              <a:t>masing-masing</a:t>
            </a:r>
            <a:r>
              <a:rPr lang="en-US" dirty="0"/>
              <a:t>. </a:t>
            </a:r>
            <a:r>
              <a:rPr lang="en-US" dirty="0" err="1"/>
              <a:t>Asas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organisasi</a:t>
            </a:r>
            <a:r>
              <a:rPr lang="en-US" dirty="0"/>
              <a:t> yang </a:t>
            </a:r>
            <a:r>
              <a:rPr lang="en-US" dirty="0" err="1"/>
              <a:t>besar</a:t>
            </a:r>
            <a:r>
              <a:rPr lang="en-US" dirty="0"/>
              <a:t> 	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ruang</a:t>
            </a:r>
            <a:r>
              <a:rPr lang="en-US" dirty="0"/>
              <a:t> </a:t>
            </a:r>
            <a:r>
              <a:rPr lang="en-US" dirty="0" err="1"/>
              <a:t>kantor</a:t>
            </a:r>
            <a:r>
              <a:rPr lang="en-US" dirty="0"/>
              <a:t> yang </a:t>
            </a:r>
            <a:r>
              <a:rPr lang="en-US" dirty="0" err="1"/>
              <a:t>terpisah</a:t>
            </a:r>
            <a:r>
              <a:rPr lang="en-US" dirty="0"/>
              <a:t> </a:t>
            </a:r>
            <a:r>
              <a:rPr lang="en-US" dirty="0" err="1"/>
              <a:t>letaknya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3. </a:t>
            </a:r>
            <a:r>
              <a:rPr lang="en-US" dirty="0" err="1"/>
              <a:t>Asas</a:t>
            </a:r>
            <a:r>
              <a:rPr lang="en-US" dirty="0"/>
              <a:t> </a:t>
            </a:r>
            <a:r>
              <a:rPr lang="en-US" dirty="0" err="1"/>
              <a:t>Gabungan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kombinasi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asas</a:t>
            </a:r>
            <a:r>
              <a:rPr lang="en-US" dirty="0"/>
              <a:t> </a:t>
            </a:r>
            <a:r>
              <a:rPr lang="en-US" dirty="0" err="1"/>
              <a:t>sentralisasi</a:t>
            </a:r>
            <a:r>
              <a:rPr lang="en-US" dirty="0"/>
              <a:t> dan </a:t>
            </a:r>
            <a:r>
              <a:rPr lang="en-US" dirty="0" err="1"/>
              <a:t>desentralisasi</a:t>
            </a:r>
            <a:r>
              <a:rPr lang="en-US" dirty="0"/>
              <a:t>. </a:t>
            </a:r>
            <a:r>
              <a:rPr lang="en-US" dirty="0" err="1"/>
              <a:t>Asas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pada </a:t>
            </a:r>
            <a:r>
              <a:rPr lang="en-US" dirty="0" err="1"/>
              <a:t>organisasi</a:t>
            </a:r>
            <a:r>
              <a:rPr lang="en-US" dirty="0"/>
              <a:t> </a:t>
            </a:r>
            <a:r>
              <a:rPr lang="en-US" dirty="0" err="1"/>
              <a:t>kantor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berkembang</a:t>
            </a:r>
            <a:r>
              <a:rPr lang="en-US" dirty="0"/>
              <a:t>.</a:t>
            </a:r>
          </a:p>
          <a:p>
            <a:pPr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78048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D1F0C4B-97AE-4F5A-86A9-A5B70B708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98782"/>
            <a:ext cx="8596668" cy="940904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Penyelenggaraan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kearsipan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dilaksanakan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berasaskan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hal-hal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sebagai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berikut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C204CE3-0E53-4EE9-8431-4F70F6D5B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91479"/>
            <a:ext cx="8596668" cy="4649884"/>
          </a:xfrm>
        </p:spPr>
        <p:txBody>
          <a:bodyPr>
            <a:normAutofit fontScale="92500" lnSpcReduction="20000"/>
          </a:bodyPr>
          <a:lstStyle/>
          <a:p>
            <a:pPr>
              <a:buFont typeface="+mj-lt"/>
              <a:buAutoNum type="arabicPeriod"/>
            </a:pPr>
            <a:r>
              <a:rPr lang="en-US" dirty="0" err="1"/>
              <a:t>Kepastian</a:t>
            </a:r>
            <a:r>
              <a:rPr lang="en-US" dirty="0"/>
              <a:t> </a:t>
            </a:r>
            <a:r>
              <a:rPr lang="en-US" dirty="0" err="1"/>
              <a:t>hukum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Keautentikan</a:t>
            </a:r>
            <a:r>
              <a:rPr lang="en-US" dirty="0"/>
              <a:t> dan </a:t>
            </a:r>
            <a:r>
              <a:rPr lang="en-US" dirty="0" err="1"/>
              <a:t>keterpercayaan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Keutuhan</a:t>
            </a:r>
            <a:r>
              <a:rPr lang="en-US" dirty="0"/>
              <a:t> </a:t>
            </a:r>
          </a:p>
          <a:p>
            <a:pPr>
              <a:buFont typeface="+mj-lt"/>
              <a:buAutoNum type="arabicPeriod"/>
            </a:pPr>
            <a:r>
              <a:rPr lang="en-US" dirty="0" err="1"/>
              <a:t>Asal</a:t>
            </a:r>
            <a:r>
              <a:rPr lang="en-US" dirty="0"/>
              <a:t> </a:t>
            </a:r>
            <a:r>
              <a:rPr lang="en-US" dirty="0" err="1"/>
              <a:t>usul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Aturan</a:t>
            </a:r>
            <a:r>
              <a:rPr lang="en-US" dirty="0"/>
              <a:t> </a:t>
            </a:r>
            <a:r>
              <a:rPr lang="en-US" dirty="0" err="1"/>
              <a:t>asli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Keamatan</a:t>
            </a:r>
            <a:r>
              <a:rPr lang="en-US" dirty="0"/>
              <a:t> dan </a:t>
            </a:r>
            <a:r>
              <a:rPr lang="en-US" dirty="0" err="1"/>
              <a:t>keselamatan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Keprofesionalan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Keresponsifan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Keantisipatifan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Kepartisipatifan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Akuntabilitas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Kemanfaatan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Aksesibilitas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Kepentingan</a:t>
            </a:r>
            <a:r>
              <a:rPr lang="en-US" dirty="0"/>
              <a:t> </a:t>
            </a:r>
            <a:r>
              <a:rPr lang="en-US" dirty="0" err="1"/>
              <a:t>umum</a:t>
            </a: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8290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28B6DAB-A9E7-4BE4-BCF3-03B5185A6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Norma, </a:t>
            </a:r>
            <a:r>
              <a:rPr lang="en-US" dirty="0" err="1"/>
              <a:t>Standar</a:t>
            </a:r>
            <a:r>
              <a:rPr lang="en-US" dirty="0"/>
              <a:t>, </a:t>
            </a:r>
            <a:r>
              <a:rPr lang="en-US" dirty="0" err="1"/>
              <a:t>prosedur</a:t>
            </a:r>
            <a:r>
              <a:rPr lang="en-US" dirty="0"/>
              <a:t> dan </a:t>
            </a:r>
            <a:r>
              <a:rPr lang="en-US" dirty="0" err="1"/>
              <a:t>kaidah</a:t>
            </a:r>
            <a:r>
              <a:rPr lang="en-US" dirty="0"/>
              <a:t> </a:t>
            </a:r>
            <a:r>
              <a:rPr lang="en-US"/>
              <a:t>kearsipan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B5C5508C-6403-4B94-B4F3-79EC499A4F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56523"/>
            <a:ext cx="8596668" cy="4384840"/>
          </a:xfrm>
        </p:spPr>
        <p:txBody>
          <a:bodyPr/>
          <a:lstStyle/>
          <a:p>
            <a:r>
              <a:rPr lang="en-US" dirty="0"/>
              <a:t>Norma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kaidah</a:t>
            </a:r>
            <a:r>
              <a:rPr lang="en-US" dirty="0"/>
              <a:t> </a:t>
            </a:r>
            <a:r>
              <a:rPr lang="en-US" dirty="0" err="1"/>
              <a:t>kearsipan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ketentuan</a:t>
            </a:r>
            <a:r>
              <a:rPr lang="en-US" dirty="0"/>
              <a:t> yang </a:t>
            </a:r>
            <a:r>
              <a:rPr lang="en-US" dirty="0" err="1"/>
              <a:t>mengatur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dibidang</a:t>
            </a:r>
            <a:r>
              <a:rPr lang="en-US" dirty="0"/>
              <a:t> </a:t>
            </a:r>
            <a:r>
              <a:rPr lang="en-US" dirty="0" err="1"/>
              <a:t>kearsipan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peraturan</a:t>
            </a:r>
            <a:r>
              <a:rPr lang="en-US" dirty="0"/>
              <a:t> agar </a:t>
            </a:r>
            <a:r>
              <a:rPr lang="en-US" dirty="0" err="1"/>
              <a:t>penyelenggaraan</a:t>
            </a:r>
            <a:r>
              <a:rPr lang="en-US" dirty="0"/>
              <a:t> </a:t>
            </a:r>
            <a:r>
              <a:rPr lang="en-US" dirty="0" err="1"/>
              <a:t>kearsipan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dilaksanakan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baik</a:t>
            </a:r>
            <a:endParaRPr lang="en-US" dirty="0"/>
          </a:p>
          <a:p>
            <a:r>
              <a:rPr lang="en-US" dirty="0" err="1"/>
              <a:t>Standar</a:t>
            </a:r>
            <a:r>
              <a:rPr lang="en-US" dirty="0"/>
              <a:t> </a:t>
            </a:r>
            <a:r>
              <a:rPr lang="en-US" dirty="0" err="1"/>
              <a:t>menrupakan</a:t>
            </a:r>
            <a:r>
              <a:rPr lang="en-US" dirty="0"/>
              <a:t> </a:t>
            </a:r>
            <a:r>
              <a:rPr lang="en-US" dirty="0" err="1"/>
              <a:t>norma</a:t>
            </a:r>
            <a:r>
              <a:rPr lang="en-US" dirty="0"/>
              <a:t>, </a:t>
            </a:r>
            <a:r>
              <a:rPr lang="en-US" dirty="0" err="1"/>
              <a:t>aturan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persyaratan</a:t>
            </a:r>
            <a:r>
              <a:rPr lang="en-US" dirty="0"/>
              <a:t> yang </a:t>
            </a:r>
            <a:r>
              <a:rPr lang="en-US" dirty="0" err="1"/>
              <a:t>dijadikan</a:t>
            </a:r>
            <a:r>
              <a:rPr lang="en-US" dirty="0"/>
              <a:t> </a:t>
            </a:r>
            <a:r>
              <a:rPr lang="en-US" dirty="0" err="1"/>
              <a:t>acuan</a:t>
            </a:r>
            <a:r>
              <a:rPr lang="en-US" dirty="0"/>
              <a:t>, yang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dokumen</a:t>
            </a:r>
            <a:r>
              <a:rPr lang="en-US" dirty="0"/>
              <a:t> formal agar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keseragaman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pelaksanaannya</a:t>
            </a:r>
            <a:r>
              <a:rPr lang="en-US" dirty="0"/>
              <a:t>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3ED2CBD-47F6-4512-99EB-6E1250642F90}"/>
              </a:ext>
            </a:extLst>
          </p:cNvPr>
          <p:cNvSpPr/>
          <p:nvPr/>
        </p:nvSpPr>
        <p:spPr>
          <a:xfrm>
            <a:off x="1179442" y="3684104"/>
            <a:ext cx="8998227" cy="30214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/>
              <a:t>Standar</a:t>
            </a:r>
            <a:r>
              <a:rPr lang="en-US" dirty="0"/>
              <a:t> </a:t>
            </a:r>
            <a:r>
              <a:rPr lang="en-US" dirty="0" err="1"/>
              <a:t>terbagi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, </a:t>
            </a:r>
            <a:r>
              <a:rPr lang="en-US" dirty="0" err="1"/>
              <a:t>yaitu</a:t>
            </a:r>
            <a:endParaRPr lang="en-US" dirty="0"/>
          </a:p>
          <a:p>
            <a:r>
              <a:rPr lang="en-US" dirty="0" err="1"/>
              <a:t>Standar</a:t>
            </a:r>
            <a:r>
              <a:rPr lang="en-US" dirty="0"/>
              <a:t> </a:t>
            </a:r>
            <a:r>
              <a:rPr lang="en-US" dirty="0" err="1"/>
              <a:t>Yudiris</a:t>
            </a:r>
            <a:r>
              <a:rPr lang="en-US" dirty="0"/>
              <a:t> dan </a:t>
            </a:r>
            <a:r>
              <a:rPr lang="en-US" dirty="0" err="1"/>
              <a:t>Standar</a:t>
            </a:r>
            <a:r>
              <a:rPr lang="en-US" dirty="0"/>
              <a:t> de facto</a:t>
            </a:r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err="1"/>
              <a:t>Standar</a:t>
            </a:r>
            <a:r>
              <a:rPr lang="en-US" dirty="0"/>
              <a:t> </a:t>
            </a:r>
            <a:r>
              <a:rPr lang="en-US" dirty="0" err="1"/>
              <a:t>Yudiris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berbentuk</a:t>
            </a:r>
            <a:r>
              <a:rPr lang="en-US" dirty="0"/>
              <a:t> </a:t>
            </a:r>
            <a:r>
              <a:rPr lang="en-US" dirty="0" err="1"/>
              <a:t>perundanggundangan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rujukan</a:t>
            </a:r>
            <a:r>
              <a:rPr lang="en-US" dirty="0"/>
              <a:t> dan </a:t>
            </a:r>
            <a:r>
              <a:rPr lang="en-US" dirty="0" err="1"/>
              <a:t>mencakup</a:t>
            </a:r>
            <a:r>
              <a:rPr lang="en-US" dirty="0"/>
              <a:t> wilayah yang </a:t>
            </a:r>
            <a:r>
              <a:rPr lang="en-US" dirty="0" err="1"/>
              <a:t>luas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nasional</a:t>
            </a:r>
            <a:r>
              <a:rPr lang="en-US" dirty="0"/>
              <a:t>, regional, </a:t>
            </a:r>
            <a:r>
              <a:rPr lang="en-US" dirty="0" err="1"/>
              <a:t>atau</a:t>
            </a:r>
            <a:r>
              <a:rPr lang="en-US" dirty="0"/>
              <a:t> wilayah.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err="1"/>
              <a:t>Standar</a:t>
            </a:r>
            <a:r>
              <a:rPr lang="en-US" dirty="0"/>
              <a:t> de facto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standar</a:t>
            </a:r>
            <a:r>
              <a:rPr lang="en-US" dirty="0"/>
              <a:t> yang </a:t>
            </a:r>
            <a:r>
              <a:rPr lang="en-US" dirty="0" err="1"/>
              <a:t>dikembangkan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sendiri-sendiri</a:t>
            </a:r>
            <a:r>
              <a:rPr lang="en-US" dirty="0"/>
              <a:t> oleh </a:t>
            </a:r>
            <a:r>
              <a:rPr lang="en-US" dirty="0" err="1"/>
              <a:t>perusahaan-perusahaan</a:t>
            </a:r>
            <a:r>
              <a:rPr lang="en-US" dirty="0"/>
              <a:t>, yang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SOP (Standard Operating Procedure)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4675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5204C89-16CA-4E7F-A887-E50E12FBC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="" xmlns:a16="http://schemas.microsoft.com/office/drawing/2014/main" id="{DEC8EE74-382F-4327-A116-C786A11C2B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80260"/>
            <a:ext cx="9725956" cy="6497479"/>
          </a:xfrm>
        </p:spPr>
      </p:pic>
    </p:spTree>
    <p:extLst>
      <p:ext uri="{BB962C8B-B14F-4D97-AF65-F5344CB8AC3E}">
        <p14:creationId xmlns:p14="http://schemas.microsoft.com/office/powerpoint/2010/main" val="21547304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F4EE2DA-6D30-42AD-A057-30BECF0AD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059" y="278298"/>
            <a:ext cx="8596668" cy="821635"/>
          </a:xfrm>
        </p:spPr>
        <p:txBody>
          <a:bodyPr/>
          <a:lstStyle/>
          <a:p>
            <a:r>
              <a:rPr lang="en-US" dirty="0" err="1"/>
              <a:t>Peralatan</a:t>
            </a:r>
            <a:r>
              <a:rPr lang="en-US" dirty="0"/>
              <a:t> </a:t>
            </a:r>
            <a:r>
              <a:rPr lang="en-US" dirty="0" err="1"/>
              <a:t>Kearsipan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4AC83834-1868-4E31-88B9-D414594F8A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192697"/>
            <a:ext cx="8596668" cy="4848666"/>
          </a:xfrm>
        </p:spPr>
        <p:txBody>
          <a:bodyPr>
            <a:normAutofit fontScale="85000" lnSpcReduction="20000"/>
          </a:bodyPr>
          <a:lstStyle/>
          <a:p>
            <a:pPr>
              <a:buFont typeface="+mj-lt"/>
              <a:buAutoNum type="arabicPeriod"/>
            </a:pPr>
            <a:r>
              <a:rPr lang="en-US" dirty="0"/>
              <a:t>Filing Cabinet</a:t>
            </a:r>
          </a:p>
          <a:p>
            <a:pPr>
              <a:buFont typeface="+mj-lt"/>
              <a:buAutoNum type="arabicPeriod"/>
            </a:pPr>
            <a:r>
              <a:rPr lang="en-US" dirty="0"/>
              <a:t>Rotary Filing System</a:t>
            </a:r>
          </a:p>
          <a:p>
            <a:pPr>
              <a:buFont typeface="+mj-lt"/>
              <a:buAutoNum type="arabicPeriod"/>
            </a:pPr>
            <a:r>
              <a:rPr lang="en-US" dirty="0" err="1"/>
              <a:t>Lemari</a:t>
            </a:r>
            <a:r>
              <a:rPr lang="en-US" dirty="0"/>
              <a:t> </a:t>
            </a:r>
            <a:r>
              <a:rPr lang="en-US" dirty="0" err="1"/>
              <a:t>arsip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Rak</a:t>
            </a:r>
            <a:r>
              <a:rPr lang="en-US" dirty="0"/>
              <a:t> </a:t>
            </a:r>
            <a:r>
              <a:rPr lang="en-US" dirty="0" err="1"/>
              <a:t>arsip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/>
              <a:t>Map </a:t>
            </a:r>
            <a:r>
              <a:rPr lang="en-US" dirty="0" err="1"/>
              <a:t>arsip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/>
              <a:t>Guide</a:t>
            </a:r>
          </a:p>
          <a:p>
            <a:pPr>
              <a:buFont typeface="+mj-lt"/>
              <a:buAutoNum type="arabicPeriod"/>
            </a:pPr>
            <a:r>
              <a:rPr lang="en-US" dirty="0" err="1"/>
              <a:t>Ordner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 err="1"/>
              <a:t>StaplerPerforator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/>
              <a:t>Numerator</a:t>
            </a:r>
          </a:p>
          <a:p>
            <a:pPr>
              <a:buFont typeface="+mj-lt"/>
              <a:buAutoNum type="arabicPeriod"/>
            </a:pPr>
            <a:r>
              <a:rPr lang="en-US" dirty="0"/>
              <a:t>Kotak/Box</a:t>
            </a:r>
          </a:p>
          <a:p>
            <a:pPr>
              <a:buFont typeface="+mj-lt"/>
              <a:buAutoNum type="arabicPeriod"/>
            </a:pPr>
            <a:r>
              <a:rPr lang="en-US" dirty="0"/>
              <a:t>Alat </a:t>
            </a:r>
            <a:r>
              <a:rPr lang="en-US" dirty="0" err="1"/>
              <a:t>sortir</a:t>
            </a:r>
            <a:endParaRPr lang="en-US" dirty="0"/>
          </a:p>
          <a:p>
            <a:pPr>
              <a:buFont typeface="+mj-lt"/>
              <a:buAutoNum type="arabicPeriod"/>
            </a:pPr>
            <a:r>
              <a:rPr lang="en-US" dirty="0"/>
              <a:t>Label</a:t>
            </a:r>
          </a:p>
          <a:p>
            <a:pPr>
              <a:buFont typeface="+mj-lt"/>
              <a:buAutoNum type="arabicPeriod"/>
            </a:pPr>
            <a:r>
              <a:rPr lang="en-US" dirty="0"/>
              <a:t>Tickler File</a:t>
            </a:r>
          </a:p>
          <a:p>
            <a:pPr>
              <a:buFont typeface="+mj-lt"/>
              <a:buAutoNum type="arabicPeriod"/>
            </a:pPr>
            <a:r>
              <a:rPr lang="en-US" dirty="0" err="1"/>
              <a:t>Cardex</a:t>
            </a:r>
            <a:r>
              <a:rPr lang="en-US" dirty="0"/>
              <a:t> (Card Index) Cabinet</a:t>
            </a:r>
          </a:p>
          <a:p>
            <a:pPr>
              <a:buFont typeface="+mj-lt"/>
              <a:buAutoNum type="arabicPeriod"/>
            </a:pPr>
            <a:r>
              <a:rPr lang="en-US" dirty="0"/>
              <a:t>Alat </a:t>
            </a:r>
            <a:r>
              <a:rPr lang="en-US" dirty="0" err="1"/>
              <a:t>penyimpanan</a:t>
            </a:r>
            <a:r>
              <a:rPr lang="en-US" dirty="0"/>
              <a:t> </a:t>
            </a:r>
            <a:r>
              <a:rPr lang="en-US" dirty="0" err="1"/>
              <a:t>khusus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82130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65BB04A-F1E9-4397-8EC4-9077E100C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71061"/>
            <a:ext cx="8596668" cy="689113"/>
          </a:xfrm>
        </p:spPr>
        <p:txBody>
          <a:bodyPr/>
          <a:lstStyle/>
          <a:p>
            <a:r>
              <a:rPr lang="en-US" dirty="0" err="1"/>
              <a:t>Perlengkapan</a:t>
            </a:r>
            <a:r>
              <a:rPr lang="en-US" dirty="0"/>
              <a:t> </a:t>
            </a:r>
            <a:r>
              <a:rPr lang="en-US" dirty="0" err="1"/>
              <a:t>Kearsipan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F4EB75A-AA97-4C6A-8A7F-07A1B029A3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192697"/>
            <a:ext cx="8596668" cy="4848666"/>
          </a:xfrm>
        </p:spPr>
        <p:txBody>
          <a:bodyPr/>
          <a:lstStyle/>
          <a:p>
            <a:pPr>
              <a:buFont typeface="+mj-lt"/>
              <a:buAutoNum type="arabicPeriod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Kartu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Indeks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Kartu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tunjuk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silang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Lembar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pinjam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arsip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Map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pengganti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Buku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arsip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0205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31444FA-3D26-4756-907C-741C2FCE8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807" y="238539"/>
            <a:ext cx="8596668" cy="702365"/>
          </a:xfrm>
        </p:spPr>
        <p:txBody>
          <a:bodyPr/>
          <a:lstStyle/>
          <a:p>
            <a:r>
              <a:rPr lang="en-US" dirty="0" err="1"/>
              <a:t>Syarat</a:t>
            </a:r>
            <a:r>
              <a:rPr lang="en-US" dirty="0"/>
              <a:t> </a:t>
            </a:r>
            <a:r>
              <a:rPr lang="id-ID" dirty="0" err="1"/>
              <a:t>M</a:t>
            </a:r>
            <a:r>
              <a:rPr lang="en-US" dirty="0" err="1" smtClean="0"/>
              <a:t>enjadi</a:t>
            </a:r>
            <a:r>
              <a:rPr lang="en-US" dirty="0" smtClean="0"/>
              <a:t> </a:t>
            </a:r>
            <a:r>
              <a:rPr lang="id-ID" dirty="0" err="1"/>
              <a:t>P</a:t>
            </a:r>
            <a:r>
              <a:rPr lang="en-US" dirty="0" err="1" smtClean="0"/>
              <a:t>etugas</a:t>
            </a:r>
            <a:r>
              <a:rPr lang="en-US" dirty="0" smtClean="0"/>
              <a:t> </a:t>
            </a:r>
            <a:r>
              <a:rPr lang="id-ID" dirty="0" err="1"/>
              <a:t>K</a:t>
            </a:r>
            <a:r>
              <a:rPr lang="en-US" dirty="0" err="1" smtClean="0"/>
              <a:t>earsipan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="" xmlns:a16="http://schemas.microsoft.com/office/drawing/2014/main" id="{6A30915D-11CA-4571-815F-44C7CA333F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07" y="940903"/>
            <a:ext cx="10121715" cy="5678557"/>
          </a:xfrm>
        </p:spPr>
      </p:pic>
    </p:spTree>
    <p:extLst>
      <p:ext uri="{BB962C8B-B14F-4D97-AF65-F5344CB8AC3E}">
        <p14:creationId xmlns:p14="http://schemas.microsoft.com/office/powerpoint/2010/main" val="11831773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69D31E2-CFAB-43C9-AD38-C0A3AC270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36104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Catatan</a:t>
            </a:r>
            <a:r>
              <a:rPr lang="en-US" dirty="0"/>
              <a:t>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792491A-87CF-4050-B209-375BAF873F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64975"/>
            <a:ext cx="8596668" cy="4676388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diharapkan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memperdalam</a:t>
            </a:r>
            <a:r>
              <a:rPr lang="en-US" dirty="0"/>
              <a:t> </a:t>
            </a:r>
            <a:r>
              <a:rPr lang="en-US" dirty="0" err="1"/>
              <a:t>materi</a:t>
            </a:r>
            <a:r>
              <a:rPr lang="en-US" dirty="0"/>
              <a:t> di </a:t>
            </a:r>
            <a:r>
              <a:rPr lang="en-US" dirty="0" err="1"/>
              <a:t>buku</a:t>
            </a:r>
            <a:r>
              <a:rPr lang="en-US" dirty="0"/>
              <a:t> </a:t>
            </a:r>
            <a:r>
              <a:rPr lang="en-US" dirty="0" err="1"/>
              <a:t>Kearsipan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lain </a:t>
            </a:r>
            <a:r>
              <a:rPr lang="en-US" dirty="0" err="1"/>
              <a:t>terutama</a:t>
            </a:r>
            <a:r>
              <a:rPr lang="en-US" dirty="0"/>
              <a:t> </a:t>
            </a:r>
            <a:r>
              <a:rPr lang="en-US" dirty="0" err="1"/>
              <a:t>materi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penjelasan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rinci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1331939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1477</TotalTime>
  <Words>589</Words>
  <Application>Microsoft Office PowerPoint</Application>
  <PresentationFormat>Widescreen</PresentationFormat>
  <Paragraphs>134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Times New Roman</vt:lpstr>
      <vt:lpstr>Trebuchet MS</vt:lpstr>
      <vt:lpstr>Wingdings</vt:lpstr>
      <vt:lpstr>Wingdings 3</vt:lpstr>
      <vt:lpstr>Facet</vt:lpstr>
      <vt:lpstr>Arsip dan Kearsipan </vt:lpstr>
      <vt:lpstr>Pengertian Arsip</vt:lpstr>
      <vt:lpstr>Jenis arsip</vt:lpstr>
      <vt:lpstr>Fungsi arsip</vt:lpstr>
      <vt:lpstr>A. Menurut fungsi dan kegunaannya arsip terdiri atas: </vt:lpstr>
      <vt:lpstr>B. Menurut Nilai Gunanya arsip terbagi atas:</vt:lpstr>
      <vt:lpstr>C. Menurut sifatnya arsip terbagi atas:</vt:lpstr>
      <vt:lpstr>D. Menurut Tingkat Penyimpanan dan Pemeliharaan Arsip terdiri atas: </vt:lpstr>
      <vt:lpstr>Berdasarkan keasliannya arsip terdiri dari :</vt:lpstr>
      <vt:lpstr>Syarat-syarat arsip</vt:lpstr>
      <vt:lpstr>                  Pengertian Kearsipan</vt:lpstr>
      <vt:lpstr>Ruang Lingkup Kearsipan</vt:lpstr>
      <vt:lpstr>Proses Pengarsipan</vt:lpstr>
      <vt:lpstr>Pengelolaan Kearsipan </vt:lpstr>
      <vt:lpstr>Penyelenggaraan kearsipan dilaksanakan dengan berasaskan pada hal-hal sebagai berikut:</vt:lpstr>
      <vt:lpstr>Norma, Standar, prosedur dan kaidah kearsipan</vt:lpstr>
      <vt:lpstr>PowerPoint Presentation</vt:lpstr>
      <vt:lpstr>Peralatan Kearsipan</vt:lpstr>
      <vt:lpstr>Perlengkapan Kearsipan</vt:lpstr>
      <vt:lpstr>Syarat Menjadi Petugas Kearsipan</vt:lpstr>
      <vt:lpstr>Catatan: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Arsip dan kearsipan</dc:title>
  <dc:creator>USER</dc:creator>
  <cp:lastModifiedBy>FUJITSU-LH700</cp:lastModifiedBy>
  <cp:revision>30</cp:revision>
  <dcterms:created xsi:type="dcterms:W3CDTF">2020-08-05T08:12:17Z</dcterms:created>
  <dcterms:modified xsi:type="dcterms:W3CDTF">2021-07-26T01:33:18Z</dcterms:modified>
</cp:coreProperties>
</file>