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84" r:id="rId1"/>
  </p:sldMasterIdLst>
  <p:sldIdLst>
    <p:sldId id="256" r:id="rId2"/>
    <p:sldId id="270"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1"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1" name="Freeform 6"/>
          <p:cNvSpPr/>
          <p:nvPr/>
        </p:nvSpPr>
        <p:spPr bwMode="auto">
          <a:xfrm>
            <a:off x="0" y="-3175"/>
            <a:ext cx="12192000" cy="5203825"/>
          </a:xfrm>
          <a:custGeom>
            <a:avLst/>
            <a:gdLst/>
            <a:ahLst/>
            <a:cxnLst/>
            <a:rect l="0" t="0" r="r" b="b"/>
            <a:pathLst>
              <a:path w="5760" h="3278">
                <a:moveTo>
                  <a:pt x="5760" y="0"/>
                </a:moveTo>
                <a:lnTo>
                  <a:pt x="0" y="0"/>
                </a:lnTo>
                <a:lnTo>
                  <a:pt x="0" y="3090"/>
                </a:lnTo>
                <a:lnTo>
                  <a:pt x="943" y="3090"/>
                </a:lnTo>
                <a:lnTo>
                  <a:pt x="1123" y="3270"/>
                </a:lnTo>
                <a:lnTo>
                  <a:pt x="1123" y="3270"/>
                </a:lnTo>
                <a:lnTo>
                  <a:pt x="1127" y="3272"/>
                </a:lnTo>
                <a:lnTo>
                  <a:pt x="1133" y="3275"/>
                </a:lnTo>
                <a:lnTo>
                  <a:pt x="1139" y="3278"/>
                </a:lnTo>
                <a:lnTo>
                  <a:pt x="1144" y="3278"/>
                </a:lnTo>
                <a:lnTo>
                  <a:pt x="1150" y="3278"/>
                </a:lnTo>
                <a:lnTo>
                  <a:pt x="1155" y="3275"/>
                </a:lnTo>
                <a:lnTo>
                  <a:pt x="1161" y="3272"/>
                </a:lnTo>
                <a:lnTo>
                  <a:pt x="1165" y="3270"/>
                </a:lnTo>
                <a:lnTo>
                  <a:pt x="1345" y="3090"/>
                </a:lnTo>
                <a:lnTo>
                  <a:pt x="5760" y="3090"/>
                </a:lnTo>
                <a:lnTo>
                  <a:pt x="5760" y="0"/>
                </a:lnTo>
                <a:close/>
              </a:path>
            </a:pathLst>
          </a:custGeom>
          <a:ln/>
          <a:effectLst/>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810001" y="1449147"/>
            <a:ext cx="10572000" cy="2971051"/>
          </a:xfrm>
        </p:spPr>
        <p:txBody>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810001" y="5280847"/>
            <a:ext cx="10572000" cy="434974"/>
          </a:xfrm>
        </p:spPr>
        <p:txBody>
          <a:bodyPr anchor="t"/>
          <a:lstStyle>
            <a:lvl1pPr marL="0" indent="0" algn="l">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6DFF08F-DC6B-4601-B491-B0F83F6DD2DA}" type="datetimeFigureOut">
              <a:rPr lang="en-US" smtClean="0"/>
              <a:t>8/12/2021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1550570413"/>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1"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10000" y="447188"/>
            <a:ext cx="10571998" cy="970450"/>
          </a:xfrm>
        </p:spPr>
        <p:txBody>
          <a:bodyPr/>
          <a:lstStyle/>
          <a:p>
            <a:r>
              <a:rPr lang="en-US"/>
              <a:t>Click to edit Master title style</a:t>
            </a:r>
            <a:endParaRPr lang="en-US" dirty="0"/>
          </a:p>
        </p:txBody>
      </p:sp>
      <p:sp>
        <p:nvSpPr>
          <p:cNvPr id="3" name="Content Placeholder 2"/>
          <p:cNvSpPr>
            <a:spLocks noGrp="1"/>
          </p:cNvSpPr>
          <p:nvPr>
            <p:ph idx="1"/>
          </p:nvPr>
        </p:nvSpPr>
        <p:spPr>
          <a:xfrm>
            <a:off x="818712" y="2222287"/>
            <a:ext cx="10554574" cy="363651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6DFF08F-DC6B-4601-B491-B0F83F6DD2DA}" type="datetimeFigureOut">
              <a:rPr lang="en-US" smtClean="0"/>
              <a:t>8/12/2021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14624821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0" name="Freeform 7"/>
          <p:cNvSpPr/>
          <p:nvPr/>
        </p:nvSpPr>
        <p:spPr bwMode="auto">
          <a:xfrm>
            <a:off x="0" y="1"/>
            <a:ext cx="12192000" cy="5203825"/>
          </a:xfrm>
          <a:custGeom>
            <a:avLst/>
            <a:gdLst/>
            <a:ahLst/>
            <a:cxnLst/>
            <a:rect l="0" t="0" r="r" b="b"/>
            <a:pathLst>
              <a:path w="5760" h="3278">
                <a:moveTo>
                  <a:pt x="0" y="0"/>
                </a:moveTo>
                <a:lnTo>
                  <a:pt x="5760" y="0"/>
                </a:lnTo>
                <a:lnTo>
                  <a:pt x="5760" y="3090"/>
                </a:lnTo>
                <a:lnTo>
                  <a:pt x="4817" y="3090"/>
                </a:lnTo>
                <a:lnTo>
                  <a:pt x="4637" y="3270"/>
                </a:lnTo>
                <a:lnTo>
                  <a:pt x="4637" y="3270"/>
                </a:lnTo>
                <a:lnTo>
                  <a:pt x="4633" y="3272"/>
                </a:lnTo>
                <a:lnTo>
                  <a:pt x="4627" y="3275"/>
                </a:lnTo>
                <a:lnTo>
                  <a:pt x="4621" y="3278"/>
                </a:lnTo>
                <a:lnTo>
                  <a:pt x="4616" y="3278"/>
                </a:lnTo>
                <a:lnTo>
                  <a:pt x="4610" y="3278"/>
                </a:lnTo>
                <a:lnTo>
                  <a:pt x="4605" y="3275"/>
                </a:lnTo>
                <a:lnTo>
                  <a:pt x="4599" y="3272"/>
                </a:lnTo>
                <a:lnTo>
                  <a:pt x="4595" y="3270"/>
                </a:lnTo>
                <a:lnTo>
                  <a:pt x="4415" y="3090"/>
                </a:lnTo>
                <a:lnTo>
                  <a:pt x="0" y="3090"/>
                </a:lnTo>
                <a:lnTo>
                  <a:pt x="0" y="0"/>
                </a:lnTo>
                <a:lnTo>
                  <a:pt x="0" y="0"/>
                </a:lnTo>
                <a:close/>
              </a:path>
            </a:pathLst>
          </a:custGeom>
          <a:ln>
            <a:headEnd/>
            <a:tailEnd/>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10000" y="2951396"/>
            <a:ext cx="10561418" cy="1468800"/>
          </a:xfrm>
        </p:spPr>
        <p:txBody>
          <a:bodyPr anchor="b"/>
          <a:lstStyle>
            <a:lvl1pPr algn="r">
              <a:defRPr sz="4800" b="1" cap="none"/>
            </a:lvl1pPr>
          </a:lstStyle>
          <a:p>
            <a:r>
              <a:rPr lang="en-US"/>
              <a:t>Click to edit Master title style</a:t>
            </a:r>
            <a:endParaRPr lang="en-US" dirty="0"/>
          </a:p>
        </p:txBody>
      </p:sp>
      <p:sp>
        <p:nvSpPr>
          <p:cNvPr id="3" name="Text Placeholder 2"/>
          <p:cNvSpPr>
            <a:spLocks noGrp="1"/>
          </p:cNvSpPr>
          <p:nvPr>
            <p:ph type="body" idx="1"/>
          </p:nvPr>
        </p:nvSpPr>
        <p:spPr>
          <a:xfrm>
            <a:off x="810000" y="5281201"/>
            <a:ext cx="10561418" cy="433955"/>
          </a:xfrm>
        </p:spPr>
        <p:txBody>
          <a:bodyPr anchor="t">
            <a:no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6DFF08F-DC6B-4601-B491-B0F83F6DD2DA}" type="datetimeFigureOut">
              <a:rPr lang="en-US" smtClean="0"/>
              <a:pPr/>
              <a:t>8/12/2021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3565787282"/>
      </p:ext>
    </p:extLst>
  </p:cSld>
  <p:clrMapOvr>
    <a:masterClrMapping/>
  </p:clrMapOvr>
  <p:extLst>
    <p:ext uri="{DCECCB84-F9BA-43D5-87BE-67443E8EF086}">
      <p15:sldGuideLst xmlns:p15="http://schemas.microsoft.com/office/powerpoint/2012/main"/>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18712" y="2222287"/>
            <a:ext cx="5185873" cy="363876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7415" y="2222287"/>
            <a:ext cx="5194583" cy="363876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6DFF08F-DC6B-4601-B491-B0F83F6DD2DA}" type="datetimeFigureOut">
              <a:rPr lang="en-US" smtClean="0"/>
              <a:t>8/12/2021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13175650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814728" y="2174875"/>
            <a:ext cx="5189857" cy="576262"/>
          </a:xfrm>
        </p:spPr>
        <p:txBody>
          <a:bodyPr anchor="b">
            <a:noAutofit/>
          </a:bodyPr>
          <a:lstStyle>
            <a:lvl1pPr marL="0" indent="0" algn="ctr">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14729" y="2751138"/>
            <a:ext cx="5189856" cy="3109913"/>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7415" y="2174875"/>
            <a:ext cx="5194583" cy="576262"/>
          </a:xfrm>
        </p:spPr>
        <p:txBody>
          <a:bodyPr anchor="b">
            <a:noAutofit/>
          </a:bodyPr>
          <a:lstStyle>
            <a:lvl1pPr marL="0" indent="0" algn="ctr">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7415" y="2751138"/>
            <a:ext cx="5194583" cy="3109913"/>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6DFF08F-DC6B-4601-B491-B0F83F6DD2DA}" type="datetimeFigureOut">
              <a:rPr lang="en-US" smtClean="0"/>
              <a:t>8/12/2021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1487978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6DFF08F-DC6B-4601-B491-B0F83F6DD2DA}" type="datetimeFigureOut">
              <a:rPr lang="en-US" smtClean="0"/>
              <a:t>8/12/2021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14086278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6DFF08F-DC6B-4601-B491-B0F83F6DD2DA}" type="datetimeFigureOut">
              <a:rPr lang="en-US" smtClean="0"/>
              <a:t>8/12/2021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2315712779"/>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2" name="Freeform 6"/>
          <p:cNvSpPr>
            <a:spLocks noChangeAspect="1"/>
          </p:cNvSpPr>
          <p:nvPr/>
        </p:nvSpPr>
        <p:spPr bwMode="auto">
          <a:xfrm>
            <a:off x="1073151" y="446087"/>
            <a:ext cx="3547533" cy="1814651"/>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073151" y="446088"/>
            <a:ext cx="3547533" cy="1618396"/>
          </a:xfrm>
        </p:spPr>
        <p:txBody>
          <a:bodyPr anchor="b"/>
          <a:lstStyle>
            <a:lvl1pPr algn="l">
              <a:defRPr sz="2000" b="1"/>
            </a:lvl1pPr>
          </a:lstStyle>
          <a:p>
            <a:r>
              <a:rPr lang="en-US"/>
              <a:t>Click to edit Master title style</a:t>
            </a:r>
            <a:endParaRPr lang="en-US" dirty="0"/>
          </a:p>
        </p:txBody>
      </p:sp>
      <p:sp>
        <p:nvSpPr>
          <p:cNvPr id="3" name="Content Placeholder 2"/>
          <p:cNvSpPr>
            <a:spLocks noGrp="1"/>
          </p:cNvSpPr>
          <p:nvPr>
            <p:ph idx="1"/>
          </p:nvPr>
        </p:nvSpPr>
        <p:spPr>
          <a:xfrm>
            <a:off x="4855633" y="446088"/>
            <a:ext cx="6252633" cy="541496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73151" y="2260738"/>
            <a:ext cx="3547533" cy="360031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6DFF08F-DC6B-4601-B491-B0F83F6DD2DA}" type="datetimeFigureOut">
              <a:rPr lang="en-US" smtClean="0"/>
              <a:t>8/12/2021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704986435"/>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4728" y="727522"/>
            <a:ext cx="4852988" cy="1617163"/>
          </a:xfrm>
        </p:spPr>
        <p:txBody>
          <a:bodyPr anchor="b">
            <a:normAutofit/>
          </a:bodyPr>
          <a:lstStyle>
            <a:lvl1pPr algn="l">
              <a:defRPr sz="2400" b="0"/>
            </a:lvl1pPr>
          </a:lstStyle>
          <a:p>
            <a:r>
              <a:rPr lang="en-US"/>
              <a:t>Click to edit Master title style</a:t>
            </a:r>
            <a:endParaRPr lang="en-US" dirty="0"/>
          </a:p>
        </p:txBody>
      </p:sp>
      <p:sp>
        <p:nvSpPr>
          <p:cNvPr id="9" name="Picture Placeholder 11"/>
          <p:cNvSpPr>
            <a:spLocks noGrp="1" noChangeAspect="1"/>
          </p:cNvSpPr>
          <p:nvPr>
            <p:ph type="pic" sz="quarter" idx="13"/>
          </p:nvPr>
        </p:nvSpPr>
        <p:spPr bwMode="auto">
          <a:xfrm>
            <a:off x="6098117" y="0"/>
            <a:ext cx="6093883" cy="6858000"/>
          </a:xfrm>
          <a:custGeom>
            <a:avLst/>
            <a:gdLst/>
            <a:ahLst/>
            <a:cxnLst/>
            <a:rect l="0" t="0" r="r" b="b"/>
            <a:pathLst>
              <a:path w="2879" h="4320">
                <a:moveTo>
                  <a:pt x="183" y="0"/>
                </a:moveTo>
                <a:lnTo>
                  <a:pt x="183" y="1197"/>
                </a:lnTo>
                <a:lnTo>
                  <a:pt x="8" y="1372"/>
                </a:lnTo>
                <a:lnTo>
                  <a:pt x="8" y="1372"/>
                </a:lnTo>
                <a:lnTo>
                  <a:pt x="6" y="1376"/>
                </a:lnTo>
                <a:lnTo>
                  <a:pt x="3" y="1382"/>
                </a:lnTo>
                <a:lnTo>
                  <a:pt x="0" y="1387"/>
                </a:lnTo>
                <a:lnTo>
                  <a:pt x="0" y="1393"/>
                </a:lnTo>
                <a:lnTo>
                  <a:pt x="0" y="1399"/>
                </a:lnTo>
                <a:lnTo>
                  <a:pt x="3" y="1404"/>
                </a:lnTo>
                <a:lnTo>
                  <a:pt x="6" y="1410"/>
                </a:lnTo>
                <a:lnTo>
                  <a:pt x="8" y="1414"/>
                </a:lnTo>
                <a:lnTo>
                  <a:pt x="183" y="1589"/>
                </a:lnTo>
                <a:lnTo>
                  <a:pt x="183" y="4320"/>
                </a:lnTo>
                <a:lnTo>
                  <a:pt x="2879" y="4320"/>
                </a:lnTo>
                <a:lnTo>
                  <a:pt x="2879" y="0"/>
                </a:lnTo>
                <a:lnTo>
                  <a:pt x="183" y="0"/>
                </a:lnTo>
                <a:close/>
              </a:path>
            </a:pathLst>
          </a:custGeom>
          <a:noFill/>
          <a:ln w="9525">
            <a:solidFill>
              <a:schemeClr val="tx2"/>
            </a:solidFill>
            <a:round/>
            <a:headEnd/>
            <a:tailEnd/>
          </a:ln>
          <a:effectLst/>
        </p:spPr>
        <p:txBody>
          <a:bodyPr wrap="square" numCol="1" anchor="t" anchorCtr="0" compatLnSpc="1">
            <a:prstTxWarp prst="textNoShape">
              <a:avLst/>
            </a:prstTxWarp>
            <a:normAutofit/>
          </a:bodyPr>
          <a:lstStyle>
            <a:lvl1pPr algn="ctr">
              <a:buFontTx/>
              <a:buNone/>
              <a:defRPr sz="1400"/>
            </a:lvl1pPr>
          </a:lstStyle>
          <a:p>
            <a:r>
              <a:rPr lang="en-US"/>
              <a:t>Click icon to add picture</a:t>
            </a:r>
            <a:endParaRPr lang="en-US" dirty="0"/>
          </a:p>
        </p:txBody>
      </p:sp>
      <p:sp>
        <p:nvSpPr>
          <p:cNvPr id="4" name="Text Placeholder 3"/>
          <p:cNvSpPr>
            <a:spLocks noGrp="1"/>
          </p:cNvSpPr>
          <p:nvPr>
            <p:ph type="body" sz="half" idx="2"/>
          </p:nvPr>
        </p:nvSpPr>
        <p:spPr>
          <a:xfrm>
            <a:off x="814728" y="2344684"/>
            <a:ext cx="4852988" cy="3516365"/>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3885810" y="6041362"/>
            <a:ext cx="976879" cy="365125"/>
          </a:xfrm>
        </p:spPr>
        <p:txBody>
          <a:bodyPr/>
          <a:lstStyle/>
          <a:p>
            <a:fld id="{96DFF08F-DC6B-4601-B491-B0F83F6DD2DA}" type="datetimeFigureOut">
              <a:rPr lang="en-US" smtClean="0"/>
              <a:pPr/>
              <a:t>8/12/2021</a:t>
            </a:fld>
            <a:endParaRPr lang="en-US" dirty="0"/>
          </a:p>
        </p:txBody>
      </p:sp>
      <p:sp>
        <p:nvSpPr>
          <p:cNvPr id="6" name="Footer Placeholder 5"/>
          <p:cNvSpPr>
            <a:spLocks noGrp="1"/>
          </p:cNvSpPr>
          <p:nvPr>
            <p:ph type="ftr" sz="quarter" idx="11"/>
          </p:nvPr>
        </p:nvSpPr>
        <p:spPr>
          <a:xfrm>
            <a:off x="590396" y="6041362"/>
            <a:ext cx="3295413" cy="365125"/>
          </a:xfrm>
        </p:spPr>
        <p:txBody>
          <a:bodyPr/>
          <a:lstStyle/>
          <a:p>
            <a:endParaRPr lang="en-US" dirty="0"/>
          </a:p>
        </p:txBody>
      </p:sp>
      <p:sp>
        <p:nvSpPr>
          <p:cNvPr id="7" name="Slide Number Placeholder 6"/>
          <p:cNvSpPr>
            <a:spLocks noGrp="1"/>
          </p:cNvSpPr>
          <p:nvPr>
            <p:ph type="sldNum" sz="quarter" idx="12"/>
          </p:nvPr>
        </p:nvSpPr>
        <p:spPr>
          <a:xfrm>
            <a:off x="4862689" y="5915888"/>
            <a:ext cx="1062155" cy="490599"/>
          </a:xfrm>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8825200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0000" y="4800600"/>
            <a:ext cx="10561418" cy="566738"/>
          </a:xfrm>
        </p:spPr>
        <p:txBody>
          <a:bodyPr anchor="b">
            <a:normAutofit/>
          </a:bodyPr>
          <a:lstStyle>
            <a:lvl1pPr algn="l">
              <a:defRPr sz="2400" b="0"/>
            </a:lvl1pPr>
          </a:lstStyle>
          <a:p>
            <a:r>
              <a:rPr lang="en-US"/>
              <a:t>Click to edit Master title style</a:t>
            </a:r>
            <a:endParaRPr lang="en-US" dirty="0"/>
          </a:p>
        </p:txBody>
      </p:sp>
      <p:sp>
        <p:nvSpPr>
          <p:cNvPr id="15" name="Picture Placeholder 14"/>
          <p:cNvSpPr>
            <a:spLocks noGrp="1" noChangeAspect="1"/>
          </p:cNvSpPr>
          <p:nvPr>
            <p:ph type="pic" sz="quarter" idx="13"/>
          </p:nvPr>
        </p:nvSpPr>
        <p:spPr bwMode="auto">
          <a:xfrm>
            <a:off x="0" y="0"/>
            <a:ext cx="12192000" cy="4800600"/>
          </a:xfrm>
          <a:custGeom>
            <a:avLst/>
            <a:gdLst/>
            <a:ahLst/>
            <a:cxnLst/>
            <a:rect l="0" t="0" r="r" b="b"/>
            <a:pathLst>
              <a:path w="5760" h="3289">
                <a:moveTo>
                  <a:pt x="5760" y="0"/>
                </a:moveTo>
                <a:lnTo>
                  <a:pt x="0" y="0"/>
                </a:lnTo>
                <a:lnTo>
                  <a:pt x="0" y="3100"/>
                </a:lnTo>
                <a:lnTo>
                  <a:pt x="943" y="3100"/>
                </a:lnTo>
                <a:lnTo>
                  <a:pt x="1123" y="3281"/>
                </a:lnTo>
                <a:lnTo>
                  <a:pt x="1123" y="3281"/>
                </a:lnTo>
                <a:lnTo>
                  <a:pt x="1127" y="3283"/>
                </a:lnTo>
                <a:lnTo>
                  <a:pt x="1133" y="3286"/>
                </a:lnTo>
                <a:lnTo>
                  <a:pt x="1139" y="3289"/>
                </a:lnTo>
                <a:lnTo>
                  <a:pt x="1144" y="3289"/>
                </a:lnTo>
                <a:lnTo>
                  <a:pt x="1150" y="3289"/>
                </a:lnTo>
                <a:lnTo>
                  <a:pt x="1155" y="3286"/>
                </a:lnTo>
                <a:lnTo>
                  <a:pt x="1161" y="3283"/>
                </a:lnTo>
                <a:lnTo>
                  <a:pt x="1165" y="3281"/>
                </a:lnTo>
                <a:lnTo>
                  <a:pt x="1345" y="3100"/>
                </a:lnTo>
                <a:lnTo>
                  <a:pt x="5760" y="3100"/>
                </a:lnTo>
                <a:lnTo>
                  <a:pt x="5760" y="0"/>
                </a:lnTo>
                <a:close/>
              </a:path>
            </a:pathLst>
          </a:custGeom>
          <a:noFill/>
          <a:ln>
            <a:solidFill>
              <a:schemeClr val="tx2"/>
            </a:solidFill>
          </a:ln>
        </p:spPr>
        <p:style>
          <a:lnRef idx="1">
            <a:schemeClr val="accent1"/>
          </a:lnRef>
          <a:fillRef idx="3">
            <a:schemeClr val="accent1"/>
          </a:fillRef>
          <a:effectRef idx="2">
            <a:schemeClr val="accent1"/>
          </a:effectRef>
          <a:fontRef idx="minor">
            <a:schemeClr val="lt1"/>
          </a:fontRef>
        </p:style>
        <p:txBody>
          <a:bodyPr wrap="square" numCol="1" anchor="t" anchorCtr="0" compatLnSpc="1">
            <a:prstTxWarp prst="textNoShape">
              <a:avLst/>
            </a:prstTxWarp>
            <a:normAutofit/>
          </a:bodyPr>
          <a:lstStyle>
            <a:lvl1pPr marL="0" indent="0" algn="ctr">
              <a:buFontTx/>
              <a:buNone/>
              <a:defRPr sz="1600"/>
            </a:lvl1pPr>
          </a:lstStyle>
          <a:p>
            <a:r>
              <a:rPr lang="en-US"/>
              <a:t>Click icon to add picture</a:t>
            </a:r>
            <a:endParaRPr lang="en-US" dirty="0"/>
          </a:p>
        </p:txBody>
      </p:sp>
      <p:sp>
        <p:nvSpPr>
          <p:cNvPr id="4" name="Text Placeholder 3"/>
          <p:cNvSpPr>
            <a:spLocks noGrp="1"/>
          </p:cNvSpPr>
          <p:nvPr>
            <p:ph type="body" sz="half" idx="2"/>
          </p:nvPr>
        </p:nvSpPr>
        <p:spPr>
          <a:xfrm>
            <a:off x="810000" y="5367338"/>
            <a:ext cx="10561418"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6DFF08F-DC6B-4601-B491-B0F83F6DD2DA}" type="datetimeFigureOut">
              <a:rPr lang="en-US" smtClean="0"/>
              <a:pPr/>
              <a:t>8/12/2021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31396017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8" name="Freeform 6"/>
          <p:cNvSpPr>
            <a:spLocks noChangeAspect="1"/>
          </p:cNvSpPr>
          <p:nvPr/>
        </p:nvSpPr>
        <p:spPr bwMode="auto">
          <a:xfrm>
            <a:off x="631697" y="1081456"/>
            <a:ext cx="6332416" cy="3239188"/>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50985" y="1238502"/>
            <a:ext cx="5893840" cy="2645912"/>
          </a:xfrm>
        </p:spPr>
        <p:txBody>
          <a:bodyPr anchor="b"/>
          <a:lstStyle>
            <a:lvl1pPr algn="l">
              <a:defRPr sz="4200" b="1" cap="none"/>
            </a:lvl1pPr>
          </a:lstStyle>
          <a:p>
            <a:r>
              <a:rPr lang="en-US"/>
              <a:t>Click to edit Master title style</a:t>
            </a:r>
            <a:endParaRPr lang="en-US" dirty="0"/>
          </a:p>
        </p:txBody>
      </p:sp>
      <p:sp>
        <p:nvSpPr>
          <p:cNvPr id="3" name="Text Placeholder 2"/>
          <p:cNvSpPr>
            <a:spLocks noGrp="1"/>
          </p:cNvSpPr>
          <p:nvPr>
            <p:ph type="body" idx="1"/>
          </p:nvPr>
        </p:nvSpPr>
        <p:spPr>
          <a:xfrm>
            <a:off x="853190" y="4443680"/>
            <a:ext cx="5891636" cy="713241"/>
          </a:xfrm>
        </p:spPr>
        <p:txBody>
          <a:bodyPr anchor="t">
            <a:no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9" name="Text Placeholder 5"/>
          <p:cNvSpPr>
            <a:spLocks noGrp="1"/>
          </p:cNvSpPr>
          <p:nvPr>
            <p:ph type="body" sz="quarter" idx="16"/>
          </p:nvPr>
        </p:nvSpPr>
        <p:spPr>
          <a:xfrm>
            <a:off x="7574642" y="1081456"/>
            <a:ext cx="3810001" cy="4075465"/>
          </a:xfrm>
        </p:spPr>
        <p:txBody>
          <a:bodyPr anchor="t"/>
          <a:lstStyle>
            <a:lvl1pPr marL="0" indent="0">
              <a:buFontTx/>
              <a:buNone/>
              <a:defRPr/>
            </a:lvl1pPr>
          </a:lstStyle>
          <a:p>
            <a:pPr lvl="0"/>
            <a:r>
              <a:rPr lang="en-US"/>
              <a:t>Click to edit Master text styles</a:t>
            </a:r>
          </a:p>
        </p:txBody>
      </p:sp>
      <p:sp>
        <p:nvSpPr>
          <p:cNvPr id="4" name="Date Placeholder 3"/>
          <p:cNvSpPr>
            <a:spLocks noGrp="1"/>
          </p:cNvSpPr>
          <p:nvPr>
            <p:ph type="dt" sz="half" idx="10"/>
          </p:nvPr>
        </p:nvSpPr>
        <p:spPr/>
        <p:txBody>
          <a:bodyPr/>
          <a:lstStyle/>
          <a:p>
            <a:fld id="{96DFF08F-DC6B-4601-B491-B0F83F6DD2DA}" type="datetimeFigureOut">
              <a:rPr lang="en-US" smtClean="0"/>
              <a:pPr/>
              <a:t>8/12/2021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41023207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9" name="Freeform 6"/>
          <p:cNvSpPr>
            <a:spLocks noChangeAspect="1"/>
          </p:cNvSpPr>
          <p:nvPr/>
        </p:nvSpPr>
        <p:spPr bwMode="auto">
          <a:xfrm>
            <a:off x="1140884" y="2286585"/>
            <a:ext cx="4895115" cy="2503972"/>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38" name="Title 1"/>
          <p:cNvSpPr>
            <a:spLocks noGrp="1"/>
          </p:cNvSpPr>
          <p:nvPr>
            <p:ph type="title"/>
          </p:nvPr>
        </p:nvSpPr>
        <p:spPr>
          <a:xfrm>
            <a:off x="1357089" y="2435957"/>
            <a:ext cx="4382521" cy="2007789"/>
          </a:xfrm>
        </p:spPr>
        <p:txBody>
          <a:bodyPr/>
          <a:lstStyle>
            <a:lvl1pPr>
              <a:defRPr sz="3200"/>
            </a:lvl1pPr>
          </a:lstStyle>
          <a:p>
            <a:r>
              <a:rPr lang="en-US"/>
              <a:t>Click to edit Master title style</a:t>
            </a:r>
            <a:endParaRPr lang="en-US" dirty="0"/>
          </a:p>
        </p:txBody>
      </p:sp>
      <p:sp>
        <p:nvSpPr>
          <p:cNvPr id="6" name="Text Placeholder 5"/>
          <p:cNvSpPr>
            <a:spLocks noGrp="1"/>
          </p:cNvSpPr>
          <p:nvPr>
            <p:ph type="body" sz="quarter" idx="16"/>
          </p:nvPr>
        </p:nvSpPr>
        <p:spPr>
          <a:xfrm>
            <a:off x="6156000" y="2286000"/>
            <a:ext cx="4880300" cy="2295525"/>
          </a:xfrm>
        </p:spPr>
        <p:txBody>
          <a:bodyPr anchor="t"/>
          <a:lstStyle>
            <a:lvl1pPr marL="0" indent="0">
              <a:buFontTx/>
              <a:buNone/>
              <a:defRPr/>
            </a:lvl1pPr>
          </a:lstStyle>
          <a:p>
            <a:pPr lvl="0"/>
            <a:r>
              <a:rPr lang="en-US"/>
              <a:t>Click to edit Master text styles</a:t>
            </a:r>
          </a:p>
        </p:txBody>
      </p:sp>
      <p:sp>
        <p:nvSpPr>
          <p:cNvPr id="2" name="Date Placeholder 1"/>
          <p:cNvSpPr>
            <a:spLocks noGrp="1"/>
          </p:cNvSpPr>
          <p:nvPr>
            <p:ph type="dt" sz="half" idx="10"/>
          </p:nvPr>
        </p:nvSpPr>
        <p:spPr/>
        <p:txBody>
          <a:bodyPr/>
          <a:lstStyle/>
          <a:p>
            <a:fld id="{96DFF08F-DC6B-4601-B491-B0F83F6DD2DA}" type="datetimeFigureOut">
              <a:rPr lang="en-US" smtClean="0"/>
              <a:pPr/>
              <a:t>8/12/2021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58387375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6DFF08F-DC6B-4601-B491-B0F83F6DD2DA}" type="datetimeFigureOut">
              <a:rPr lang="en-US" smtClean="0"/>
              <a:t>8/12/2021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262237110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2" name="Freeform 6"/>
          <p:cNvSpPr>
            <a:spLocks noChangeAspect="1"/>
          </p:cNvSpPr>
          <p:nvPr/>
        </p:nvSpPr>
        <p:spPr bwMode="auto">
          <a:xfrm>
            <a:off x="7669651" y="446089"/>
            <a:ext cx="4522349" cy="5414962"/>
          </a:xfrm>
          <a:custGeom>
            <a:avLst/>
            <a:gdLst/>
            <a:ahLst/>
            <a:cxnLst/>
            <a:rect l="0" t="0" r="r" b="b"/>
            <a:pathLst>
              <a:path w="2879" h="4320">
                <a:moveTo>
                  <a:pt x="183" y="0"/>
                </a:moveTo>
                <a:lnTo>
                  <a:pt x="183" y="1197"/>
                </a:lnTo>
                <a:lnTo>
                  <a:pt x="8" y="1372"/>
                </a:lnTo>
                <a:lnTo>
                  <a:pt x="8" y="1372"/>
                </a:lnTo>
                <a:lnTo>
                  <a:pt x="6" y="1376"/>
                </a:lnTo>
                <a:lnTo>
                  <a:pt x="3" y="1382"/>
                </a:lnTo>
                <a:lnTo>
                  <a:pt x="0" y="1387"/>
                </a:lnTo>
                <a:lnTo>
                  <a:pt x="0" y="1393"/>
                </a:lnTo>
                <a:lnTo>
                  <a:pt x="0" y="1399"/>
                </a:lnTo>
                <a:lnTo>
                  <a:pt x="3" y="1404"/>
                </a:lnTo>
                <a:lnTo>
                  <a:pt x="6" y="1410"/>
                </a:lnTo>
                <a:lnTo>
                  <a:pt x="8" y="1414"/>
                </a:lnTo>
                <a:lnTo>
                  <a:pt x="183" y="1589"/>
                </a:lnTo>
                <a:lnTo>
                  <a:pt x="183" y="4320"/>
                </a:lnTo>
                <a:lnTo>
                  <a:pt x="2879" y="4320"/>
                </a:lnTo>
                <a:lnTo>
                  <a:pt x="2879" y="0"/>
                </a:lnTo>
                <a:lnTo>
                  <a:pt x="183"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183540" y="586171"/>
            <a:ext cx="2494791" cy="51347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10001" y="446089"/>
            <a:ext cx="6611540" cy="5414962"/>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6DFF08F-DC6B-4601-B491-B0F83F6DD2DA}" type="datetimeFigureOut">
              <a:rPr lang="en-US" smtClean="0"/>
              <a:t>8/12/2021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29613173"/>
      </p:ext>
    </p:extLst>
  </p:cSld>
  <p:clrMapOvr>
    <a:masterClrMapping/>
  </p:clrMapOvr>
  <p:extLst>
    <p:ext uri="{DCECCB84-F9BA-43D5-87BE-67443E8EF086}">
      <p15:sldGuideLst xmlns:p15="http://schemas.microsoft.com/office/powerpoint/2012/main"/>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10000" y="447188"/>
            <a:ext cx="10571998" cy="970450"/>
          </a:xfrm>
          <a:prstGeom prst="rect">
            <a:avLst/>
          </a:prstGeom>
          <a:effectLst>
            <a:outerShdw blurRad="50800" dir="14400000">
              <a:srgbClr val="000000">
                <a:alpha val="60000"/>
              </a:srgbClr>
            </a:outerShdw>
          </a:effectLst>
        </p:spPr>
        <p:txBody>
          <a:bodyPr vert="horz" lIns="91440" tIns="45720" rIns="91440" bIns="45720" rtlCol="0" anchor="b">
            <a:noAutofit/>
          </a:bodyPr>
          <a:lstStyle/>
          <a:p>
            <a:r>
              <a:rPr lang="en-US"/>
              <a:t>Click to edit Master title style</a:t>
            </a:r>
            <a:endParaRPr lang="en-US" dirty="0"/>
          </a:p>
        </p:txBody>
      </p:sp>
      <p:sp>
        <p:nvSpPr>
          <p:cNvPr id="3" name="Text Placeholder 2"/>
          <p:cNvSpPr>
            <a:spLocks noGrp="1"/>
          </p:cNvSpPr>
          <p:nvPr>
            <p:ph type="body" idx="1"/>
          </p:nvPr>
        </p:nvSpPr>
        <p:spPr>
          <a:xfrm>
            <a:off x="810000" y="2184401"/>
            <a:ext cx="10563285" cy="3674397"/>
          </a:xfrm>
          <a:prstGeom prst="rect">
            <a:avLst/>
          </a:prstGeom>
          <a:effectLst>
            <a:outerShdw blurRad="50800" dir="14400000">
              <a:srgbClr val="000000">
                <a:alpha val="40000"/>
              </a:srgbClr>
            </a:outerShdw>
          </a:effectLst>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3"/>
          </p:nvPr>
        </p:nvSpPr>
        <p:spPr>
          <a:xfrm>
            <a:off x="451514" y="6041362"/>
            <a:ext cx="8644320" cy="365125"/>
          </a:xfrm>
          <a:prstGeom prst="rect">
            <a:avLst/>
          </a:prstGeom>
        </p:spPr>
        <p:txBody>
          <a:bodyPr vert="horz" lIns="91440" tIns="45720" rIns="91440" bIns="45720" rtlCol="0" anchor="b"/>
          <a:lstStyle>
            <a:lvl1pPr algn="l">
              <a:defRPr sz="900">
                <a:solidFill>
                  <a:schemeClr val="tx1"/>
                </a:solidFill>
              </a:defRPr>
            </a:lvl1pPr>
          </a:lstStyle>
          <a:p>
            <a:endParaRPr lang="en-US" dirty="0"/>
          </a:p>
        </p:txBody>
      </p:sp>
      <p:sp>
        <p:nvSpPr>
          <p:cNvPr id="4" name="Date Placeholder 3"/>
          <p:cNvSpPr>
            <a:spLocks noGrp="1"/>
          </p:cNvSpPr>
          <p:nvPr>
            <p:ph type="dt" sz="half" idx="2"/>
          </p:nvPr>
        </p:nvSpPr>
        <p:spPr>
          <a:xfrm>
            <a:off x="9334626" y="6041362"/>
            <a:ext cx="1343706" cy="365125"/>
          </a:xfrm>
          <a:prstGeom prst="rect">
            <a:avLst/>
          </a:prstGeom>
        </p:spPr>
        <p:txBody>
          <a:bodyPr vert="horz" lIns="91440" tIns="45720" rIns="91440" bIns="45720" rtlCol="0" anchor="b"/>
          <a:lstStyle>
            <a:lvl1pPr algn="r">
              <a:defRPr sz="900">
                <a:solidFill>
                  <a:schemeClr val="tx1"/>
                </a:solidFill>
              </a:defRPr>
            </a:lvl1pPr>
          </a:lstStyle>
          <a:p>
            <a:fld id="{96DFF08F-DC6B-4601-B491-B0F83F6DD2DA}" type="datetimeFigureOut">
              <a:rPr lang="en-US" smtClean="0"/>
              <a:pPr/>
              <a:t>8/12/2021</a:t>
            </a:fld>
            <a:endParaRPr lang="en-US" dirty="0"/>
          </a:p>
        </p:txBody>
      </p:sp>
      <p:sp>
        <p:nvSpPr>
          <p:cNvPr id="6" name="Slide Number Placeholder 5"/>
          <p:cNvSpPr>
            <a:spLocks noGrp="1"/>
          </p:cNvSpPr>
          <p:nvPr>
            <p:ph type="sldNum" sz="quarter" idx="4"/>
          </p:nvPr>
        </p:nvSpPr>
        <p:spPr>
          <a:xfrm>
            <a:off x="10678331" y="5915888"/>
            <a:ext cx="1062155" cy="490599"/>
          </a:xfrm>
          <a:prstGeom prst="rect">
            <a:avLst/>
          </a:prstGeom>
        </p:spPr>
        <p:txBody>
          <a:bodyPr vert="horz" lIns="91440" tIns="45720" rIns="91440" bIns="10800" rtlCol="0" anchor="b"/>
          <a:lstStyle>
            <a:lvl1pPr algn="r">
              <a:defRPr sz="2000">
                <a:solidFill>
                  <a:schemeClr val="accent1"/>
                </a:solidFill>
              </a:defRPr>
            </a:lvl1p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543761609"/>
      </p:ext>
    </p:extLst>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Lst>
  <p:txStyles>
    <p:titleStyle>
      <a:lvl1pPr algn="l" defTabSz="457200" rtl="0" eaLnBrk="1" latinLnBrk="0" hangingPunct="1">
        <a:spcBef>
          <a:spcPct val="0"/>
        </a:spcBef>
        <a:buNone/>
        <a:defRPr sz="4000" b="1" kern="1200">
          <a:solidFill>
            <a:srgbClr val="FEFEFE"/>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ct val="20000"/>
        </a:spcBef>
        <a:spcAft>
          <a:spcPts val="600"/>
        </a:spcAft>
        <a:buClr>
          <a:schemeClr val="accent1"/>
        </a:buClr>
        <a:buFont typeface="Wingdings 2" charset="2"/>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
          <a:schemeClr val="accent1"/>
        </a:buClr>
        <a:buFont typeface="Wingdings 2" charset="2"/>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
          <a:schemeClr val="accent1"/>
        </a:buClr>
        <a:buFont typeface="Wingdings 2" charset="2"/>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C443EBF-68C8-47B2-8F87-E6A937225187}"/>
              </a:ext>
            </a:extLst>
          </p:cNvPr>
          <p:cNvSpPr>
            <a:spLocks noGrp="1"/>
          </p:cNvSpPr>
          <p:nvPr>
            <p:ph type="ctrTitle"/>
          </p:nvPr>
        </p:nvSpPr>
        <p:spPr>
          <a:xfrm>
            <a:off x="810000" y="840260"/>
            <a:ext cx="10572000" cy="823392"/>
          </a:xfrm>
        </p:spPr>
        <p:txBody>
          <a:bodyPr/>
          <a:lstStyle/>
          <a:p>
            <a:r>
              <a:rPr lang="id-ID" dirty="0" smtClean="0"/>
              <a:t>Assalamualaikum..</a:t>
            </a:r>
            <a:endParaRPr lang="en-ID" dirty="0"/>
          </a:p>
        </p:txBody>
      </p:sp>
      <p:sp>
        <p:nvSpPr>
          <p:cNvPr id="3" name="Subtitle 2">
            <a:extLst>
              <a:ext uri="{FF2B5EF4-FFF2-40B4-BE49-F238E27FC236}">
                <a16:creationId xmlns:a16="http://schemas.microsoft.com/office/drawing/2014/main" xmlns="" id="{FA5BA50A-567D-4FDB-BA6C-9F1EB7D38906}"/>
              </a:ext>
            </a:extLst>
          </p:cNvPr>
          <p:cNvSpPr>
            <a:spLocks noGrp="1"/>
          </p:cNvSpPr>
          <p:nvPr>
            <p:ph type="subTitle" idx="1"/>
          </p:nvPr>
        </p:nvSpPr>
        <p:spPr>
          <a:xfrm>
            <a:off x="810000" y="5293201"/>
            <a:ext cx="10572000" cy="1045814"/>
          </a:xfrm>
        </p:spPr>
        <p:txBody>
          <a:bodyPr>
            <a:noAutofit/>
          </a:bodyPr>
          <a:lstStyle/>
          <a:p>
            <a:r>
              <a:rPr lang="id-ID" sz="3600" dirty="0">
                <a:latin typeface="Arial Black" panose="020B0A04020102020204" pitchFamily="34" charset="0"/>
              </a:rPr>
              <a:t>BAB 2</a:t>
            </a:r>
          </a:p>
          <a:p>
            <a:r>
              <a:rPr lang="id-ID" sz="3600" dirty="0">
                <a:latin typeface="Arial Black" panose="020B0A04020102020204" pitchFamily="34" charset="0"/>
              </a:rPr>
              <a:t>Menikmati Cerita Sejarah</a:t>
            </a:r>
            <a:endParaRPr lang="en-ID" sz="3600" dirty="0">
              <a:latin typeface="Arial Black" panose="020B0A04020102020204" pitchFamily="34" charset="0"/>
            </a:endParaRPr>
          </a:p>
        </p:txBody>
      </p:sp>
      <p:sp>
        <p:nvSpPr>
          <p:cNvPr id="4" name="Rectangle 3">
            <a:extLst>
              <a:ext uri="{FF2B5EF4-FFF2-40B4-BE49-F238E27FC236}">
                <a16:creationId xmlns:a16="http://schemas.microsoft.com/office/drawing/2014/main" xmlns="" id="{A038E901-5405-4F7A-B808-BF55F6AB3F7F}"/>
              </a:ext>
            </a:extLst>
          </p:cNvPr>
          <p:cNvSpPr/>
          <p:nvPr/>
        </p:nvSpPr>
        <p:spPr>
          <a:xfrm>
            <a:off x="666780" y="1972020"/>
            <a:ext cx="10715220" cy="1938992"/>
          </a:xfrm>
          <a:prstGeom prst="rect">
            <a:avLst/>
          </a:prstGeom>
        </p:spPr>
        <p:txBody>
          <a:bodyPr wrap="square">
            <a:spAutoFit/>
          </a:bodyPr>
          <a:lstStyle/>
          <a:p>
            <a:r>
              <a:rPr lang="id-ID" sz="2400" dirty="0" smtClean="0">
                <a:latin typeface="Arial Black" panose="020B0A04020102020204" pitchFamily="34" charset="0"/>
              </a:rPr>
              <a:t>Selamat pagi siswa-siswi SMKN 1 Barabai, semoga selalu sehat dalam lindungan Allah SWT. Tetap di rumah kecuali hal penting baru keluar, jangan lupa selalu cuci tangan dan pakai masker.</a:t>
            </a:r>
          </a:p>
          <a:p>
            <a:r>
              <a:rPr lang="id-ID" sz="2400" dirty="0" smtClean="0">
                <a:latin typeface="Arial Black" panose="020B0A04020102020204" pitchFamily="34" charset="0"/>
              </a:rPr>
              <a:t>Pada pertemuan kali ini, kita membahas mengenai</a:t>
            </a:r>
            <a:endParaRPr lang="id-ID" sz="2400" dirty="0">
              <a:latin typeface="Arial Black" panose="020B0A04020102020204" pitchFamily="34" charset="0"/>
            </a:endParaRPr>
          </a:p>
        </p:txBody>
      </p:sp>
      <p:sp>
        <p:nvSpPr>
          <p:cNvPr id="5" name="Down Arrow 4"/>
          <p:cNvSpPr/>
          <p:nvPr/>
        </p:nvSpPr>
        <p:spPr>
          <a:xfrm>
            <a:off x="9650776" y="3657600"/>
            <a:ext cx="484632" cy="978408"/>
          </a:xfrm>
          <a:prstGeom prst="downArrow">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Tree>
    <p:extLst>
      <p:ext uri="{BB962C8B-B14F-4D97-AF65-F5344CB8AC3E}">
        <p14:creationId xmlns:p14="http://schemas.microsoft.com/office/powerpoint/2010/main" val="26631355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fade">
                                      <p:cBhvr>
                                        <p:cTn id="17" dur="1000"/>
                                        <p:tgtEl>
                                          <p:spTgt spid="3">
                                            <p:txEl>
                                              <p:pRg st="0" end="0"/>
                                            </p:txEl>
                                          </p:spTgt>
                                        </p:tgtEl>
                                      </p:cBhvr>
                                    </p:animEffect>
                                    <p:anim calcmode="lin" valueType="num">
                                      <p:cBhvr>
                                        <p:cTn id="1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3">
                                            <p:txEl>
                                              <p:pRg st="1" end="1"/>
                                            </p:txEl>
                                          </p:spTgt>
                                        </p:tgtEl>
                                        <p:attrNameLst>
                                          <p:attrName>style.visibility</p:attrName>
                                        </p:attrNameLst>
                                      </p:cBhvr>
                                      <p:to>
                                        <p:strVal val="visible"/>
                                      </p:to>
                                    </p:set>
                                    <p:animEffect transition="in" filter="fade">
                                      <p:cBhvr>
                                        <p:cTn id="24" dur="1000"/>
                                        <p:tgtEl>
                                          <p:spTgt spid="3">
                                            <p:txEl>
                                              <p:pRg st="1" end="1"/>
                                            </p:txEl>
                                          </p:spTgt>
                                        </p:tgtEl>
                                      </p:cBhvr>
                                    </p:animEffect>
                                    <p:anim calcmode="lin" valueType="num">
                                      <p:cBhvr>
                                        <p:cTn id="2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Tujuan Pembelajaran :</a:t>
            </a:r>
            <a:endParaRPr lang="id-ID" dirty="0"/>
          </a:p>
        </p:txBody>
      </p:sp>
      <p:sp>
        <p:nvSpPr>
          <p:cNvPr id="3" name="Content Placeholder 2"/>
          <p:cNvSpPr>
            <a:spLocks noGrp="1"/>
          </p:cNvSpPr>
          <p:nvPr>
            <p:ph idx="1"/>
          </p:nvPr>
        </p:nvSpPr>
        <p:spPr>
          <a:xfrm>
            <a:off x="818712" y="1841679"/>
            <a:ext cx="10554574" cy="4017119"/>
          </a:xfrm>
        </p:spPr>
        <p:txBody>
          <a:bodyPr/>
          <a:lstStyle/>
          <a:p>
            <a:pPr lvl="0"/>
            <a:r>
              <a:rPr lang="en-US" dirty="0" err="1"/>
              <a:t>Melalui</a:t>
            </a:r>
            <a:r>
              <a:rPr lang="en-US" dirty="0"/>
              <a:t> </a:t>
            </a:r>
            <a:r>
              <a:rPr lang="id-ID" dirty="0"/>
              <a:t>pembelajaran ini</a:t>
            </a:r>
            <a:r>
              <a:rPr lang="en-US" dirty="0"/>
              <a:t> </a:t>
            </a:r>
            <a:r>
              <a:rPr lang="en-US" dirty="0" err="1"/>
              <a:t>menggali</a:t>
            </a:r>
            <a:r>
              <a:rPr lang="en-US" dirty="0"/>
              <a:t> </a:t>
            </a:r>
            <a:r>
              <a:rPr lang="en-US" dirty="0" err="1"/>
              <a:t>informasi</a:t>
            </a:r>
            <a:r>
              <a:rPr lang="en-US" dirty="0"/>
              <a:t>, </a:t>
            </a:r>
            <a:r>
              <a:rPr lang="en-US" dirty="0" err="1"/>
              <a:t>peserta</a:t>
            </a:r>
            <a:r>
              <a:rPr lang="en-US" dirty="0"/>
              <a:t> </a:t>
            </a:r>
            <a:r>
              <a:rPr lang="en-US" dirty="0" err="1"/>
              <a:t>didik</a:t>
            </a:r>
            <a:r>
              <a:rPr lang="en-US" dirty="0"/>
              <a:t> </a:t>
            </a:r>
            <a:r>
              <a:rPr lang="en-US" dirty="0" err="1"/>
              <a:t>mampu</a:t>
            </a:r>
            <a:r>
              <a:rPr lang="en-US" dirty="0"/>
              <a:t> </a:t>
            </a:r>
            <a:r>
              <a:rPr lang="en-US" dirty="0" err="1"/>
              <a:t>mengidentifikasi</a:t>
            </a:r>
            <a:r>
              <a:rPr lang="en-US" dirty="0"/>
              <a:t> </a:t>
            </a:r>
            <a:r>
              <a:rPr lang="en-US" dirty="0" err="1"/>
              <a:t>pengertian</a:t>
            </a:r>
            <a:r>
              <a:rPr lang="en-US" dirty="0"/>
              <a:t> </a:t>
            </a:r>
            <a:r>
              <a:rPr lang="id-ID" dirty="0"/>
              <a:t>Teks Sejarah dan Novel Sejarah dikehidupan dulu</a:t>
            </a:r>
            <a:r>
              <a:rPr lang="en-US" dirty="0"/>
              <a:t>.</a:t>
            </a:r>
            <a:endParaRPr lang="id-ID" dirty="0"/>
          </a:p>
          <a:p>
            <a:pPr lvl="0"/>
            <a:r>
              <a:rPr lang="en-US" dirty="0" err="1"/>
              <a:t>Melalui</a:t>
            </a:r>
            <a:r>
              <a:rPr lang="en-US" dirty="0"/>
              <a:t> </a:t>
            </a:r>
            <a:r>
              <a:rPr lang="en-US" dirty="0" err="1"/>
              <a:t>pembelajaran</a:t>
            </a:r>
            <a:r>
              <a:rPr lang="en-US" dirty="0"/>
              <a:t> </a:t>
            </a:r>
            <a:r>
              <a:rPr lang="en-US" dirty="0" err="1"/>
              <a:t>ini</a:t>
            </a:r>
            <a:r>
              <a:rPr lang="en-US" dirty="0"/>
              <a:t> </a:t>
            </a:r>
            <a:r>
              <a:rPr lang="en-US" dirty="0" err="1"/>
              <a:t>menggali</a:t>
            </a:r>
            <a:r>
              <a:rPr lang="en-US" dirty="0"/>
              <a:t> </a:t>
            </a:r>
            <a:r>
              <a:rPr lang="en-US" dirty="0" err="1"/>
              <a:t>informasi</a:t>
            </a:r>
            <a:r>
              <a:rPr lang="en-US" dirty="0"/>
              <a:t>, </a:t>
            </a:r>
            <a:r>
              <a:rPr lang="en-US" dirty="0" err="1"/>
              <a:t>peserta</a:t>
            </a:r>
            <a:r>
              <a:rPr lang="en-US" dirty="0"/>
              <a:t> </a:t>
            </a:r>
            <a:r>
              <a:rPr lang="en-US" dirty="0" err="1"/>
              <a:t>didik</a:t>
            </a:r>
            <a:r>
              <a:rPr lang="en-US" dirty="0"/>
              <a:t> </a:t>
            </a:r>
            <a:r>
              <a:rPr lang="en-US" dirty="0" err="1"/>
              <a:t>mampu</a:t>
            </a:r>
            <a:r>
              <a:rPr lang="en-US" dirty="0"/>
              <a:t> </a:t>
            </a:r>
            <a:r>
              <a:rPr lang="en-US" dirty="0" err="1"/>
              <a:t>memahami</a:t>
            </a:r>
            <a:r>
              <a:rPr lang="en-US" dirty="0"/>
              <a:t> </a:t>
            </a:r>
            <a:r>
              <a:rPr lang="en-US" dirty="0" err="1"/>
              <a:t>pengertian</a:t>
            </a:r>
            <a:r>
              <a:rPr lang="id-ID" dirty="0"/>
              <a:t> Teks Sejarah dan Novel Sejarah dikehidupan dulu. </a:t>
            </a:r>
          </a:p>
          <a:p>
            <a:pPr lvl="0"/>
            <a:r>
              <a:rPr lang="en-US" dirty="0" err="1"/>
              <a:t>Melalui</a:t>
            </a:r>
            <a:r>
              <a:rPr lang="en-US" dirty="0"/>
              <a:t> </a:t>
            </a:r>
            <a:r>
              <a:rPr lang="en-US" dirty="0" err="1"/>
              <a:t>pembelajaran</a:t>
            </a:r>
            <a:r>
              <a:rPr lang="en-US" dirty="0"/>
              <a:t> in</a:t>
            </a:r>
            <a:r>
              <a:rPr lang="id-ID" dirty="0"/>
              <a:t>i</a:t>
            </a:r>
            <a:r>
              <a:rPr lang="en-US" dirty="0"/>
              <a:t> </a:t>
            </a:r>
            <a:r>
              <a:rPr lang="en-US" dirty="0" err="1"/>
              <a:t>menggali</a:t>
            </a:r>
            <a:r>
              <a:rPr lang="en-US" dirty="0"/>
              <a:t> </a:t>
            </a:r>
            <a:r>
              <a:rPr lang="en-US" dirty="0" err="1"/>
              <a:t>informasi</a:t>
            </a:r>
            <a:r>
              <a:rPr lang="en-US" dirty="0"/>
              <a:t>, </a:t>
            </a:r>
            <a:r>
              <a:rPr lang="en-US" dirty="0" err="1"/>
              <a:t>peserta</a:t>
            </a:r>
            <a:r>
              <a:rPr lang="en-US" dirty="0"/>
              <a:t> </a:t>
            </a:r>
            <a:r>
              <a:rPr lang="en-US" dirty="0" err="1"/>
              <a:t>didik</a:t>
            </a:r>
            <a:r>
              <a:rPr lang="en-US" dirty="0"/>
              <a:t> </a:t>
            </a:r>
            <a:r>
              <a:rPr lang="en-US" dirty="0" err="1"/>
              <a:t>mampu</a:t>
            </a:r>
            <a:r>
              <a:rPr lang="en-US" dirty="0"/>
              <a:t> </a:t>
            </a:r>
            <a:r>
              <a:rPr lang="en-US" dirty="0" err="1"/>
              <a:t>membedakan</a:t>
            </a:r>
            <a:r>
              <a:rPr lang="en-US" dirty="0"/>
              <a:t> </a:t>
            </a:r>
            <a:r>
              <a:rPr lang="en-US" dirty="0" err="1"/>
              <a:t>Teks</a:t>
            </a:r>
            <a:r>
              <a:rPr lang="en-US" dirty="0"/>
              <a:t> </a:t>
            </a:r>
            <a:r>
              <a:rPr lang="en-US" dirty="0" err="1"/>
              <a:t>Sejarah</a:t>
            </a:r>
            <a:r>
              <a:rPr lang="en-US" dirty="0"/>
              <a:t> </a:t>
            </a:r>
            <a:r>
              <a:rPr lang="en-US" dirty="0" err="1"/>
              <a:t>dan</a:t>
            </a:r>
            <a:r>
              <a:rPr lang="en-US" dirty="0"/>
              <a:t> Novel </a:t>
            </a:r>
            <a:r>
              <a:rPr lang="en-US" dirty="0" err="1"/>
              <a:t>Sejarah</a:t>
            </a:r>
            <a:r>
              <a:rPr lang="en-US" dirty="0"/>
              <a:t>.</a:t>
            </a:r>
            <a:endParaRPr lang="id-ID" dirty="0"/>
          </a:p>
          <a:p>
            <a:pPr lvl="0"/>
            <a:r>
              <a:rPr lang="en-US" dirty="0" err="1"/>
              <a:t>Melalui</a:t>
            </a:r>
            <a:r>
              <a:rPr lang="en-US" dirty="0"/>
              <a:t> </a:t>
            </a:r>
            <a:r>
              <a:rPr lang="en-US" dirty="0" err="1"/>
              <a:t>pembelajaran</a:t>
            </a:r>
            <a:r>
              <a:rPr lang="en-US" dirty="0"/>
              <a:t> </a:t>
            </a:r>
            <a:r>
              <a:rPr lang="en-US" dirty="0" err="1"/>
              <a:t>ini</a:t>
            </a:r>
            <a:r>
              <a:rPr lang="en-US" dirty="0"/>
              <a:t> </a:t>
            </a:r>
            <a:r>
              <a:rPr lang="en-US" dirty="0" err="1"/>
              <a:t>menggali</a:t>
            </a:r>
            <a:r>
              <a:rPr lang="en-US" dirty="0"/>
              <a:t> </a:t>
            </a:r>
            <a:r>
              <a:rPr lang="en-US" dirty="0" err="1"/>
              <a:t>informasi</a:t>
            </a:r>
            <a:r>
              <a:rPr lang="en-US" dirty="0"/>
              <a:t>, </a:t>
            </a:r>
            <a:r>
              <a:rPr lang="en-US" dirty="0" err="1"/>
              <a:t>peserta</a:t>
            </a:r>
            <a:r>
              <a:rPr lang="en-US" dirty="0"/>
              <a:t> </a:t>
            </a:r>
            <a:r>
              <a:rPr lang="en-US" dirty="0" err="1"/>
              <a:t>didik</a:t>
            </a:r>
            <a:r>
              <a:rPr lang="en-US" dirty="0"/>
              <a:t> </a:t>
            </a:r>
            <a:r>
              <a:rPr lang="en-US" dirty="0" err="1"/>
              <a:t>mampu</a:t>
            </a:r>
            <a:r>
              <a:rPr lang="en-US" dirty="0"/>
              <a:t> me</a:t>
            </a:r>
            <a:r>
              <a:rPr lang="id-ID" dirty="0"/>
              <a:t>ncari fakta dalam teks cerita sejarah dengan tepat dan benar</a:t>
            </a:r>
            <a:r>
              <a:rPr lang="en-US" dirty="0"/>
              <a:t>.</a:t>
            </a:r>
            <a:endParaRPr lang="id-ID" dirty="0"/>
          </a:p>
        </p:txBody>
      </p:sp>
    </p:spTree>
    <p:extLst>
      <p:ext uri="{BB962C8B-B14F-4D97-AF65-F5344CB8AC3E}">
        <p14:creationId xmlns:p14="http://schemas.microsoft.com/office/powerpoint/2010/main" val="172431665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5DB4BFC-321F-4B05-903C-6B266C3510DB}"/>
              </a:ext>
            </a:extLst>
          </p:cNvPr>
          <p:cNvSpPr>
            <a:spLocks noGrp="1"/>
          </p:cNvSpPr>
          <p:nvPr>
            <p:ph type="title"/>
          </p:nvPr>
        </p:nvSpPr>
        <p:spPr>
          <a:xfrm>
            <a:off x="465220" y="1179584"/>
            <a:ext cx="11261560" cy="589735"/>
          </a:xfrm>
        </p:spPr>
        <p:txBody>
          <a:bodyPr/>
          <a:lstStyle/>
          <a:p>
            <a:pPr algn="ctr"/>
            <a:r>
              <a:rPr lang="id-ID" sz="3200" u="sng" dirty="0"/>
              <a:t>A. Mengidentifikasi Informasi dalam Teks Cerita Sejarah</a:t>
            </a:r>
            <a:endParaRPr lang="en-ID" sz="3200" u="sng" dirty="0"/>
          </a:p>
        </p:txBody>
      </p:sp>
      <p:sp>
        <p:nvSpPr>
          <p:cNvPr id="4" name="Rectangle 3">
            <a:extLst>
              <a:ext uri="{FF2B5EF4-FFF2-40B4-BE49-F238E27FC236}">
                <a16:creationId xmlns:a16="http://schemas.microsoft.com/office/drawing/2014/main" xmlns="" id="{2A181E32-47BD-42BE-A446-042BA41084F7}"/>
              </a:ext>
            </a:extLst>
          </p:cNvPr>
          <p:cNvSpPr/>
          <p:nvPr/>
        </p:nvSpPr>
        <p:spPr>
          <a:xfrm>
            <a:off x="543262" y="2416430"/>
            <a:ext cx="11105476" cy="3862596"/>
          </a:xfrm>
          <a:prstGeom prst="rect">
            <a:avLst/>
          </a:prstGeom>
        </p:spPr>
        <p:txBody>
          <a:bodyPr wrap="square">
            <a:spAutoFit/>
          </a:bodyPr>
          <a:lstStyle/>
          <a:p>
            <a:pPr algn="just"/>
            <a:r>
              <a:rPr lang="id-ID" sz="1600" dirty="0">
                <a:latin typeface="Times New Roman" panose="02020603050405020304" pitchFamily="18" charset="0"/>
                <a:cs typeface="Times New Roman" panose="02020603050405020304" pitchFamily="18" charset="0"/>
              </a:rPr>
              <a:t>	</a:t>
            </a:r>
            <a:r>
              <a:rPr lang="id-ID" dirty="0">
                <a:latin typeface="Times New Roman" panose="02020603050405020304" pitchFamily="18" charset="0"/>
                <a:cs typeface="Times New Roman" panose="02020603050405020304" pitchFamily="18" charset="0"/>
              </a:rPr>
              <a:t>Membaca novel ( termasuk novel sejarah ) dapat dilakukan dengan cepat. Perlu diusahakan agar membaca novel selesai </a:t>
            </a:r>
            <a:r>
              <a:rPr lang="id-ID" dirty="0" smtClean="0">
                <a:latin typeface="Times New Roman" panose="02020603050405020304" pitchFamily="18" charset="0"/>
                <a:cs typeface="Times New Roman" panose="02020603050405020304" pitchFamily="18" charset="0"/>
              </a:rPr>
              <a:t>dalam </a:t>
            </a:r>
            <a:r>
              <a:rPr lang="id-ID" dirty="0">
                <a:latin typeface="Times New Roman" panose="02020603050405020304" pitchFamily="18" charset="0"/>
                <a:cs typeface="Times New Roman" panose="02020603050405020304" pitchFamily="18" charset="0"/>
              </a:rPr>
              <a:t>kurun waktu tertentu. Misalnya, satu jam selesai sebagai tahap pengenalan dengan membaca cepat. Perlu ditumbuhkan kesadaran terhadap diri sendiri bahwa membaca pada mulanya berat, tetapi jika sudah terbiasa akan menjadi ringan. Orang – orang yang sudah terbiasa membaca akan dengan mudah membaca novel dengan cepat.  </a:t>
            </a:r>
          </a:p>
          <a:p>
            <a:pPr algn="just"/>
            <a:endParaRPr lang="id-ID" dirty="0">
              <a:latin typeface="Times New Roman" panose="02020603050405020304" pitchFamily="18" charset="0"/>
              <a:cs typeface="Times New Roman" panose="02020603050405020304" pitchFamily="18" charset="0"/>
            </a:endParaRPr>
          </a:p>
          <a:p>
            <a:pPr algn="just"/>
            <a:r>
              <a:rPr lang="id-ID" dirty="0">
                <a:latin typeface="Times New Roman" panose="02020603050405020304" pitchFamily="18" charset="0"/>
                <a:cs typeface="Times New Roman" panose="02020603050405020304" pitchFamily="18" charset="0"/>
              </a:rPr>
              <a:t>	Novel sejarah dapat dikategorikan sebagai novel ulang ( rekon ). Supaya tidak terjadi kesalahpahaman atas frasa “novel ulang”, berikut ini penjelasan tentang jenis – jenis novel ulang. Berdasarkan jenisnya, novel ulang terdiri atas tiga jenis, yakni rekon pribadi, rekon faktual, dan rekon imajinatif.</a:t>
            </a:r>
          </a:p>
          <a:p>
            <a:pPr algn="just"/>
            <a:endParaRPr lang="id-ID" dirty="0">
              <a:latin typeface="Times New Roman" panose="02020603050405020304" pitchFamily="18" charset="0"/>
              <a:cs typeface="Times New Roman" panose="02020603050405020304" pitchFamily="18" charset="0"/>
            </a:endParaRPr>
          </a:p>
          <a:p>
            <a:pPr marL="342900" indent="-342900" algn="just">
              <a:buAutoNum type="arabicPeriod"/>
            </a:pPr>
            <a:r>
              <a:rPr lang="id-ID" dirty="0">
                <a:latin typeface="Times New Roman" panose="02020603050405020304" pitchFamily="18" charset="0"/>
                <a:cs typeface="Times New Roman" panose="02020603050405020304" pitchFamily="18" charset="0"/>
              </a:rPr>
              <a:t>Rekon pribadi adalah novel yang memuat kejadian dan penulisnya terlibat secara langsung.</a:t>
            </a:r>
          </a:p>
          <a:p>
            <a:pPr marL="342900" indent="-342900" algn="just">
              <a:buAutoNum type="arabicPeriod"/>
            </a:pPr>
            <a:r>
              <a:rPr lang="id-ID" dirty="0">
                <a:latin typeface="Times New Roman" panose="02020603050405020304" pitchFamily="18" charset="0"/>
                <a:cs typeface="Times New Roman" panose="02020603050405020304" pitchFamily="18" charset="0"/>
              </a:rPr>
              <a:t>Rekon faktual ( informasional ) adalah novel yang memuat kejadian faktual seperti eksperimen ilmiah, laporan polisi, dan lain – lain.</a:t>
            </a:r>
          </a:p>
          <a:p>
            <a:pPr marL="342900" indent="-342900" algn="just">
              <a:buAutoNum type="arabicPeriod"/>
            </a:pPr>
            <a:r>
              <a:rPr lang="id-ID" dirty="0">
                <a:latin typeface="Times New Roman" panose="02020603050405020304" pitchFamily="18" charset="0"/>
                <a:cs typeface="Times New Roman" panose="02020603050405020304" pitchFamily="18" charset="0"/>
              </a:rPr>
              <a:t>Rekon imajinatif adalah novel yang memuat kejadian faktual yang di khayalkan dan diceritakan secara lebih rinci.</a:t>
            </a:r>
          </a:p>
          <a:p>
            <a:endParaRPr lang="en-ID" sz="11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8784025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36BF7FF-0580-479D-99DE-41D6879962C8}"/>
              </a:ext>
            </a:extLst>
          </p:cNvPr>
          <p:cNvSpPr>
            <a:spLocks noGrp="1"/>
          </p:cNvSpPr>
          <p:nvPr>
            <p:ph type="title"/>
          </p:nvPr>
        </p:nvSpPr>
        <p:spPr>
          <a:xfrm>
            <a:off x="556055" y="277180"/>
            <a:ext cx="10686375" cy="1578514"/>
          </a:xfrm>
        </p:spPr>
        <p:txBody>
          <a:bodyPr/>
          <a:lstStyle/>
          <a:p>
            <a:r>
              <a:rPr lang="id-ID" sz="3600" dirty="0"/>
              <a:t>Kegiatan 1</a:t>
            </a:r>
            <a:br>
              <a:rPr lang="id-ID" sz="3600" dirty="0"/>
            </a:br>
            <a:r>
              <a:rPr lang="id-ID" sz="3600" dirty="0"/>
              <a:t>Mendata Informasi dalam Teks Sejarah</a:t>
            </a:r>
            <a:endParaRPr lang="en-ID" sz="3600" dirty="0"/>
          </a:p>
        </p:txBody>
      </p:sp>
      <p:sp>
        <p:nvSpPr>
          <p:cNvPr id="4" name="Rectangle 3">
            <a:extLst>
              <a:ext uri="{FF2B5EF4-FFF2-40B4-BE49-F238E27FC236}">
                <a16:creationId xmlns:a16="http://schemas.microsoft.com/office/drawing/2014/main" xmlns="" id="{E9DF2FB5-3C2D-47B3-9915-AFBC2E1C94A6}"/>
              </a:ext>
            </a:extLst>
          </p:cNvPr>
          <p:cNvSpPr/>
          <p:nvPr/>
        </p:nvSpPr>
        <p:spPr>
          <a:xfrm>
            <a:off x="541638" y="2185223"/>
            <a:ext cx="11108724" cy="4524315"/>
          </a:xfrm>
          <a:prstGeom prst="rect">
            <a:avLst/>
          </a:prstGeom>
        </p:spPr>
        <p:txBody>
          <a:bodyPr wrap="square">
            <a:spAutoFit/>
          </a:bodyPr>
          <a:lstStyle/>
          <a:p>
            <a:pPr algn="just"/>
            <a:r>
              <a:rPr lang="id-ID" dirty="0">
                <a:latin typeface="Times New Roman" panose="02020603050405020304" pitchFamily="18" charset="0"/>
                <a:cs typeface="Times New Roman" panose="02020603050405020304" pitchFamily="18" charset="0"/>
              </a:rPr>
              <a:t>	Kegiatan mendata informasi penting dalam novel sejarah tentu akan berbeda dengan mendata informasi penting dalam teks sejarah. Informasi penting dalam sejarah lebih mengarah kepada fakta sejarah yang dijadikan latar penceritaan serta imajinasi penulis atas fakta tersebut. Seperti dipaparkan pada pengantar sebelumnya, novel Kuantar ke Gerbang karya Ramadhan K. H. mengandung  fakta sejarah tentang masa perjuangan awal Soekarno dan kehidupan rumah tangganya dengan inggit Garnasih. Di samping tokoh, fakta sejarah yang digunakan adalah latar tempat, seperti Sukamiskin ( sebuah nama kecamatan di kota bandung dan juga menjadi nama Lapas ), Banceuy sebuah nama kelurahan di Kota Bandung dekat alun – alun Kota Bandung serta Kota Bandung itu sendir, Surabaya saat Soekarno melakukan perjalanan dengan kereta api, Endeh dengan membentuk rombongan sandiwara kisah perjalanannya dari Bengkulu ke Padang.</a:t>
            </a:r>
          </a:p>
          <a:p>
            <a:pPr algn="just"/>
            <a:r>
              <a:rPr lang="id-ID" dirty="0">
                <a:latin typeface="Times New Roman" panose="02020603050405020304" pitchFamily="18" charset="0"/>
                <a:cs typeface="Times New Roman" panose="02020603050405020304" pitchFamily="18" charset="0"/>
              </a:rPr>
              <a:t>	Pusat penceritaan novel sejarah Kuantar ke Gerbang terletak pada tokoh Soekarno. Namun bukan tentang Soekarno itu sendiri, melainkan kisah kejadian di sekitarnya. Imajinasi pengarang ini secara leluasa banyak mengungkap perasaan dan pikiran tokoh  Inggit Garnasih. Menurut Sumardjo ( 1991 : 57 ), imajinasi pengarang terhadap tokoh Inggit Garnasih dengan </a:t>
            </a:r>
            <a:r>
              <a:rPr lang="id-ID" dirty="0" smtClean="0">
                <a:latin typeface="Times New Roman" panose="02020603050405020304" pitchFamily="18" charset="0"/>
                <a:cs typeface="Times New Roman" panose="02020603050405020304" pitchFamily="18" charset="0"/>
              </a:rPr>
              <a:t>jasa-jasanya </a:t>
            </a:r>
            <a:r>
              <a:rPr lang="id-ID" dirty="0">
                <a:latin typeface="Times New Roman" panose="02020603050405020304" pitchFamily="18" charset="0"/>
                <a:cs typeface="Times New Roman" panose="02020603050405020304" pitchFamily="18" charset="0"/>
              </a:rPr>
              <a:t>sering berubah menjadi </a:t>
            </a:r>
            <a:r>
              <a:rPr lang="id-ID" dirty="0" smtClean="0">
                <a:latin typeface="Times New Roman" panose="02020603050405020304" pitchFamily="18" charset="0"/>
                <a:cs typeface="Times New Roman" panose="02020603050405020304" pitchFamily="18" charset="0"/>
              </a:rPr>
              <a:t>semacam </a:t>
            </a:r>
            <a:r>
              <a:rPr lang="id-ID" dirty="0">
                <a:latin typeface="Times New Roman" panose="02020603050405020304" pitchFamily="18" charset="0"/>
                <a:cs typeface="Times New Roman" panose="02020603050405020304" pitchFamily="18" charset="0"/>
              </a:rPr>
              <a:t>gugatan meskipun ini tak banyak dan hadir secara tersamar ( implisit, pen ). Kesan Jcob Sumardjo sangat beralasan jarang dikupas. Padahal jasa – jasanya sangat besar dalam mengantarkan Soekarno ke panggung politik nasioanal dan menjadi Bapak Bangsa. Penulis mengharapkan agar Inggit Garnasih banyak dikupas dalam sejarah </a:t>
            </a:r>
            <a:r>
              <a:rPr lang="id-ID" dirty="0" smtClean="0">
                <a:latin typeface="Times New Roman" panose="02020603050405020304" pitchFamily="18" charset="0"/>
                <a:cs typeface="Times New Roman" panose="02020603050405020304" pitchFamily="18" charset="0"/>
              </a:rPr>
              <a:t>Indonesia</a:t>
            </a:r>
            <a:r>
              <a:rPr lang="id-ID"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29580511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E6035C9-7A70-4212-872D-F6A4BBB9D715}"/>
              </a:ext>
            </a:extLst>
          </p:cNvPr>
          <p:cNvSpPr>
            <a:spLocks noGrp="1"/>
          </p:cNvSpPr>
          <p:nvPr>
            <p:ph type="title"/>
          </p:nvPr>
        </p:nvSpPr>
        <p:spPr>
          <a:xfrm>
            <a:off x="581400" y="201706"/>
            <a:ext cx="10571998" cy="1653988"/>
          </a:xfrm>
        </p:spPr>
        <p:txBody>
          <a:bodyPr/>
          <a:lstStyle/>
          <a:p>
            <a:r>
              <a:rPr lang="id-ID" sz="3200" dirty="0" smtClean="0"/>
              <a:t>Kegiatan 2</a:t>
            </a:r>
            <a:br>
              <a:rPr lang="id-ID" sz="3200" dirty="0" smtClean="0"/>
            </a:br>
            <a:r>
              <a:rPr lang="id-ID" sz="3200" dirty="0" smtClean="0"/>
              <a:t>Menentukan Hal-Hal Menarik dalam Novel Sejarah</a:t>
            </a:r>
            <a:endParaRPr lang="en-ID" sz="3200" dirty="0"/>
          </a:p>
        </p:txBody>
      </p:sp>
      <p:sp>
        <p:nvSpPr>
          <p:cNvPr id="3" name="Content Placeholder 2">
            <a:extLst>
              <a:ext uri="{FF2B5EF4-FFF2-40B4-BE49-F238E27FC236}">
                <a16:creationId xmlns:a16="http://schemas.microsoft.com/office/drawing/2014/main" xmlns="" id="{C1302D45-7960-4DF5-8FCB-75827B3DB80F}"/>
              </a:ext>
            </a:extLst>
          </p:cNvPr>
          <p:cNvSpPr>
            <a:spLocks noGrp="1"/>
          </p:cNvSpPr>
          <p:nvPr>
            <p:ph idx="1"/>
          </p:nvPr>
        </p:nvSpPr>
        <p:spPr>
          <a:xfrm>
            <a:off x="581400" y="2205318"/>
            <a:ext cx="10554574" cy="5472954"/>
          </a:xfrm>
        </p:spPr>
        <p:txBody>
          <a:bodyPr>
            <a:normAutofit/>
          </a:bodyPr>
          <a:lstStyle/>
          <a:p>
            <a:pPr marL="0" indent="0">
              <a:buNone/>
            </a:pPr>
            <a:r>
              <a:rPr lang="id-ID" dirty="0" smtClean="0">
                <a:latin typeface="Times New Roman" panose="02020603050405020304" pitchFamily="18" charset="0"/>
                <a:cs typeface="Times New Roman" panose="02020603050405020304" pitchFamily="18" charset="0"/>
              </a:rPr>
              <a:t>	</a:t>
            </a:r>
            <a:r>
              <a:rPr lang="id-ID" sz="1700" dirty="0" smtClean="0">
                <a:latin typeface="Times New Roman" panose="02020603050405020304" pitchFamily="18" charset="0"/>
                <a:cs typeface="Times New Roman" panose="02020603050405020304" pitchFamily="18" charset="0"/>
              </a:rPr>
              <a:t>Ketika mendengarkan pembacaan kutipan novel, tentulah terdapat bagian-bagian yang menarik. Kemenarikan itu dapat berupa waktu, tempat, tokoh yang mungkin bagi sebagian orang tidak asing. Hal menarik adalah hal yang kita suka dalam cerita.</a:t>
            </a:r>
          </a:p>
          <a:p>
            <a:pPr marL="0" indent="0">
              <a:buNone/>
            </a:pPr>
            <a:r>
              <a:rPr lang="id-ID" sz="1700" dirty="0" smtClean="0">
                <a:latin typeface="Times New Roman" panose="02020603050405020304" pitchFamily="18" charset="0"/>
                <a:cs typeface="Times New Roman" panose="02020603050405020304" pitchFamily="18" charset="0"/>
              </a:rPr>
              <a:t>	Berikut dibawah ini adalah pertanyaan-pertanyaan untuk mengukur kemampuan mendengarkan dalam menentukan hal-hal menarik dalam novel sejarah:</a:t>
            </a:r>
          </a:p>
          <a:p>
            <a:pPr>
              <a:buFont typeface="+mj-lt"/>
              <a:buAutoNum type="arabicPeriod"/>
            </a:pPr>
            <a:r>
              <a:rPr lang="id-ID" sz="1700" dirty="0" smtClean="0">
                <a:latin typeface="Times New Roman" panose="02020603050405020304" pitchFamily="18" charset="0"/>
                <a:cs typeface="Times New Roman" panose="02020603050405020304" pitchFamily="18" charset="0"/>
              </a:rPr>
              <a:t>Kapankah latar waktu cerita dalam kutipan novel sejarah tersebut dibuat?</a:t>
            </a:r>
          </a:p>
          <a:p>
            <a:pPr>
              <a:buFont typeface="+mj-lt"/>
              <a:buAutoNum type="arabicPeriod"/>
            </a:pPr>
            <a:r>
              <a:rPr lang="id-ID" sz="1700" dirty="0" smtClean="0">
                <a:latin typeface="Times New Roman" panose="02020603050405020304" pitchFamily="18" charset="0"/>
                <a:cs typeface="Times New Roman" panose="02020603050405020304" pitchFamily="18" charset="0"/>
              </a:rPr>
              <a:t>Di manakah latar dalam kutipan novel sejarah tersebut dibuat?</a:t>
            </a:r>
          </a:p>
          <a:p>
            <a:pPr>
              <a:buFont typeface="+mj-lt"/>
              <a:buAutoNum type="arabicPeriod"/>
            </a:pPr>
            <a:r>
              <a:rPr lang="id-ID" sz="1700" dirty="0" smtClean="0">
                <a:latin typeface="Times New Roman" panose="02020603050405020304" pitchFamily="18" charset="0"/>
                <a:cs typeface="Times New Roman" panose="02020603050405020304" pitchFamily="18" charset="0"/>
              </a:rPr>
              <a:t>Peristiwa apa saja yang dikisahkan?</a:t>
            </a:r>
          </a:p>
          <a:p>
            <a:pPr>
              <a:buFont typeface="+mj-lt"/>
              <a:buAutoNum type="arabicPeriod"/>
            </a:pPr>
            <a:r>
              <a:rPr lang="id-ID" sz="1700" dirty="0" smtClean="0">
                <a:latin typeface="Times New Roman" panose="02020603050405020304" pitchFamily="18" charset="0"/>
                <a:cs typeface="Times New Roman" panose="02020603050405020304" pitchFamily="18" charset="0"/>
              </a:rPr>
              <a:t>Siapa saja tokoh yang terlibat dalam penceritaan?</a:t>
            </a:r>
          </a:p>
          <a:p>
            <a:pPr>
              <a:buFont typeface="+mj-lt"/>
              <a:buAutoNum type="arabicPeriod"/>
            </a:pPr>
            <a:r>
              <a:rPr lang="id-ID" sz="1700" dirty="0" smtClean="0">
                <a:latin typeface="Times New Roman" panose="02020603050405020304" pitchFamily="18" charset="0"/>
                <a:cs typeface="Times New Roman" panose="02020603050405020304" pitchFamily="18" charset="0"/>
              </a:rPr>
              <a:t>Di bagian apa sajakah yang menandakan bahwa novel tersebut tergolong ke dalam novel sejarah?</a:t>
            </a:r>
          </a:p>
          <a:p>
            <a:pPr marL="0" indent="0">
              <a:buNone/>
            </a:pPr>
            <a:r>
              <a:rPr lang="id-ID" sz="1700" dirty="0" smtClean="0">
                <a:latin typeface="Times New Roman" panose="02020603050405020304" pitchFamily="18" charset="0"/>
                <a:cs typeface="Times New Roman" panose="02020603050405020304" pitchFamily="18" charset="0"/>
              </a:rPr>
              <a:t>	Jika sudah didapatkan rumusan fakta sejarah, selanjutnya diskusikan imajinasi yang dikembangkan melalui penceritaannya. Misalnya, berpusat pada tokoh siapa penceritaan dilakukan, untuk menjelaskan tokoh imajinasi siapa, segi apa saja yang diceritakan pada tokoh yang diimajinasikan (seperti emosi, pandangan publik, kekuatan pribadi), mengapa pengarang menonjolkan tokoh yang diimajinasikan sehingga tokoh tersebut memliki kekuatan penceritaan. </a:t>
            </a:r>
          </a:p>
          <a:p>
            <a:pPr marL="0" indent="0">
              <a:buNone/>
            </a:pPr>
            <a:endParaRPr lang="id-ID" dirty="0" smtClean="0">
              <a:latin typeface="Times New Roman" panose="02020603050405020304" pitchFamily="18" charset="0"/>
              <a:cs typeface="Times New Roman" panose="02020603050405020304" pitchFamily="18" charset="0"/>
            </a:endParaRPr>
          </a:p>
          <a:p>
            <a:pPr marL="0" indent="0">
              <a:buNone/>
            </a:pPr>
            <a:endParaRPr lang="id-ID" dirty="0" smtClean="0">
              <a:latin typeface="Times New Roman" panose="02020603050405020304" pitchFamily="18" charset="0"/>
              <a:cs typeface="Times New Roman" panose="02020603050405020304" pitchFamily="18" charset="0"/>
            </a:endParaRPr>
          </a:p>
          <a:p>
            <a:endParaRPr lang="en-ID"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955520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0000" y="447187"/>
            <a:ext cx="10571998" cy="1395059"/>
          </a:xfrm>
        </p:spPr>
        <p:txBody>
          <a:bodyPr/>
          <a:lstStyle/>
          <a:p>
            <a:r>
              <a:rPr lang="id-ID" sz="3200" dirty="0" smtClean="0"/>
              <a:t>Kegiatan 3</a:t>
            </a:r>
            <a:br>
              <a:rPr lang="id-ID" sz="3200" dirty="0" smtClean="0"/>
            </a:br>
            <a:r>
              <a:rPr lang="id-ID" sz="3200" dirty="0" smtClean="0"/>
              <a:t>Mengidentifikasi Struktur Teks Cerita Sejarah</a:t>
            </a:r>
            <a:endParaRPr lang="id-ID" sz="3200" dirty="0"/>
          </a:p>
        </p:txBody>
      </p:sp>
      <p:sp>
        <p:nvSpPr>
          <p:cNvPr id="3" name="Content Placeholder 2"/>
          <p:cNvSpPr>
            <a:spLocks noGrp="1"/>
          </p:cNvSpPr>
          <p:nvPr>
            <p:ph idx="1"/>
          </p:nvPr>
        </p:nvSpPr>
        <p:spPr>
          <a:xfrm>
            <a:off x="509430" y="2783540"/>
            <a:ext cx="10554574" cy="4545107"/>
          </a:xfrm>
        </p:spPr>
        <p:txBody>
          <a:bodyPr>
            <a:normAutofit fontScale="92500" lnSpcReduction="10000"/>
          </a:bodyPr>
          <a:lstStyle/>
          <a:p>
            <a:pPr marL="0" indent="0">
              <a:buNone/>
            </a:pPr>
            <a:r>
              <a:rPr lang="id-ID" dirty="0" smtClean="0">
                <a:latin typeface="Times New Roman" panose="02020603050405020304" pitchFamily="18" charset="0"/>
                <a:cs typeface="Times New Roman" panose="02020603050405020304" pitchFamily="18" charset="0"/>
              </a:rPr>
              <a:t>Novel sejarah, seperti juga novel-novel lainnya, termasuk dalam genre teks cerita ulang. Novel sejarah juga mempunyai struktur teks yang sama dengan struktur novel lainnya yaitu orientasi, pengungkapan peristiwa, </a:t>
            </a:r>
            <a:r>
              <a:rPr lang="id-ID" i="1" dirty="0" smtClean="0">
                <a:latin typeface="Times New Roman" panose="02020603050405020304" pitchFamily="18" charset="0"/>
                <a:cs typeface="Times New Roman" panose="02020603050405020304" pitchFamily="18" charset="0"/>
              </a:rPr>
              <a:t>rising action</a:t>
            </a:r>
            <a:r>
              <a:rPr lang="id-ID" dirty="0" smtClean="0">
                <a:latin typeface="Times New Roman" panose="02020603050405020304" pitchFamily="18" charset="0"/>
                <a:cs typeface="Times New Roman" panose="02020603050405020304" pitchFamily="18" charset="0"/>
              </a:rPr>
              <a:t>, komplikasi, evaluasi/resolusi, koda.</a:t>
            </a:r>
          </a:p>
          <a:p>
            <a:pPr>
              <a:buFont typeface="+mj-lt"/>
              <a:buAutoNum type="arabicPeriod"/>
            </a:pPr>
            <a:r>
              <a:rPr lang="id-ID" dirty="0" smtClean="0">
                <a:latin typeface="Times New Roman" panose="02020603050405020304" pitchFamily="18" charset="0"/>
                <a:cs typeface="Times New Roman" panose="02020603050405020304" pitchFamily="18" charset="0"/>
              </a:rPr>
              <a:t>Pengenalan situasi cerita (</a:t>
            </a:r>
            <a:r>
              <a:rPr lang="id-ID" i="1" dirty="0" smtClean="0">
                <a:latin typeface="Times New Roman" panose="02020603050405020304" pitchFamily="18" charset="0"/>
                <a:cs typeface="Times New Roman" panose="02020603050405020304" pitchFamily="18" charset="0"/>
              </a:rPr>
              <a:t>exposition</a:t>
            </a:r>
            <a:r>
              <a:rPr lang="id-ID" dirty="0" smtClean="0">
                <a:latin typeface="Times New Roman" panose="02020603050405020304" pitchFamily="18" charset="0"/>
                <a:cs typeface="Times New Roman" panose="02020603050405020304" pitchFamily="18" charset="0"/>
              </a:rPr>
              <a:t>, orientasi)</a:t>
            </a:r>
          </a:p>
          <a:p>
            <a:pPr marL="0" indent="0">
              <a:buNone/>
            </a:pPr>
            <a:r>
              <a:rPr lang="id-ID" dirty="0" smtClean="0">
                <a:latin typeface="Times New Roman" panose="02020603050405020304" pitchFamily="18" charset="0"/>
                <a:cs typeface="Times New Roman" panose="02020603050405020304" pitchFamily="18" charset="0"/>
              </a:rPr>
              <a:t>	Pengarang memperkenalkan </a:t>
            </a:r>
            <a:r>
              <a:rPr lang="id-ID" i="1" dirty="0" smtClean="0">
                <a:latin typeface="Times New Roman" panose="02020603050405020304" pitchFamily="18" charset="0"/>
                <a:cs typeface="Times New Roman" panose="02020603050405020304" pitchFamily="18" charset="0"/>
              </a:rPr>
              <a:t>setting</a:t>
            </a:r>
            <a:r>
              <a:rPr lang="id-ID" dirty="0" smtClean="0">
                <a:latin typeface="Times New Roman" panose="02020603050405020304" pitchFamily="18" charset="0"/>
                <a:cs typeface="Times New Roman" panose="02020603050405020304" pitchFamily="18" charset="0"/>
              </a:rPr>
              <a:t> cerita baik waktu, tempat maupun peristiwa. Orientasi juga dapat 	disajikan dengan mengenalkan para tokoh, menata adegan, dan hubungan antartokoh.</a:t>
            </a:r>
          </a:p>
          <a:p>
            <a:pPr>
              <a:buFont typeface="+mj-lt"/>
              <a:buAutoNum type="arabicPeriod" startAt="2"/>
            </a:pPr>
            <a:r>
              <a:rPr lang="id-ID" dirty="0" smtClean="0">
                <a:latin typeface="Times New Roman" panose="02020603050405020304" pitchFamily="18" charset="0"/>
                <a:cs typeface="Times New Roman" panose="02020603050405020304" pitchFamily="18" charset="0"/>
              </a:rPr>
              <a:t> Pengungkapan peristiwa </a:t>
            </a:r>
          </a:p>
          <a:p>
            <a:pPr marL="0" indent="0">
              <a:buNone/>
            </a:pPr>
            <a:r>
              <a:rPr lang="id-ID" dirty="0">
                <a:latin typeface="Times New Roman" panose="02020603050405020304" pitchFamily="18" charset="0"/>
                <a:cs typeface="Times New Roman" panose="02020603050405020304" pitchFamily="18" charset="0"/>
              </a:rPr>
              <a:t>	</a:t>
            </a:r>
            <a:r>
              <a:rPr lang="id-ID" dirty="0" smtClean="0">
                <a:latin typeface="Times New Roman" panose="02020603050405020304" pitchFamily="18" charset="0"/>
                <a:cs typeface="Times New Roman" panose="02020603050405020304" pitchFamily="18" charset="0"/>
              </a:rPr>
              <a:t>Peristiwa awal yang menimbulkan berbagai masalah, pertentangan, ataupun kesukaran bagi para tokohnya.</a:t>
            </a:r>
          </a:p>
          <a:p>
            <a:pPr>
              <a:buFont typeface="+mj-lt"/>
              <a:buAutoNum type="arabicPeriod" startAt="3"/>
            </a:pPr>
            <a:r>
              <a:rPr lang="id-ID" dirty="0" smtClean="0">
                <a:latin typeface="Times New Roman" panose="02020603050405020304" pitchFamily="18" charset="0"/>
                <a:cs typeface="Times New Roman" panose="02020603050405020304" pitchFamily="18" charset="0"/>
              </a:rPr>
              <a:t>Menuju konflik (</a:t>
            </a:r>
            <a:r>
              <a:rPr lang="id-ID" i="1" dirty="0" smtClean="0">
                <a:latin typeface="Times New Roman" panose="02020603050405020304" pitchFamily="18" charset="0"/>
                <a:cs typeface="Times New Roman" panose="02020603050405020304" pitchFamily="18" charset="0"/>
              </a:rPr>
              <a:t>rissing action)</a:t>
            </a:r>
            <a:endParaRPr lang="id-ID" dirty="0" smtClean="0">
              <a:latin typeface="Times New Roman" panose="02020603050405020304" pitchFamily="18" charset="0"/>
              <a:cs typeface="Times New Roman" panose="02020603050405020304" pitchFamily="18" charset="0"/>
            </a:endParaRPr>
          </a:p>
          <a:p>
            <a:pPr marL="0" indent="0">
              <a:buNone/>
            </a:pPr>
            <a:r>
              <a:rPr lang="id-ID" dirty="0" smtClean="0">
                <a:latin typeface="Times New Roman" panose="02020603050405020304" pitchFamily="18" charset="0"/>
                <a:cs typeface="Times New Roman" panose="02020603050405020304" pitchFamily="18" charset="0"/>
              </a:rPr>
              <a:t>	Terjadi peningkatan perhatian kegembiraan, kehebohan, ataupun keterlibatan berbagai situasi yang menyebabkan 	bertambahnya kesukaran tokoh.</a:t>
            </a:r>
          </a:p>
          <a:p>
            <a:pPr>
              <a:buFont typeface="+mj-lt"/>
              <a:buAutoNum type="arabicPeriod" startAt="4"/>
            </a:pPr>
            <a:r>
              <a:rPr lang="id-ID" dirty="0" smtClean="0">
                <a:latin typeface="Times New Roman" panose="02020603050405020304" pitchFamily="18" charset="0"/>
                <a:cs typeface="Times New Roman" panose="02020603050405020304" pitchFamily="18" charset="0"/>
              </a:rPr>
              <a:t>Puncal konflik (</a:t>
            </a:r>
            <a:r>
              <a:rPr lang="id-ID" i="1" dirty="0" smtClean="0">
                <a:latin typeface="Times New Roman" panose="02020603050405020304" pitchFamily="18" charset="0"/>
                <a:cs typeface="Times New Roman" panose="02020603050405020304" pitchFamily="18" charset="0"/>
              </a:rPr>
              <a:t>turning point,</a:t>
            </a:r>
            <a:r>
              <a:rPr lang="id-ID" dirty="0" smtClean="0">
                <a:latin typeface="Times New Roman" panose="02020603050405020304" pitchFamily="18" charset="0"/>
                <a:cs typeface="Times New Roman" panose="02020603050405020304" pitchFamily="18" charset="0"/>
              </a:rPr>
              <a:t> komplikasi)</a:t>
            </a:r>
          </a:p>
          <a:p>
            <a:pPr marL="0" indent="0">
              <a:buNone/>
            </a:pPr>
            <a:r>
              <a:rPr lang="id-ID" dirty="0" smtClean="0">
                <a:latin typeface="Times New Roman" panose="02020603050405020304" pitchFamily="18" charset="0"/>
                <a:cs typeface="Times New Roman" panose="02020603050405020304" pitchFamily="18" charset="0"/>
              </a:rPr>
              <a:t>	Bagian ini disebut juga </a:t>
            </a:r>
            <a:r>
              <a:rPr lang="id-ID" i="1" dirty="0" smtClean="0">
                <a:latin typeface="Times New Roman" panose="02020603050405020304" pitchFamily="18" charset="0"/>
                <a:cs typeface="Times New Roman" panose="02020603050405020304" pitchFamily="18" charset="0"/>
              </a:rPr>
              <a:t>klimaks</a:t>
            </a:r>
            <a:r>
              <a:rPr lang="id-ID" dirty="0" smtClean="0">
                <a:latin typeface="Times New Roman" panose="02020603050405020304" pitchFamily="18" charset="0"/>
                <a:cs typeface="Times New Roman" panose="02020603050405020304" pitchFamily="18" charset="0"/>
              </a:rPr>
              <a:t>. Pada bagian ini ditentukannya perubahan nasib beberapa tokohnya. Misalnya, 	apakah dia kemudian berhasil atau gagal menyelesaikan masalahnya</a:t>
            </a:r>
          </a:p>
          <a:p>
            <a:pPr>
              <a:buFont typeface="+mj-lt"/>
              <a:buAutoNum type="arabicPeriod"/>
            </a:pPr>
            <a:endParaRPr lang="id-ID" dirty="0" smtClean="0">
              <a:latin typeface="Times New Roman" panose="02020603050405020304" pitchFamily="18" charset="0"/>
              <a:cs typeface="Times New Roman" panose="02020603050405020304" pitchFamily="18" charset="0"/>
            </a:endParaRPr>
          </a:p>
          <a:p>
            <a:pPr>
              <a:buFont typeface="+mj-lt"/>
              <a:buAutoNum type="arabicPeriod"/>
            </a:pPr>
            <a:endParaRPr lang="id-ID" dirty="0" smtClean="0">
              <a:latin typeface="Times New Roman" panose="02020603050405020304" pitchFamily="18" charset="0"/>
              <a:cs typeface="Times New Roman" panose="02020603050405020304" pitchFamily="18" charset="0"/>
            </a:endParaRPr>
          </a:p>
          <a:p>
            <a:pPr>
              <a:buFont typeface="+mj-lt"/>
              <a:buAutoNum type="arabicPeriod"/>
            </a:pPr>
            <a:endParaRPr lang="id-ID"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2046934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8"/>
          <p:cNvSpPr>
            <a:spLocks noGrp="1"/>
          </p:cNvSpPr>
          <p:nvPr>
            <p:ph idx="1"/>
          </p:nvPr>
        </p:nvSpPr>
        <p:spPr>
          <a:xfrm>
            <a:off x="818712" y="2222287"/>
            <a:ext cx="10554574" cy="4528137"/>
          </a:xfrm>
        </p:spPr>
        <p:txBody>
          <a:bodyPr/>
          <a:lstStyle/>
          <a:p>
            <a:pPr>
              <a:buFont typeface="+mj-lt"/>
              <a:buAutoNum type="arabicPeriod" startAt="5"/>
            </a:pPr>
            <a:r>
              <a:rPr lang="id-ID" sz="2000" dirty="0" smtClean="0">
                <a:latin typeface="Times New Roman" panose="02020603050405020304" pitchFamily="18" charset="0"/>
                <a:cs typeface="Times New Roman" panose="02020603050405020304" pitchFamily="18" charset="0"/>
              </a:rPr>
              <a:t>Penyelesaian (</a:t>
            </a:r>
            <a:r>
              <a:rPr lang="id-ID" sz="2000" i="1" dirty="0" smtClean="0">
                <a:latin typeface="Times New Roman" panose="02020603050405020304" pitchFamily="18" charset="0"/>
                <a:cs typeface="Times New Roman" panose="02020603050405020304" pitchFamily="18" charset="0"/>
              </a:rPr>
              <a:t>evaluasi, </a:t>
            </a:r>
            <a:r>
              <a:rPr lang="id-ID" sz="2000" dirty="0" smtClean="0">
                <a:latin typeface="Times New Roman" panose="02020603050405020304" pitchFamily="18" charset="0"/>
                <a:cs typeface="Times New Roman" panose="02020603050405020304" pitchFamily="18" charset="0"/>
              </a:rPr>
              <a:t>resolusi)</a:t>
            </a:r>
          </a:p>
          <a:p>
            <a:pPr marL="0" indent="0">
              <a:buNone/>
            </a:pPr>
            <a:r>
              <a:rPr lang="id-ID" sz="2000" dirty="0">
                <a:latin typeface="Times New Roman" panose="02020603050405020304" pitchFamily="18" charset="0"/>
                <a:cs typeface="Times New Roman" panose="02020603050405020304" pitchFamily="18" charset="0"/>
              </a:rPr>
              <a:t>	</a:t>
            </a:r>
            <a:r>
              <a:rPr lang="id-ID" sz="2000" dirty="0" smtClean="0">
                <a:latin typeface="Times New Roman" panose="02020603050405020304" pitchFamily="18" charset="0"/>
                <a:cs typeface="Times New Roman" panose="02020603050405020304" pitchFamily="18" charset="0"/>
              </a:rPr>
              <a:t>Berisi penjelasan ataupun penilaianvtentang sikap ataupun nasib yang dialami tokohnya setelah mengalami 	peristiwa puncak itu. Pada bagian ini pun sering pula dinyatakan wujud akhir dari kondisi ataupun nasib 	akhir yang dialami tokoh utama.</a:t>
            </a:r>
          </a:p>
          <a:p>
            <a:pPr>
              <a:buFont typeface="+mj-lt"/>
              <a:buAutoNum type="arabicPeriod" startAt="6"/>
            </a:pPr>
            <a:r>
              <a:rPr lang="id-ID" sz="2000" dirty="0" smtClean="0">
                <a:latin typeface="Times New Roman" panose="02020603050405020304" pitchFamily="18" charset="0"/>
                <a:cs typeface="Times New Roman" panose="02020603050405020304" pitchFamily="18" charset="0"/>
              </a:rPr>
              <a:t>Koda</a:t>
            </a:r>
          </a:p>
          <a:p>
            <a:pPr marL="0" indent="0">
              <a:buNone/>
            </a:pPr>
            <a:r>
              <a:rPr lang="id-ID" sz="2000" dirty="0">
                <a:latin typeface="Times New Roman" panose="02020603050405020304" pitchFamily="18" charset="0"/>
                <a:cs typeface="Times New Roman" panose="02020603050405020304" pitchFamily="18" charset="0"/>
              </a:rPr>
              <a:t>	</a:t>
            </a:r>
            <a:r>
              <a:rPr lang="id-ID" sz="2000" dirty="0" smtClean="0">
                <a:latin typeface="Times New Roman" panose="02020603050405020304" pitchFamily="18" charset="0"/>
                <a:cs typeface="Times New Roman" panose="02020603050405020304" pitchFamily="18" charset="0"/>
              </a:rPr>
              <a:t>Bagian ini berupa komentar terhadap keseluruhan isi cerita, yang fungsinya sebagai penutp. Komentar yang dimaksud bisa disampaikan langsung oleh pengarang atau dengan mewakilkannya pada seorang tokoh. Hanya saja tidak setiap novel memiliki koda, bahkan novel-novel modern lebih banyak menyerahkan simpulan akhir cerita itu kepada para pembacanya. Mereka dibiarkan menebak sendiri penyelesaian ceritanya.</a:t>
            </a:r>
          </a:p>
          <a:p>
            <a:pPr marL="0" indent="0">
              <a:buNone/>
            </a:pPr>
            <a:r>
              <a:rPr lang="id-ID"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136361858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0000" y="121024"/>
            <a:ext cx="10571998" cy="1680882"/>
          </a:xfrm>
        </p:spPr>
        <p:txBody>
          <a:bodyPr/>
          <a:lstStyle/>
          <a:p>
            <a:r>
              <a:rPr lang="id-ID" sz="3100" dirty="0" smtClean="0"/>
              <a:t>Kegiatan 4</a:t>
            </a:r>
            <a:br>
              <a:rPr lang="id-ID" sz="3100" dirty="0" smtClean="0"/>
            </a:br>
            <a:r>
              <a:rPr lang="id-ID" sz="3100" dirty="0" smtClean="0"/>
              <a:t>Membandingkan Novel Sejarah dengan Teks Sejarah</a:t>
            </a:r>
            <a:endParaRPr lang="id-ID" sz="3100"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3314309962"/>
              </p:ext>
            </p:extLst>
          </p:nvPr>
        </p:nvGraphicFramePr>
        <p:xfrm>
          <a:off x="645459" y="2144657"/>
          <a:ext cx="10945907" cy="4549454"/>
        </p:xfrm>
        <a:graphic>
          <a:graphicData uri="http://schemas.openxmlformats.org/drawingml/2006/table">
            <a:tbl>
              <a:tblPr firstRow="1" bandRow="1">
                <a:tableStyleId>{5C22544A-7EE6-4342-B048-85BDC9FD1C3A}</a:tableStyleId>
              </a:tblPr>
              <a:tblGrid>
                <a:gridCol w="575022"/>
                <a:gridCol w="5246930"/>
                <a:gridCol w="5123955"/>
              </a:tblGrid>
              <a:tr h="398469">
                <a:tc>
                  <a:txBody>
                    <a:bodyPr/>
                    <a:lstStyle/>
                    <a:p>
                      <a:r>
                        <a:rPr lang="id-ID" dirty="0" smtClean="0">
                          <a:solidFill>
                            <a:schemeClr val="bg1"/>
                          </a:solidFill>
                          <a:latin typeface="Times New Roman" panose="02020603050405020304" pitchFamily="18" charset="0"/>
                          <a:cs typeface="Times New Roman" panose="02020603050405020304" pitchFamily="18" charset="0"/>
                        </a:rPr>
                        <a:t>No</a:t>
                      </a:r>
                      <a:endParaRPr lang="id-ID" dirty="0">
                        <a:solidFill>
                          <a:schemeClr val="bg1"/>
                        </a:solidFill>
                        <a:latin typeface="Times New Roman" panose="02020603050405020304" pitchFamily="18" charset="0"/>
                        <a:cs typeface="Times New Roman" panose="02020603050405020304" pitchFamily="18" charset="0"/>
                      </a:endParaRPr>
                    </a:p>
                  </a:txBody>
                  <a:tcPr/>
                </a:tc>
                <a:tc>
                  <a:txBody>
                    <a:bodyPr/>
                    <a:lstStyle/>
                    <a:p>
                      <a:pPr algn="ctr"/>
                      <a:r>
                        <a:rPr lang="id-ID" dirty="0" smtClean="0">
                          <a:solidFill>
                            <a:schemeClr val="bg1"/>
                          </a:solidFill>
                          <a:latin typeface="Times New Roman" panose="02020603050405020304" pitchFamily="18" charset="0"/>
                          <a:cs typeface="Times New Roman" panose="02020603050405020304" pitchFamily="18" charset="0"/>
                        </a:rPr>
                        <a:t>Teks Sejarah</a:t>
                      </a:r>
                      <a:endParaRPr lang="id-ID" dirty="0">
                        <a:solidFill>
                          <a:schemeClr val="bg1"/>
                        </a:solidFill>
                        <a:latin typeface="Times New Roman" panose="02020603050405020304" pitchFamily="18" charset="0"/>
                        <a:cs typeface="Times New Roman" panose="02020603050405020304" pitchFamily="18" charset="0"/>
                      </a:endParaRPr>
                    </a:p>
                  </a:txBody>
                  <a:tcPr/>
                </a:tc>
                <a:tc>
                  <a:txBody>
                    <a:bodyPr/>
                    <a:lstStyle/>
                    <a:p>
                      <a:pPr algn="ctr"/>
                      <a:r>
                        <a:rPr lang="id-ID" dirty="0" smtClean="0">
                          <a:latin typeface="Times New Roman" panose="02020603050405020304" pitchFamily="18" charset="0"/>
                          <a:cs typeface="Times New Roman" panose="02020603050405020304" pitchFamily="18" charset="0"/>
                        </a:rPr>
                        <a:t>Novel Sejarah</a:t>
                      </a:r>
                      <a:endParaRPr lang="id-ID" dirty="0">
                        <a:latin typeface="Times New Roman" panose="02020603050405020304" pitchFamily="18" charset="0"/>
                        <a:cs typeface="Times New Roman" panose="02020603050405020304" pitchFamily="18" charset="0"/>
                      </a:endParaRPr>
                    </a:p>
                  </a:txBody>
                  <a:tcPr/>
                </a:tc>
              </a:tr>
              <a:tr h="1006898">
                <a:tc>
                  <a:txBody>
                    <a:bodyPr/>
                    <a:lstStyle/>
                    <a:p>
                      <a:r>
                        <a:rPr lang="id-ID" dirty="0" smtClean="0">
                          <a:latin typeface="Times New Roman" panose="02020603050405020304" pitchFamily="18" charset="0"/>
                          <a:cs typeface="Times New Roman" panose="02020603050405020304" pitchFamily="18" charset="0"/>
                        </a:rPr>
                        <a:t>1.</a:t>
                      </a:r>
                      <a:endParaRPr lang="id-ID" dirty="0">
                        <a:latin typeface="Times New Roman" panose="02020603050405020304" pitchFamily="18" charset="0"/>
                        <a:cs typeface="Times New Roman" panose="02020603050405020304" pitchFamily="18" charset="0"/>
                      </a:endParaRPr>
                    </a:p>
                  </a:txBody>
                  <a:tcPr/>
                </a:tc>
                <a:tc>
                  <a:txBody>
                    <a:bodyPr/>
                    <a:lstStyle/>
                    <a:p>
                      <a:r>
                        <a:rPr lang="id-ID" dirty="0" smtClean="0">
                          <a:latin typeface="Times New Roman" panose="02020603050405020304" pitchFamily="18" charset="0"/>
                          <a:cs typeface="Times New Roman" panose="02020603050405020304" pitchFamily="18" charset="0"/>
                        </a:rPr>
                        <a:t>Dituntut</a:t>
                      </a:r>
                      <a:r>
                        <a:rPr lang="id-ID" baseline="0" dirty="0" smtClean="0">
                          <a:latin typeface="Times New Roman" panose="02020603050405020304" pitchFamily="18" charset="0"/>
                          <a:cs typeface="Times New Roman" panose="02020603050405020304" pitchFamily="18" charset="0"/>
                        </a:rPr>
                        <a:t> menunjuk pada hal-hal yang memang pernah ada/terjadi (Fakta)</a:t>
                      </a:r>
                      <a:endParaRPr lang="id-ID" dirty="0">
                        <a:latin typeface="Times New Roman" panose="02020603050405020304" pitchFamily="18" charset="0"/>
                        <a:cs typeface="Times New Roman" panose="02020603050405020304" pitchFamily="18" charset="0"/>
                      </a:endParaRPr>
                    </a:p>
                  </a:txBody>
                  <a:tcPr/>
                </a:tc>
                <a:tc>
                  <a:txBody>
                    <a:bodyPr/>
                    <a:lstStyle/>
                    <a:p>
                      <a:r>
                        <a:rPr lang="id-ID" dirty="0" smtClean="0">
                          <a:latin typeface="Times New Roman" panose="02020603050405020304" pitchFamily="18" charset="0"/>
                          <a:cs typeface="Times New Roman" panose="02020603050405020304" pitchFamily="18" charset="0"/>
                        </a:rPr>
                        <a:t>Dapat saja menggambarkan sesuatu yang tidal pernah ada atau terjadi. Kesemuanya bersumber pada</a:t>
                      </a:r>
                      <a:r>
                        <a:rPr lang="id-ID" baseline="0" dirty="0" smtClean="0">
                          <a:latin typeface="Times New Roman" panose="02020603050405020304" pitchFamily="18" charset="0"/>
                          <a:cs typeface="Times New Roman" panose="02020603050405020304" pitchFamily="18" charset="0"/>
                        </a:rPr>
                        <a:t> rekaan (Hayalan).</a:t>
                      </a:r>
                      <a:endParaRPr lang="id-ID" dirty="0">
                        <a:latin typeface="Times New Roman" panose="02020603050405020304" pitchFamily="18" charset="0"/>
                        <a:cs typeface="Times New Roman" panose="02020603050405020304" pitchFamily="18" charset="0"/>
                      </a:endParaRPr>
                    </a:p>
                  </a:txBody>
                  <a:tcPr/>
                </a:tc>
              </a:tr>
              <a:tr h="982527">
                <a:tc>
                  <a:txBody>
                    <a:bodyPr/>
                    <a:lstStyle/>
                    <a:p>
                      <a:r>
                        <a:rPr lang="id-ID" dirty="0" smtClean="0">
                          <a:latin typeface="Times New Roman" panose="02020603050405020304" pitchFamily="18" charset="0"/>
                          <a:cs typeface="Times New Roman" panose="02020603050405020304" pitchFamily="18" charset="0"/>
                        </a:rPr>
                        <a:t>2.</a:t>
                      </a:r>
                      <a:endParaRPr lang="id-ID" dirty="0">
                        <a:latin typeface="Times New Roman" panose="02020603050405020304" pitchFamily="18" charset="0"/>
                        <a:cs typeface="Times New Roman" panose="02020603050405020304" pitchFamily="18" charset="0"/>
                      </a:endParaRPr>
                    </a:p>
                  </a:txBody>
                  <a:tcPr/>
                </a:tc>
                <a:tc>
                  <a:txBody>
                    <a:bodyPr/>
                    <a:lstStyle/>
                    <a:p>
                      <a:r>
                        <a:rPr lang="id-ID" dirty="0" smtClean="0">
                          <a:latin typeface="Times New Roman" panose="02020603050405020304" pitchFamily="18" charset="0"/>
                          <a:cs typeface="Times New Roman" panose="02020603050405020304" pitchFamily="18" charset="0"/>
                        </a:rPr>
                        <a:t>Sejarawan terikat pada keharusan, yaitu bagaimana sesuatu sebenarnya terjadi di</a:t>
                      </a:r>
                      <a:r>
                        <a:rPr lang="id-ID" baseline="0" dirty="0" smtClean="0">
                          <a:latin typeface="Times New Roman" panose="02020603050405020304" pitchFamily="18" charset="0"/>
                          <a:cs typeface="Times New Roman" panose="02020603050405020304" pitchFamily="18" charset="0"/>
                        </a:rPr>
                        <a:t> masa lampau, artinya tidak dapat ditambah atau direka</a:t>
                      </a:r>
                      <a:endParaRPr lang="id-ID" dirty="0">
                        <a:latin typeface="Times New Roman" panose="02020603050405020304" pitchFamily="18" charset="0"/>
                        <a:cs typeface="Times New Roman" panose="02020603050405020304" pitchFamily="18" charset="0"/>
                      </a:endParaRPr>
                    </a:p>
                  </a:txBody>
                  <a:tcPr/>
                </a:tc>
                <a:tc>
                  <a:txBody>
                    <a:bodyPr/>
                    <a:lstStyle/>
                    <a:p>
                      <a:r>
                        <a:rPr lang="id-ID" dirty="0" smtClean="0">
                          <a:latin typeface="Times New Roman" panose="02020603050405020304" pitchFamily="18" charset="0"/>
                          <a:cs typeface="Times New Roman" panose="02020603050405020304" pitchFamily="18" charset="0"/>
                        </a:rPr>
                        <a:t>Novelis sepenuhnya bebas untuk menciptakan dengan imajinasinya mengenai </a:t>
                      </a:r>
                      <a:r>
                        <a:rPr lang="id-ID" i="1" dirty="0" smtClean="0">
                          <a:latin typeface="Times New Roman" panose="02020603050405020304" pitchFamily="18" charset="0"/>
                          <a:cs typeface="Times New Roman" panose="02020603050405020304" pitchFamily="18" charset="0"/>
                        </a:rPr>
                        <a:t>apa, kapan, ka[an siapa, dan di mananya.</a:t>
                      </a:r>
                      <a:endParaRPr lang="id-ID" i="1" dirty="0">
                        <a:latin typeface="Times New Roman" panose="02020603050405020304" pitchFamily="18" charset="0"/>
                        <a:cs typeface="Times New Roman" panose="02020603050405020304" pitchFamily="18" charset="0"/>
                      </a:endParaRPr>
                    </a:p>
                  </a:txBody>
                  <a:tcPr/>
                </a:tc>
              </a:tr>
              <a:tr h="2161560">
                <a:tc>
                  <a:txBody>
                    <a:bodyPr/>
                    <a:lstStyle/>
                    <a:p>
                      <a:r>
                        <a:rPr lang="id-ID" dirty="0" smtClean="0">
                          <a:latin typeface="Times New Roman" panose="02020603050405020304" pitchFamily="18" charset="0"/>
                          <a:cs typeface="Times New Roman" panose="02020603050405020304" pitchFamily="18" charset="0"/>
                        </a:rPr>
                        <a:t>3.</a:t>
                      </a:r>
                      <a:endParaRPr lang="id-ID" dirty="0">
                        <a:latin typeface="Times New Roman" panose="02020603050405020304" pitchFamily="18" charset="0"/>
                        <a:cs typeface="Times New Roman" panose="02020603050405020304" pitchFamily="18" charset="0"/>
                      </a:endParaRPr>
                    </a:p>
                  </a:txBody>
                  <a:tcPr/>
                </a:tc>
                <a:tc>
                  <a:txBody>
                    <a:bodyPr/>
                    <a:lstStyle/>
                    <a:p>
                      <a:r>
                        <a:rPr lang="id-ID" dirty="0" smtClean="0">
                          <a:latin typeface="Times New Roman" panose="02020603050405020304" pitchFamily="18" charset="0"/>
                          <a:cs typeface="Times New Roman" panose="02020603050405020304" pitchFamily="18" charset="0"/>
                        </a:rPr>
                        <a:t>Hubungan antara</a:t>
                      </a:r>
                      <a:r>
                        <a:rPr lang="id-ID" baseline="0" dirty="0" smtClean="0">
                          <a:latin typeface="Times New Roman" panose="02020603050405020304" pitchFamily="18" charset="0"/>
                          <a:cs typeface="Times New Roman" panose="02020603050405020304" pitchFamily="18" charset="0"/>
                        </a:rPr>
                        <a:t> fakta satu dengan fakta lainnya perlu direkonstruksi, paling sedikit hubungan topografis atau knologisnya. Sejarawan perlu menunjukkan bahwa yang ada sekarang dan di sini dapat dilacak eksistensinya di masa lampau. Hal itu berguna sebagai bukti atau saksi dari apa yang direkonstruksi mengenai kejadian di masa lampau.</a:t>
                      </a:r>
                    </a:p>
                  </a:txBody>
                  <a:tcPr/>
                </a:tc>
                <a:tc>
                  <a:txBody>
                    <a:bodyPr/>
                    <a:lstStyle/>
                    <a:p>
                      <a:r>
                        <a:rPr lang="id-ID" dirty="0" smtClean="0">
                          <a:latin typeface="Times New Roman" panose="02020603050405020304" pitchFamily="18" charset="0"/>
                          <a:cs typeface="Times New Roman" panose="02020603050405020304" pitchFamily="18" charset="0"/>
                        </a:rPr>
                        <a:t>Faktor perekayasaan pengaranglah yang mewujudkan cerita sebagai suatu</a:t>
                      </a:r>
                      <a:r>
                        <a:rPr lang="id-ID" baseline="0" dirty="0" smtClean="0">
                          <a:latin typeface="Times New Roman" panose="02020603050405020304" pitchFamily="18" charset="0"/>
                          <a:cs typeface="Times New Roman" panose="02020603050405020304" pitchFamily="18" charset="0"/>
                        </a:rPr>
                        <a:t> kebulatan atau koherensi, dan sekali-kali ada relevansinya dengan situasi sejarah.</a:t>
                      </a:r>
                      <a:endParaRPr lang="id-ID" dirty="0">
                        <a:latin typeface="Times New Roman" panose="02020603050405020304" pitchFamily="18" charset="0"/>
                        <a:cs typeface="Times New Roman" panose="02020603050405020304" pitchFamily="18" charset="0"/>
                      </a:endParaRPr>
                    </a:p>
                  </a:txBody>
                  <a:tcPr/>
                </a:tc>
              </a:tr>
            </a:tbl>
          </a:graphicData>
        </a:graphic>
      </p:graphicFrame>
    </p:spTree>
    <p:extLst>
      <p:ext uri="{BB962C8B-B14F-4D97-AF65-F5344CB8AC3E}">
        <p14:creationId xmlns:p14="http://schemas.microsoft.com/office/powerpoint/2010/main" val="232193600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2423" y="447188"/>
            <a:ext cx="10571998" cy="1354718"/>
          </a:xfrm>
        </p:spPr>
        <p:txBody>
          <a:bodyPr/>
          <a:lstStyle/>
          <a:p>
            <a:r>
              <a:rPr lang="id-ID" sz="3100" u="sng" dirty="0" smtClean="0"/>
              <a:t>B. Menganalisis Kebahasaan Teks Cerita (Novel) Sejarah</a:t>
            </a:r>
            <a:r>
              <a:rPr lang="id-ID" sz="3100" dirty="0" smtClean="0"/>
              <a:t/>
            </a:r>
            <a:br>
              <a:rPr lang="id-ID" sz="3100" dirty="0" smtClean="0"/>
            </a:br>
            <a:r>
              <a:rPr lang="id-ID" sz="3100" dirty="0" smtClean="0"/>
              <a:t>Kegiatan 1</a:t>
            </a:r>
            <a:endParaRPr lang="id-ID" sz="3100" dirty="0"/>
          </a:p>
        </p:txBody>
      </p:sp>
      <p:sp>
        <p:nvSpPr>
          <p:cNvPr id="3" name="Content Placeholder 2"/>
          <p:cNvSpPr>
            <a:spLocks noGrp="1"/>
          </p:cNvSpPr>
          <p:nvPr>
            <p:ph idx="1"/>
          </p:nvPr>
        </p:nvSpPr>
        <p:spPr>
          <a:xfrm>
            <a:off x="-658905" y="1801906"/>
            <a:ext cx="12731440" cy="5590455"/>
          </a:xfrm>
        </p:spPr>
        <p:txBody>
          <a:bodyPr>
            <a:normAutofit/>
          </a:bodyPr>
          <a:lstStyle/>
          <a:p>
            <a:pPr marL="857250" lvl="2" indent="0">
              <a:buNone/>
            </a:pPr>
            <a:r>
              <a:rPr lang="id-ID" sz="1800" dirty="0" smtClean="0">
                <a:latin typeface="Times New Roman" panose="02020603050405020304" pitchFamily="18" charset="0"/>
                <a:cs typeface="Times New Roman" panose="02020603050405020304" pitchFamily="18" charset="0"/>
              </a:rPr>
              <a:t>		</a:t>
            </a:r>
            <a:r>
              <a:rPr lang="id-ID" sz="1700" dirty="0" smtClean="0">
                <a:latin typeface="Times New Roman" panose="02020603050405020304" pitchFamily="18" charset="0"/>
                <a:cs typeface="Times New Roman" panose="02020603050405020304" pitchFamily="18" charset="0"/>
              </a:rPr>
              <a:t>Membaca </a:t>
            </a:r>
            <a:r>
              <a:rPr lang="id-ID" sz="1700" dirty="0">
                <a:latin typeface="Times New Roman" panose="02020603050405020304" pitchFamily="18" charset="0"/>
                <a:cs typeface="Times New Roman" panose="02020603050405020304" pitchFamily="18" charset="0"/>
              </a:rPr>
              <a:t>novel sejarah tidak dapat dilepaskan dari bahasa yang digunakan, Seperti diketahui bersama bahwa </a:t>
            </a:r>
            <a:r>
              <a:rPr lang="id-ID" sz="1700" dirty="0" smtClean="0">
                <a:latin typeface="Times New Roman" panose="02020603050405020304" pitchFamily="18" charset="0"/>
                <a:cs typeface="Times New Roman" panose="02020603050405020304" pitchFamily="18" charset="0"/>
              </a:rPr>
              <a:t>bahasa novel sejarah yang dianut adalah bahasa yang digunakan dalam karya sastra pada umumnya, yakni konotatif dan emotif. Hal ini berbeda dengan bahasa ilmiah yang denotatif dan rasional. Sekalipun konotatif dan emotif, bahasa novel tetap mengacu kepada bahsa yang digunakan masyarakat (konvensional) agar tetap dipahami oleh pembacanya. Penggunaaan bahasa yang konotif dan emotif diwujudkan pengarang dengan merekayasa bahasa dengan menggunakan beragam gaya, bahasa, pencitraan, dan beragam pengucapan (</a:t>
            </a:r>
            <a:r>
              <a:rPr lang="id-ID" sz="1700" i="1" dirty="0" smtClean="0">
                <a:latin typeface="Times New Roman" panose="02020603050405020304" pitchFamily="18" charset="0"/>
                <a:cs typeface="Times New Roman" panose="02020603050405020304" pitchFamily="18" charset="0"/>
              </a:rPr>
              <a:t>style).</a:t>
            </a:r>
            <a:endParaRPr lang="id-ID" sz="1700" dirty="0" smtClean="0">
              <a:latin typeface="Times New Roman" panose="02020603050405020304" pitchFamily="18" charset="0"/>
              <a:cs typeface="Times New Roman" panose="02020603050405020304" pitchFamily="18" charset="0"/>
            </a:endParaRPr>
          </a:p>
          <a:p>
            <a:pPr marL="857250" lvl="2" indent="0">
              <a:buNone/>
            </a:pPr>
            <a:r>
              <a:rPr lang="id-ID" sz="1700" dirty="0">
                <a:latin typeface="Times New Roman" panose="02020603050405020304" pitchFamily="18" charset="0"/>
                <a:cs typeface="Times New Roman" panose="02020603050405020304" pitchFamily="18" charset="0"/>
              </a:rPr>
              <a:t>	</a:t>
            </a:r>
            <a:r>
              <a:rPr lang="id-ID" sz="1700" dirty="0" smtClean="0">
                <a:latin typeface="Times New Roman" panose="02020603050405020304" pitchFamily="18" charset="0"/>
                <a:cs typeface="Times New Roman" panose="02020603050405020304" pitchFamily="18" charset="0"/>
              </a:rPr>
              <a:t>	Bahan dasar novel sejarah adalah bahasa,. Bahasa merupakan sistem tanda yang digunakan oleh masyarakat.</a:t>
            </a:r>
          </a:p>
          <a:p>
            <a:pPr marL="857250" lvl="2" indent="0">
              <a:buNone/>
            </a:pPr>
            <a:r>
              <a:rPr lang="id-ID" sz="1700" dirty="0" smtClean="0">
                <a:latin typeface="Times New Roman" panose="02020603050405020304" pitchFamily="18" charset="0"/>
                <a:cs typeface="Times New Roman" panose="02020603050405020304" pitchFamily="18" charset="0"/>
              </a:rPr>
              <a:t>		Beberapa kaida kebahasaan yang berlaku pada novel sejarah adalah sebagai berikut:</a:t>
            </a:r>
          </a:p>
          <a:p>
            <a:pPr marL="1200150" lvl="2" indent="-342900">
              <a:buFont typeface="+mj-lt"/>
              <a:buAutoNum type="arabicPeriod"/>
            </a:pPr>
            <a:r>
              <a:rPr lang="id-ID" sz="1700" dirty="0" smtClean="0">
                <a:latin typeface="Times New Roman" panose="02020603050405020304" pitchFamily="18" charset="0"/>
                <a:cs typeface="Times New Roman" panose="02020603050405020304" pitchFamily="18" charset="0"/>
              </a:rPr>
              <a:t>Menggunakan banyak kalimat bermakna lampau</a:t>
            </a:r>
          </a:p>
          <a:p>
            <a:pPr marL="1200150" lvl="2" indent="-342900">
              <a:buFont typeface="+mj-lt"/>
              <a:buAutoNum type="arabicPeriod"/>
            </a:pPr>
            <a:r>
              <a:rPr lang="id-ID" sz="1700" dirty="0" smtClean="0">
                <a:latin typeface="Times New Roman" panose="02020603050405020304" pitchFamily="18" charset="0"/>
                <a:cs typeface="Times New Roman" panose="02020603050405020304" pitchFamily="18" charset="0"/>
              </a:rPr>
              <a:t>Menggunaka banyak kata yang meyatakan urutan waktu (konjungsi kronologis, temporal), Seperti: </a:t>
            </a:r>
            <a:r>
              <a:rPr lang="id-ID" sz="1700" i="1" dirty="0" smtClean="0">
                <a:latin typeface="Times New Roman" panose="02020603050405020304" pitchFamily="18" charset="0"/>
                <a:cs typeface="Times New Roman" panose="02020603050405020304" pitchFamily="18" charset="0"/>
              </a:rPr>
              <a:t>sejak saat itu, setelah itu, mula mula, kemudian.</a:t>
            </a:r>
          </a:p>
          <a:p>
            <a:pPr marL="1200150" lvl="2" indent="-342900">
              <a:buFont typeface="+mj-lt"/>
              <a:buAutoNum type="arabicPeriod"/>
            </a:pPr>
            <a:r>
              <a:rPr lang="id-ID" sz="1700" dirty="0" smtClean="0">
                <a:latin typeface="Times New Roman" panose="02020603050405020304" pitchFamily="18" charset="0"/>
                <a:cs typeface="Times New Roman" panose="02020603050405020304" pitchFamily="18" charset="0"/>
              </a:rPr>
              <a:t>Menggunakan banyak kata kerja yang menggambarkan suatu tindakan (kata kerja material).</a:t>
            </a:r>
          </a:p>
          <a:p>
            <a:pPr marL="1200150" lvl="2" indent="-342900">
              <a:buFont typeface="+mj-lt"/>
              <a:buAutoNum type="arabicPeriod"/>
            </a:pPr>
            <a:r>
              <a:rPr lang="id-ID" sz="1700" dirty="0" smtClean="0">
                <a:latin typeface="Times New Roman" panose="02020603050405020304" pitchFamily="18" charset="0"/>
                <a:cs typeface="Times New Roman" panose="02020603050405020304" pitchFamily="18" charset="0"/>
              </a:rPr>
              <a:t>Menggunakan banyak kata kerja yang menunjukkan kalimat tak langsung sebagai cara menceritakan tuturan tokoh oleh pengarang. Misalnya, </a:t>
            </a:r>
            <a:r>
              <a:rPr lang="id-ID" sz="1700" i="1" dirty="0" smtClean="0">
                <a:latin typeface="Times New Roman" panose="02020603050405020304" pitchFamily="18" charset="0"/>
                <a:cs typeface="Times New Roman" panose="02020603050405020304" pitchFamily="18" charset="0"/>
              </a:rPr>
              <a:t>mengatakan bahwa, menceritakan tentang, menurut, mengungkapkan, menanyakan, menyatakan, menuturkan.</a:t>
            </a:r>
            <a:r>
              <a:rPr lang="id-ID" sz="1700" dirty="0" smtClean="0">
                <a:latin typeface="Times New Roman" panose="02020603050405020304" pitchFamily="18" charset="0"/>
                <a:cs typeface="Times New Roman" panose="02020603050405020304" pitchFamily="18" charset="0"/>
              </a:rPr>
              <a:t>	</a:t>
            </a:r>
            <a:endParaRPr lang="id-ID" sz="1700" dirty="0">
              <a:latin typeface="Times New Roman" panose="02020603050405020304" pitchFamily="18" charset="0"/>
              <a:cs typeface="Times New Roman" panose="02020603050405020304" pitchFamily="18" charset="0"/>
            </a:endParaRPr>
          </a:p>
          <a:p>
            <a:pPr marL="857250" lvl="2" indent="0">
              <a:buNone/>
            </a:pPr>
            <a:endParaRPr lang="id-ID"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1107924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buFont typeface="+mj-lt"/>
              <a:buAutoNum type="arabicPeriod" startAt="5"/>
            </a:pPr>
            <a:r>
              <a:rPr lang="id-ID" sz="2000" dirty="0" smtClean="0">
                <a:latin typeface="Times New Roman" panose="02020603050405020304" pitchFamily="18" charset="0"/>
                <a:cs typeface="Times New Roman" panose="02020603050405020304" pitchFamily="18" charset="0"/>
              </a:rPr>
              <a:t>Menggunakan banyak kata kerja yang menyatakan sesuatu yang dipikirkan atau drasakan oleh tokoh (kata kerja mental), misalnya, </a:t>
            </a:r>
            <a:r>
              <a:rPr lang="id-ID" sz="2000" i="1" dirty="0" smtClean="0">
                <a:latin typeface="Times New Roman" panose="02020603050405020304" pitchFamily="18" charset="0"/>
                <a:cs typeface="Times New Roman" panose="02020603050405020304" pitchFamily="18" charset="0"/>
              </a:rPr>
              <a:t>merasakan, menginginkan, mengharapkan, mendambakan, mentakan, menganggap.</a:t>
            </a:r>
          </a:p>
          <a:p>
            <a:pPr>
              <a:buFont typeface="+mj-lt"/>
              <a:buAutoNum type="arabicPeriod" startAt="5"/>
            </a:pPr>
            <a:r>
              <a:rPr lang="id-ID" sz="2000" dirty="0" smtClean="0">
                <a:latin typeface="Times New Roman" panose="02020603050405020304" pitchFamily="18" charset="0"/>
                <a:cs typeface="Times New Roman" panose="02020603050405020304" pitchFamily="18" charset="0"/>
              </a:rPr>
              <a:t>Menggunakan banyak dialog hal ini ditunjukkan oleh tanda petik ganda (“...”) dan kata kerja yang menunjukkan tuturan langsung.</a:t>
            </a:r>
          </a:p>
          <a:p>
            <a:pPr>
              <a:buFont typeface="+mj-lt"/>
              <a:buAutoNum type="arabicPeriod" startAt="5"/>
            </a:pPr>
            <a:r>
              <a:rPr lang="id-ID" sz="2000" dirty="0" smtClean="0">
                <a:latin typeface="Times New Roman" panose="02020603050405020304" pitchFamily="18" charset="0"/>
                <a:cs typeface="Times New Roman" panose="02020603050405020304" pitchFamily="18" charset="0"/>
              </a:rPr>
              <a:t>Menggunakan kata-kata sifat (</a:t>
            </a:r>
            <a:r>
              <a:rPr lang="id-ID" sz="2000" i="1" dirty="0" smtClean="0">
                <a:latin typeface="Times New Roman" panose="02020603050405020304" pitchFamily="18" charset="0"/>
                <a:cs typeface="Times New Roman" panose="02020603050405020304" pitchFamily="18" charset="0"/>
              </a:rPr>
              <a:t>descriptive language) </a:t>
            </a:r>
            <a:r>
              <a:rPr lang="id-ID" sz="2000" dirty="0" smtClean="0">
                <a:latin typeface="Times New Roman" panose="02020603050405020304" pitchFamily="18" charset="0"/>
                <a:cs typeface="Times New Roman" panose="02020603050405020304" pitchFamily="18" charset="0"/>
              </a:rPr>
              <a:t>untuk menggambarkan tokoh, tempat, atau suasana.</a:t>
            </a:r>
          </a:p>
          <a:p>
            <a:pPr>
              <a:buFont typeface="+mj-lt"/>
              <a:buAutoNum type="arabicPeriod" startAt="5"/>
            </a:pPr>
            <a:endParaRPr lang="id-ID"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4949487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1288" y="309282"/>
            <a:ext cx="10571998" cy="1538662"/>
          </a:xfrm>
        </p:spPr>
        <p:txBody>
          <a:bodyPr/>
          <a:lstStyle/>
          <a:p>
            <a:r>
              <a:rPr lang="id-ID" sz="3200" dirty="0" smtClean="0"/>
              <a:t>Kegiatan 2</a:t>
            </a:r>
            <a:br>
              <a:rPr lang="id-ID" sz="3200" dirty="0" smtClean="0"/>
            </a:br>
            <a:r>
              <a:rPr lang="id-ID" sz="3200" dirty="0" smtClean="0"/>
              <a:t>Menjelaskan Makna Kias yang Terdapat dalam Teks Cerita (Novel) Sejarah</a:t>
            </a:r>
            <a:endParaRPr lang="id-ID" sz="3200" dirty="0"/>
          </a:p>
        </p:txBody>
      </p:sp>
      <p:sp>
        <p:nvSpPr>
          <p:cNvPr id="3" name="Content Placeholder 2"/>
          <p:cNvSpPr>
            <a:spLocks noGrp="1"/>
          </p:cNvSpPr>
          <p:nvPr>
            <p:ph idx="1"/>
          </p:nvPr>
        </p:nvSpPr>
        <p:spPr/>
        <p:txBody>
          <a:bodyPr/>
          <a:lstStyle/>
          <a:p>
            <a:pPr marL="0" indent="0">
              <a:buNone/>
            </a:pPr>
            <a:r>
              <a:rPr lang="id-ID" dirty="0" smtClean="0">
                <a:latin typeface="Times New Roman" panose="02020603050405020304" pitchFamily="18" charset="0"/>
                <a:cs typeface="Times New Roman" panose="02020603050405020304" pitchFamily="18" charset="0"/>
              </a:rPr>
              <a:t>	</a:t>
            </a:r>
            <a:r>
              <a:rPr lang="id-ID" sz="2000" dirty="0" smtClean="0">
                <a:latin typeface="Times New Roman" panose="02020603050405020304" pitchFamily="18" charset="0"/>
                <a:cs typeface="Times New Roman" panose="02020603050405020304" pitchFamily="18" charset="0"/>
              </a:rPr>
              <a:t>Kata atau kias yang bermakna digunakan penulis untuk membangkitkan imajinatif pembaca saat membacanya serta memperindah cerita. Contoh : Mampukah Cakradara menjadi </a:t>
            </a:r>
            <a:r>
              <a:rPr lang="id-ID" sz="2000" i="1" dirty="0" smtClean="0">
                <a:latin typeface="Times New Roman" panose="02020603050405020304" pitchFamily="18" charset="0"/>
                <a:cs typeface="Times New Roman" panose="02020603050405020304" pitchFamily="18" charset="0"/>
              </a:rPr>
              <a:t>tulang punggung</a:t>
            </a:r>
            <a:r>
              <a:rPr lang="id-ID" sz="2000" dirty="0" smtClean="0">
                <a:latin typeface="Times New Roman" panose="02020603050405020304" pitchFamily="18" charset="0"/>
                <a:cs typeface="Times New Roman" panose="02020603050405020304" pitchFamily="18" charset="0"/>
              </a:rPr>
              <a:t> mendampingi istrinya menyelenggarakan pemerintahan?</a:t>
            </a:r>
          </a:p>
          <a:p>
            <a:pPr marL="0" indent="0">
              <a:buNone/>
            </a:pPr>
            <a:r>
              <a:rPr lang="id-ID" sz="2000" dirty="0">
                <a:latin typeface="Times New Roman" panose="02020603050405020304" pitchFamily="18" charset="0"/>
                <a:cs typeface="Times New Roman" panose="02020603050405020304" pitchFamily="18" charset="0"/>
              </a:rPr>
              <a:t>	</a:t>
            </a:r>
            <a:r>
              <a:rPr lang="id-ID" sz="2000" dirty="0" smtClean="0">
                <a:latin typeface="Times New Roman" panose="02020603050405020304" pitchFamily="18" charset="0"/>
                <a:cs typeface="Times New Roman" panose="02020603050405020304" pitchFamily="18" charset="0"/>
              </a:rPr>
              <a:t>Selain menggunakan kata atau frasa bermakna kias, novel sejarah juga banyak menggunakan peribahasa, baik yang berbahasa  daerah maupun berbahas Indonesia. Penggunaan kata, ungkapan atau pribahasa daerah ini digunakan oleh penulis untuk memperkuat latar waktu dan tempat kejadian cerita. Contoh : Singa Parepen yang juga disebut Bango Lumayang terpaksa harus menebus dengan nyawa untuk </a:t>
            </a:r>
            <a:r>
              <a:rPr lang="id-ID" sz="2000" i="1" dirty="0" smtClean="0">
                <a:latin typeface="Times New Roman" panose="02020603050405020304" pitchFamily="18" charset="0"/>
                <a:cs typeface="Times New Roman" panose="02020603050405020304" pitchFamily="18" charset="0"/>
              </a:rPr>
              <a:t>ameng-ameng nyawa</a:t>
            </a:r>
            <a:r>
              <a:rPr lang="id-ID" sz="2000" dirty="0" smtClean="0">
                <a:latin typeface="Times New Roman" panose="02020603050405020304" pitchFamily="18" charset="0"/>
                <a:cs typeface="Times New Roman" panose="02020603050405020304" pitchFamily="18" charset="0"/>
              </a:rPr>
              <a:t> yang dilakukannya. Ameng-ameng nyawa = ungkapan Jawa, artinya bermain-main dengan nyawa. </a:t>
            </a:r>
            <a:endParaRPr lang="id-ID"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0963762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5452" y="225400"/>
            <a:ext cx="10571998" cy="2571590"/>
          </a:xfrm>
        </p:spPr>
        <p:txBody>
          <a:bodyPr/>
          <a:lstStyle/>
          <a:p>
            <a:r>
              <a:rPr lang="id-ID" sz="2800" u="sng" dirty="0" smtClean="0"/>
              <a:t>C. Mengonstruksi Nilai-Nilai dalam Novel Sejarah ke dalam Teks Eksplanasi</a:t>
            </a:r>
            <a:r>
              <a:rPr lang="id-ID" sz="2800" dirty="0" smtClean="0"/>
              <a:t/>
            </a:r>
            <a:br>
              <a:rPr lang="id-ID" sz="2800" dirty="0" smtClean="0"/>
            </a:br>
            <a:r>
              <a:rPr lang="id-ID" sz="2800" dirty="0" smtClean="0"/>
              <a:t>Kegiatan 1</a:t>
            </a:r>
            <a:br>
              <a:rPr lang="id-ID" sz="2800" dirty="0" smtClean="0"/>
            </a:br>
            <a:r>
              <a:rPr lang="id-ID" sz="2800" dirty="0" smtClean="0"/>
              <a:t>Mengidentifikasi Nilai-Nilai dalam Novel Sejarah</a:t>
            </a:r>
            <a:br>
              <a:rPr lang="id-ID" sz="2800" dirty="0" smtClean="0"/>
            </a:br>
            <a:r>
              <a:rPr lang="id-ID" sz="2800" dirty="0" smtClean="0"/>
              <a:t/>
            </a:r>
            <a:br>
              <a:rPr lang="id-ID" sz="2800" dirty="0" smtClean="0"/>
            </a:br>
            <a:endParaRPr lang="id-ID" sz="2800" dirty="0"/>
          </a:p>
        </p:txBody>
      </p:sp>
      <p:sp>
        <p:nvSpPr>
          <p:cNvPr id="3" name="Content Placeholder 2"/>
          <p:cNvSpPr>
            <a:spLocks noGrp="1"/>
          </p:cNvSpPr>
          <p:nvPr>
            <p:ph idx="1"/>
          </p:nvPr>
        </p:nvSpPr>
        <p:spPr>
          <a:xfrm>
            <a:off x="161365" y="2222287"/>
            <a:ext cx="11211921" cy="3636511"/>
          </a:xfrm>
        </p:spPr>
        <p:txBody>
          <a:bodyPr>
            <a:normAutofit/>
          </a:bodyPr>
          <a:lstStyle/>
          <a:p>
            <a:pPr marL="400050" lvl="1" indent="0">
              <a:buNone/>
            </a:pPr>
            <a:r>
              <a:rPr lang="id-ID" sz="1800" dirty="0">
                <a:latin typeface="Times New Roman" panose="02020603050405020304" pitchFamily="18" charset="0"/>
                <a:cs typeface="Times New Roman" panose="02020603050405020304" pitchFamily="18" charset="0"/>
              </a:rPr>
              <a:t>Nilai yang terkandung dalam novel antara lain sebagai berikut:</a:t>
            </a:r>
          </a:p>
          <a:p>
            <a:pPr lvl="1" indent="-342900">
              <a:buFont typeface="+mj-lt"/>
              <a:buAutoNum type="arabicPeriod"/>
            </a:pPr>
            <a:r>
              <a:rPr lang="id-ID" sz="1800" dirty="0" smtClean="0">
                <a:latin typeface="Times New Roman" panose="02020603050405020304" pitchFamily="18" charset="0"/>
                <a:cs typeface="Times New Roman" panose="02020603050405020304" pitchFamily="18" charset="0"/>
              </a:rPr>
              <a:t>Nilai budaya adalah nilai yang dapat memberikan atau mengandung hubungan yang mendalam dengan suat masyarakat, peradaban, atau kebudayaan.</a:t>
            </a:r>
          </a:p>
          <a:p>
            <a:pPr lvl="1" indent="-342900">
              <a:buFont typeface="+mj-lt"/>
              <a:buAutoNum type="arabicPeriod"/>
            </a:pPr>
            <a:r>
              <a:rPr lang="id-ID" sz="1800" dirty="0" smtClean="0">
                <a:latin typeface="Times New Roman" panose="02020603050405020304" pitchFamily="18" charset="0"/>
                <a:cs typeface="Times New Roman" panose="02020603050405020304" pitchFamily="18" charset="0"/>
              </a:rPr>
              <a:t>Nilai moral/etik adalah nilai yang dapat memberikan atau memancarkan petuah atau ajaran yang berkaitan dengan etika atau moral.</a:t>
            </a:r>
          </a:p>
          <a:p>
            <a:pPr lvl="1" indent="-342900">
              <a:buFont typeface="+mj-lt"/>
              <a:buAutoNum type="arabicPeriod"/>
            </a:pPr>
            <a:r>
              <a:rPr lang="id-ID" sz="1800" dirty="0" smtClean="0">
                <a:latin typeface="Times New Roman" panose="02020603050405020304" pitchFamily="18" charset="0"/>
                <a:cs typeface="Times New Roman" panose="02020603050405020304" pitchFamily="18" charset="0"/>
              </a:rPr>
              <a:t>Nilai agama yaitu nilai-niali dalam cerita yang berkaitan atau bersumber pada nilai-nilai agama.</a:t>
            </a:r>
          </a:p>
          <a:p>
            <a:pPr lvl="1" indent="-342900">
              <a:buFont typeface="+mj-lt"/>
              <a:buAutoNum type="arabicPeriod"/>
            </a:pPr>
            <a:r>
              <a:rPr lang="id-ID" sz="1800" dirty="0" smtClean="0">
                <a:latin typeface="Times New Roman" panose="02020603050405020304" pitchFamily="18" charset="0"/>
                <a:cs typeface="Times New Roman" panose="02020603050405020304" pitchFamily="18" charset="0"/>
              </a:rPr>
              <a:t>Nilai sosial yaitu nilai yang berkaitan dengan tata pergaulan antara individu dalam masyarakat.</a:t>
            </a:r>
          </a:p>
          <a:p>
            <a:pPr lvl="1" indent="-342900">
              <a:buFont typeface="+mj-lt"/>
              <a:buAutoNum type="arabicPeriod"/>
            </a:pPr>
            <a:r>
              <a:rPr lang="id-ID" sz="1800" dirty="0" smtClean="0">
                <a:latin typeface="Times New Roman" panose="02020603050405020304" pitchFamily="18" charset="0"/>
                <a:cs typeface="Times New Roman" panose="02020603050405020304" pitchFamily="18" charset="0"/>
              </a:rPr>
              <a:t>Nilai estetis yaitu nilI yang berkaitan dengan keindahan, baik keindahan struktur pembangun cerita, fakta cerita, maupun teknik penyajian cerita.</a:t>
            </a:r>
            <a:endParaRPr lang="id-ID"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2634141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2423" y="336176"/>
            <a:ext cx="10571998" cy="1579003"/>
          </a:xfrm>
        </p:spPr>
        <p:txBody>
          <a:bodyPr/>
          <a:lstStyle/>
          <a:p>
            <a:r>
              <a:rPr lang="id-ID" sz="3200" dirty="0" smtClean="0"/>
              <a:t>Kegiatan 2 </a:t>
            </a:r>
            <a:br>
              <a:rPr lang="id-ID" sz="3200" dirty="0" smtClean="0"/>
            </a:br>
            <a:r>
              <a:rPr lang="id-ID" sz="3200" dirty="0" smtClean="0"/>
              <a:t>Mengaitkan Nilai-Nilai dalam Novel Sejarah dengan Kehidupan</a:t>
            </a:r>
            <a:endParaRPr lang="id-ID" sz="3200" dirty="0"/>
          </a:p>
        </p:txBody>
      </p:sp>
      <p:sp>
        <p:nvSpPr>
          <p:cNvPr id="3" name="Content Placeholder 2"/>
          <p:cNvSpPr>
            <a:spLocks noGrp="1"/>
          </p:cNvSpPr>
          <p:nvPr>
            <p:ph idx="1"/>
          </p:nvPr>
        </p:nvSpPr>
        <p:spPr/>
        <p:txBody>
          <a:bodyPr/>
          <a:lstStyle/>
          <a:p>
            <a:pPr marL="0" indent="0">
              <a:buNone/>
            </a:pPr>
            <a:r>
              <a:rPr lang="id-ID" dirty="0" smtClean="0">
                <a:latin typeface="Times New Roman" panose="02020603050405020304" pitchFamily="18" charset="0"/>
                <a:cs typeface="Times New Roman" panose="02020603050405020304" pitchFamily="18" charset="0"/>
              </a:rPr>
              <a:t>	Segi kemanfaatan nilai sastra muncul karna penciptaan karya sastra berangkat dari kenyataan sehingga lahirlah pandangan bahwa sastra yang baik menciptakan kembali rasa kehidupan, baik bobotnya maupun susunannya; menciptakan kembali keseluruhan hidup yang dihayati; kehidupan emosi, kehidupan budi, individu maupun sosial, serta dunia yang sarat objek (Ismail dan Suryaman, 2006). </a:t>
            </a:r>
          </a:p>
          <a:p>
            <a:pPr marL="0" indent="0">
              <a:buNone/>
            </a:pPr>
            <a:r>
              <a:rPr lang="id-ID" dirty="0" smtClean="0">
                <a:latin typeface="Times New Roman" panose="02020603050405020304" pitchFamily="18" charset="0"/>
                <a:cs typeface="Times New Roman" panose="02020603050405020304" pitchFamily="18" charset="0"/>
              </a:rPr>
              <a:t>	Dengan demikian sastra dapat berfungsi sebagai media pemahaman budaya suatu bangsa (yang di dalamnya terkandung pula pendidikan karakter). Melalui sastra, tidak hanya belajar budaya konseptual dan intelektualistis, melainkan dihadapkan kepada situasi/model kehidupan konkret.</a:t>
            </a:r>
          </a:p>
          <a:p>
            <a:pPr marL="0" indent="0">
              <a:buNone/>
            </a:pPr>
            <a:r>
              <a:rPr lang="id-ID" dirty="0" smtClean="0">
                <a:latin typeface="Times New Roman" panose="02020603050405020304" pitchFamily="18" charset="0"/>
                <a:cs typeface="Times New Roman" panose="02020603050405020304" pitchFamily="18" charset="0"/>
              </a:rPr>
              <a:t>	Konsep nilai mengacu apda kebermanfaatan terhadap kehidupan manusia dan biasanya bersifat universal dan abadi. Misalnya, nilai sosial yang menyatakan bahwa manusia hidup selalu membutuhkan orang lain. Artinya, banyak nilai dalam novel yang masih relevan dan bermanfaat bagi kehidupan saat ini.</a:t>
            </a:r>
            <a:endParaRPr lang="id-ID"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914163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8636" y="564776"/>
            <a:ext cx="10571998" cy="1310062"/>
          </a:xfrm>
        </p:spPr>
        <p:txBody>
          <a:bodyPr/>
          <a:lstStyle/>
          <a:p>
            <a:r>
              <a:rPr lang="id-ID" sz="2800" dirty="0" smtClean="0"/>
              <a:t>Kegiatan 3</a:t>
            </a:r>
            <a:br>
              <a:rPr lang="id-ID" sz="2800" dirty="0" smtClean="0"/>
            </a:br>
            <a:r>
              <a:rPr lang="id-ID" sz="2800" dirty="0" smtClean="0"/>
              <a:t>Menyajikan Nilai Novel Sejarah ke dalam Sebuah Teks Eksplanasi</a:t>
            </a:r>
            <a:endParaRPr lang="id-ID" sz="2800" dirty="0"/>
          </a:p>
        </p:txBody>
      </p:sp>
      <p:sp>
        <p:nvSpPr>
          <p:cNvPr id="3" name="Content Placeholder 2"/>
          <p:cNvSpPr>
            <a:spLocks noGrp="1"/>
          </p:cNvSpPr>
          <p:nvPr>
            <p:ph idx="1"/>
          </p:nvPr>
        </p:nvSpPr>
        <p:spPr/>
        <p:txBody>
          <a:bodyPr/>
          <a:lstStyle/>
          <a:p>
            <a:pPr marL="0" indent="0">
              <a:buNone/>
            </a:pPr>
            <a:r>
              <a:rPr lang="id-ID" dirty="0" smtClean="0">
                <a:latin typeface="Times New Roman" panose="02020603050405020304" pitchFamily="18" charset="0"/>
                <a:cs typeface="Times New Roman" panose="02020603050405020304" pitchFamily="18" charset="0"/>
              </a:rPr>
              <a:t>	</a:t>
            </a:r>
            <a:r>
              <a:rPr lang="id-ID" sz="2000" dirty="0" smtClean="0">
                <a:latin typeface="Times New Roman" panose="02020603050405020304" pitchFamily="18" charset="0"/>
                <a:cs typeface="Times New Roman" panose="02020603050405020304" pitchFamily="18" charset="0"/>
              </a:rPr>
              <a:t>Teks eksplanasi yaitu teks yang  menjelaskan tentang proses terjadinya sesuatu atau terbentuknya suatu fenomena alam atau sosial. Pada teks ini, sebuah peristiwa timbul karena ada peristiwa lain sebelumnya dan peristiwa tersebut mengakibatkan peristiwa yang lain lagi sesudahnya.</a:t>
            </a:r>
          </a:p>
          <a:p>
            <a:pPr marL="0" indent="0">
              <a:buNone/>
            </a:pPr>
            <a:r>
              <a:rPr lang="id-ID" sz="2000" dirty="0" smtClean="0">
                <a:latin typeface="Times New Roman" panose="02020603050405020304" pitchFamily="18" charset="0"/>
                <a:cs typeface="Times New Roman" panose="02020603050405020304" pitchFamily="18" charset="0"/>
              </a:rPr>
              <a:t>	Teks eksplanasi disusun dengan struktur yang terdiri atas bagian-bagian yang memperlihatkan pernyataan umum (pembukaan), deretan penjelasan (isi), dan interpretasi/penutup/interpretasi (tidak harus ada). Pernyataan umum berisi informasi singkat tentang apa yang dibicarakan. Bagian deretan penjelas berisi urutan uraian/penejelasan peristiwa yang terjadi. Semenata interpretasi berisi pendapat singkat penulis tentang peristiwa yang terjadi.</a:t>
            </a:r>
          </a:p>
        </p:txBody>
      </p:sp>
    </p:spTree>
    <p:extLst>
      <p:ext uri="{BB962C8B-B14F-4D97-AF65-F5344CB8AC3E}">
        <p14:creationId xmlns:p14="http://schemas.microsoft.com/office/powerpoint/2010/main" val="196179567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83106" y="864047"/>
            <a:ext cx="10571998" cy="970450"/>
          </a:xfrm>
        </p:spPr>
        <p:txBody>
          <a:bodyPr/>
          <a:lstStyle/>
          <a:p>
            <a:r>
              <a:rPr lang="id-ID" sz="3200" u="sng" dirty="0" smtClean="0"/>
              <a:t>D. Menulis Novel Sejarah Pribadi</a:t>
            </a:r>
            <a:endParaRPr lang="id-ID" sz="3200" u="sng" dirty="0"/>
          </a:p>
        </p:txBody>
      </p:sp>
      <p:sp>
        <p:nvSpPr>
          <p:cNvPr id="3" name="Content Placeholder 2"/>
          <p:cNvSpPr>
            <a:spLocks noGrp="1"/>
          </p:cNvSpPr>
          <p:nvPr>
            <p:ph idx="1"/>
          </p:nvPr>
        </p:nvSpPr>
        <p:spPr>
          <a:xfrm>
            <a:off x="783106" y="2823881"/>
            <a:ext cx="10554574" cy="3617259"/>
          </a:xfrm>
        </p:spPr>
        <p:txBody>
          <a:bodyPr>
            <a:normAutofit fontScale="92500" lnSpcReduction="20000"/>
          </a:bodyPr>
          <a:lstStyle/>
          <a:p>
            <a:pPr marL="0" indent="0">
              <a:buNone/>
            </a:pPr>
            <a:r>
              <a:rPr lang="id-ID" sz="2000" dirty="0" smtClean="0">
                <a:latin typeface="Times New Roman" panose="02020603050405020304" pitchFamily="18" charset="0"/>
                <a:cs typeface="Times New Roman" panose="02020603050405020304" pitchFamily="18" charset="0"/>
              </a:rPr>
              <a:t>	</a:t>
            </a:r>
            <a:r>
              <a:rPr lang="id-ID" sz="1900" dirty="0" smtClean="0">
                <a:latin typeface="Times New Roman" panose="02020603050405020304" pitchFamily="18" charset="0"/>
                <a:cs typeface="Times New Roman" panose="02020603050405020304" pitchFamily="18" charset="0"/>
              </a:rPr>
              <a:t>Dalam novel sejarah, penulis menceritakan peristiwa-peristiwa yang dialami tokohnya dengan menggunakan latar peristiwa sejarah. Menulis novel sejarah berarti mengemas fakta sejarah denganrekaan penulis. Rekaan yang dimaksud tentulah harus berdasarkan pengetahuan yang baik dari penulis</a:t>
            </a:r>
            <a:r>
              <a:rPr lang="id-ID" sz="2000" dirty="0" smtClean="0">
                <a:latin typeface="Times New Roman" panose="02020603050405020304" pitchFamily="18" charset="0"/>
                <a:cs typeface="Times New Roman" panose="02020603050405020304" pitchFamily="18" charset="0"/>
              </a:rPr>
              <a:t>.</a:t>
            </a:r>
          </a:p>
          <a:p>
            <a:pPr marL="0" indent="0">
              <a:buNone/>
            </a:pPr>
            <a:endParaRPr lang="id-ID" sz="2000" dirty="0" smtClean="0">
              <a:latin typeface="Times New Roman" panose="02020603050405020304" pitchFamily="18" charset="0"/>
              <a:cs typeface="Times New Roman" panose="02020603050405020304" pitchFamily="18" charset="0"/>
            </a:endParaRPr>
          </a:p>
          <a:p>
            <a:pPr marL="0" indent="0">
              <a:buNone/>
            </a:pPr>
            <a:r>
              <a:rPr lang="id-ID" sz="2000" dirty="0">
                <a:latin typeface="Times New Roman" panose="02020603050405020304" pitchFamily="18" charset="0"/>
                <a:cs typeface="Times New Roman" panose="02020603050405020304" pitchFamily="18" charset="0"/>
              </a:rPr>
              <a:t>	</a:t>
            </a:r>
            <a:r>
              <a:rPr lang="id-ID" sz="2000" b="1" dirty="0" smtClean="0">
                <a:latin typeface="Times New Roman" panose="02020603050405020304" pitchFamily="18" charset="0"/>
                <a:cs typeface="Times New Roman" panose="02020603050405020304" pitchFamily="18" charset="0"/>
              </a:rPr>
              <a:t>Kegiatan 1</a:t>
            </a:r>
          </a:p>
          <a:p>
            <a:pPr marL="0" indent="0">
              <a:buNone/>
            </a:pPr>
            <a:r>
              <a:rPr lang="id-ID" sz="2000" b="1" dirty="0">
                <a:latin typeface="Times New Roman" panose="02020603050405020304" pitchFamily="18" charset="0"/>
                <a:cs typeface="Times New Roman" panose="02020603050405020304" pitchFamily="18" charset="0"/>
              </a:rPr>
              <a:t>	</a:t>
            </a:r>
            <a:r>
              <a:rPr lang="id-ID" sz="2000" b="1" dirty="0" smtClean="0">
                <a:latin typeface="Times New Roman" panose="02020603050405020304" pitchFamily="18" charset="0"/>
                <a:cs typeface="Times New Roman" panose="02020603050405020304" pitchFamily="18" charset="0"/>
              </a:rPr>
              <a:t>Menyusun </a:t>
            </a:r>
            <a:r>
              <a:rPr lang="id-ID" sz="2000" b="1" smtClean="0">
                <a:latin typeface="Times New Roman" panose="02020603050405020304" pitchFamily="18" charset="0"/>
                <a:cs typeface="Times New Roman" panose="02020603050405020304" pitchFamily="18" charset="0"/>
              </a:rPr>
              <a:t>Kerangka Novel </a:t>
            </a:r>
            <a:r>
              <a:rPr lang="id-ID" sz="2000" b="1" dirty="0" smtClean="0">
                <a:latin typeface="Times New Roman" panose="02020603050405020304" pitchFamily="18" charset="0"/>
                <a:cs typeface="Times New Roman" panose="02020603050405020304" pitchFamily="18" charset="0"/>
              </a:rPr>
              <a:t>Sejarah Berdasarkan Peristiwa Sejarah</a:t>
            </a:r>
            <a:endParaRPr lang="id-ID" sz="2000" b="1" dirty="0">
              <a:latin typeface="Times New Roman" panose="02020603050405020304" pitchFamily="18" charset="0"/>
              <a:cs typeface="Times New Roman" panose="02020603050405020304" pitchFamily="18" charset="0"/>
            </a:endParaRPr>
          </a:p>
          <a:p>
            <a:pPr marL="0" indent="0">
              <a:buNone/>
            </a:pPr>
            <a:r>
              <a:rPr lang="id-ID" sz="1900" dirty="0" smtClean="0">
                <a:latin typeface="Times New Roman" panose="02020603050405020304" pitchFamily="18" charset="0"/>
                <a:cs typeface="Times New Roman" panose="02020603050405020304" pitchFamily="18" charset="0"/>
              </a:rPr>
              <a:t>	Peristiwa sejarah yang menjadi dasar penulisan novel sejarah adalah peristiwa yang benar-benar terjadi di masa lalu.</a:t>
            </a:r>
          </a:p>
          <a:p>
            <a:pPr marL="0" indent="0">
              <a:buNone/>
            </a:pPr>
            <a:endParaRPr lang="id-ID" sz="1900" dirty="0">
              <a:latin typeface="Times New Roman" panose="02020603050405020304" pitchFamily="18" charset="0"/>
              <a:cs typeface="Times New Roman" panose="02020603050405020304" pitchFamily="18" charset="0"/>
            </a:endParaRPr>
          </a:p>
          <a:p>
            <a:pPr marL="0" indent="0">
              <a:buNone/>
            </a:pPr>
            <a:r>
              <a:rPr lang="id-ID" sz="1900" b="1" dirty="0" smtClean="0">
                <a:latin typeface="Times New Roman" panose="02020603050405020304" pitchFamily="18" charset="0"/>
                <a:cs typeface="Times New Roman" panose="02020603050405020304" pitchFamily="18" charset="0"/>
              </a:rPr>
              <a:t>	Kegiatan 2</a:t>
            </a:r>
          </a:p>
          <a:p>
            <a:pPr marL="0" indent="0">
              <a:buNone/>
            </a:pPr>
            <a:r>
              <a:rPr lang="id-ID" sz="1900" b="1" dirty="0" smtClean="0">
                <a:latin typeface="Times New Roman" panose="02020603050405020304" pitchFamily="18" charset="0"/>
                <a:cs typeface="Times New Roman" panose="02020603050405020304" pitchFamily="18" charset="0"/>
              </a:rPr>
              <a:t>	Mengembangkan Teks Cerita Sejarah</a:t>
            </a:r>
          </a:p>
          <a:p>
            <a:pPr marL="0" indent="0">
              <a:buNone/>
            </a:pPr>
            <a:endParaRPr lang="id-ID" sz="1900" b="1" dirty="0" smtClean="0">
              <a:latin typeface="Times New Roman" panose="02020603050405020304" pitchFamily="18" charset="0"/>
              <a:cs typeface="Times New Roman" panose="02020603050405020304" pitchFamily="18" charset="0"/>
            </a:endParaRPr>
          </a:p>
          <a:p>
            <a:pPr marL="0" indent="0">
              <a:buNone/>
            </a:pPr>
            <a:endParaRPr lang="id-ID" sz="1900" dirty="0" smtClean="0">
              <a:latin typeface="Times New Roman" panose="02020603050405020304" pitchFamily="18" charset="0"/>
              <a:cs typeface="Times New Roman" panose="02020603050405020304" pitchFamily="18" charset="0"/>
            </a:endParaRPr>
          </a:p>
          <a:p>
            <a:pPr marL="0" indent="0">
              <a:buNone/>
            </a:pPr>
            <a:endParaRPr lang="id-ID" sz="2000" b="1" dirty="0">
              <a:latin typeface="Times New Roman" panose="02020603050405020304" pitchFamily="18" charset="0"/>
              <a:cs typeface="Times New Roman" panose="02020603050405020304" pitchFamily="18" charset="0"/>
            </a:endParaRPr>
          </a:p>
          <a:p>
            <a:pPr marL="0" indent="0">
              <a:buNone/>
            </a:pPr>
            <a:endParaRPr lang="id-ID"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1925935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id-ID" dirty="0" smtClean="0"/>
              <a:t>Terimakasih</a:t>
            </a:r>
            <a:endParaRPr lang="id-ID" dirty="0"/>
          </a:p>
        </p:txBody>
      </p:sp>
      <p:sp>
        <p:nvSpPr>
          <p:cNvPr id="3" name="Content Placeholder 2"/>
          <p:cNvSpPr>
            <a:spLocks noGrp="1"/>
          </p:cNvSpPr>
          <p:nvPr>
            <p:ph idx="1"/>
          </p:nvPr>
        </p:nvSpPr>
        <p:spPr/>
        <p:txBody>
          <a:bodyPr>
            <a:normAutofit/>
          </a:bodyPr>
          <a:lstStyle/>
          <a:p>
            <a:pPr marL="0" indent="0">
              <a:buNone/>
            </a:pPr>
            <a:endParaRPr lang="id-ID" sz="3200" dirty="0"/>
          </a:p>
        </p:txBody>
      </p:sp>
    </p:spTree>
    <p:extLst>
      <p:ext uri="{BB962C8B-B14F-4D97-AF65-F5344CB8AC3E}">
        <p14:creationId xmlns:p14="http://schemas.microsoft.com/office/powerpoint/2010/main" val="4120944185"/>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Quotable">
  <a:themeElements>
    <a:clrScheme name="Quotable">
      <a:dk1>
        <a:sysClr val="windowText" lastClr="000000"/>
      </a:dk1>
      <a:lt1>
        <a:sysClr val="window" lastClr="FFFFFF"/>
      </a:lt1>
      <a:dk2>
        <a:srgbClr val="212121"/>
      </a:dk2>
      <a:lt2>
        <a:srgbClr val="636363"/>
      </a:lt2>
      <a:accent1>
        <a:srgbClr val="00C6BB"/>
      </a:accent1>
      <a:accent2>
        <a:srgbClr val="6FEBA0"/>
      </a:accent2>
      <a:accent3>
        <a:srgbClr val="B6DF5E"/>
      </a:accent3>
      <a:accent4>
        <a:srgbClr val="EFB251"/>
      </a:accent4>
      <a:accent5>
        <a:srgbClr val="EF755F"/>
      </a:accent5>
      <a:accent6>
        <a:srgbClr val="ED515C"/>
      </a:accent6>
      <a:hlink>
        <a:srgbClr val="8F8F8F"/>
      </a:hlink>
      <a:folHlink>
        <a:srgbClr val="A5A5A5"/>
      </a:folHlink>
    </a:clrScheme>
    <a:fontScheme name="Quotabl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Quotable">
      <a:fillStyleLst>
        <a:solidFill>
          <a:schemeClr val="phClr"/>
        </a:solidFill>
        <a:gradFill rotWithShape="1">
          <a:gsLst>
            <a:gs pos="0">
              <a:schemeClr val="phClr">
                <a:tint val="80000"/>
                <a:lumMod val="105000"/>
              </a:schemeClr>
            </a:gs>
            <a:gs pos="100000">
              <a:schemeClr val="phClr">
                <a:tint val="90000"/>
              </a:schemeClr>
            </a:gs>
          </a:gsLst>
          <a:lin ang="5400000" scaled="0"/>
        </a:gradFill>
        <a:blipFill rotWithShape="1">
          <a:blip xmlns:r="http://schemas.openxmlformats.org/officeDocument/2006/relationships" r:embed="rId1">
            <a:duotone>
              <a:schemeClr val="phClr">
                <a:tint val="98000"/>
                <a:lumMod val="102000"/>
              </a:schemeClr>
              <a:schemeClr val="phClr">
                <a:shade val="98000"/>
                <a:lumMod val="98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effectStyle>
        <a:effectStyle>
          <a:effectLst>
            <a:innerShdw blurRad="63500" dist="25400" dir="13500000">
              <a:srgbClr val="000000">
                <a:alpha val="75000"/>
              </a:srgbClr>
            </a:innerShdw>
          </a:effectLst>
        </a:effectStyle>
      </a:effectStyleLst>
      <a:bgFillStyleLst>
        <a:solidFill>
          <a:schemeClr val="phClr"/>
        </a:solidFill>
        <a:gradFill rotWithShape="1">
          <a:gsLst>
            <a:gs pos="0">
              <a:schemeClr val="phClr">
                <a:tint val="100000"/>
              </a:schemeClr>
            </a:gs>
            <a:gs pos="100000">
              <a:schemeClr val="phClr">
                <a:tint val="84000"/>
                <a:shade val="84000"/>
                <a:lumMod val="90000"/>
              </a:schemeClr>
            </a:gs>
          </a:gsLst>
          <a:lin ang="5400000" scaled="0"/>
        </a:gradFill>
        <a:gradFill rotWithShape="1">
          <a:gsLst>
            <a:gs pos="0">
              <a:schemeClr val="phClr">
                <a:tint val="84000"/>
                <a:shade val="90000"/>
                <a:satMod val="120000"/>
                <a:lumMod val="90000"/>
              </a:schemeClr>
            </a:gs>
            <a:gs pos="100000">
              <a:schemeClr val="phClr"/>
            </a:gs>
          </a:gsLst>
          <a:lin ang="5400000" scaled="0"/>
        </a:gradFill>
      </a:bgFillStyleLst>
    </a:fmtScheme>
  </a:themeElements>
  <a:objectDefaults/>
  <a:extraClrSchemeLst/>
  <a:extLst>
    <a:ext uri="{05A4C25C-085E-4340-85A3-A5531E510DB2}">
      <thm15:themeFamily xmlns:thm15="http://schemas.microsoft.com/office/thememl/2012/main" name="Quotable" id="{39EC5628-30ED-4578-ACD8-9820EDB8E15A}" vid="{6F3559E9-1A4C-49D8-94D4-F41003531C49}"/>
    </a:ext>
  </a:extLst>
</a:theme>
</file>

<file path=docProps/app.xml><?xml version="1.0" encoding="utf-8"?>
<Properties xmlns="http://schemas.openxmlformats.org/officeDocument/2006/extended-properties" xmlns:vt="http://schemas.openxmlformats.org/officeDocument/2006/docPropsVTypes">
  <Template>TM03457503[[fn=Quotable]]</Template>
  <TotalTime>483</TotalTime>
  <Words>551</Words>
  <Application>Microsoft Office PowerPoint</Application>
  <PresentationFormat>Widescreen</PresentationFormat>
  <Paragraphs>100</Paragraphs>
  <Slides>16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Arial Black</vt:lpstr>
      <vt:lpstr>Century Gothic</vt:lpstr>
      <vt:lpstr>Times New Roman</vt:lpstr>
      <vt:lpstr>Wingdings 2</vt:lpstr>
      <vt:lpstr>Quotable</vt:lpstr>
      <vt:lpstr>Assalamualaikum..</vt:lpstr>
      <vt:lpstr>Tujuan Pembelajaran :</vt:lpstr>
      <vt:lpstr>A. Mengidentifikasi Informasi dalam Teks Cerita Sejarah</vt:lpstr>
      <vt:lpstr>Kegiatan 1 Mendata Informasi dalam Teks Sejarah</vt:lpstr>
      <vt:lpstr>Kegiatan 2 Menentukan Hal-Hal Menarik dalam Novel Sejarah</vt:lpstr>
      <vt:lpstr>Kegiatan 3 Mengidentifikasi Struktur Teks Cerita Sejarah</vt:lpstr>
      <vt:lpstr>PowerPoint Presentation</vt:lpstr>
      <vt:lpstr>Kegiatan 4 Membandingkan Novel Sejarah dengan Teks Sejarah</vt:lpstr>
      <vt:lpstr>B. Menganalisis Kebahasaan Teks Cerita (Novel) Sejarah Kegiatan 1</vt:lpstr>
      <vt:lpstr>PowerPoint Presentation</vt:lpstr>
      <vt:lpstr>Kegiatan 2 Menjelaskan Makna Kias yang Terdapat dalam Teks Cerita (Novel) Sejarah</vt:lpstr>
      <vt:lpstr>C. Mengonstruksi Nilai-Nilai dalam Novel Sejarah ke dalam Teks Eksplanasi Kegiatan 1 Mengidentifikasi Nilai-Nilai dalam Novel Sejarah  </vt:lpstr>
      <vt:lpstr>Kegiatan 2  Mengaitkan Nilai-Nilai dalam Novel Sejarah dengan Kehidupan</vt:lpstr>
      <vt:lpstr>Kegiatan 3 Menyajikan Nilai Novel Sejarah ke dalam Sebuah Teks Eksplanasi</vt:lpstr>
      <vt:lpstr>D. Menulis Novel Sejarah Pribadi</vt:lpstr>
      <vt:lpstr>Terimakasih</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KELOMPOK 2</dc:title>
  <dc:creator>Wahyu</dc:creator>
  <cp:lastModifiedBy>Windows User</cp:lastModifiedBy>
  <cp:revision>42</cp:revision>
  <dcterms:created xsi:type="dcterms:W3CDTF">2020-02-10T13:51:14Z</dcterms:created>
  <dcterms:modified xsi:type="dcterms:W3CDTF">2021-08-12T03:58:16Z</dcterms:modified>
</cp:coreProperties>
</file>