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4" r:id="rId4"/>
    <p:sldId id="265" r:id="rId5"/>
    <p:sldId id="266" r:id="rId6"/>
    <p:sldId id="257" r:id="rId7"/>
    <p:sldId id="258" r:id="rId8"/>
    <p:sldId id="259" r:id="rId9"/>
    <p:sldId id="260" r:id="rId10"/>
    <p:sldId id="261" r:id="rId11"/>
    <p:sldId id="262" r:id="rId12"/>
    <p:sldId id="268" r:id="rId13"/>
    <p:sldId id="269" r:id="rId14"/>
    <p:sldId id="272" r:id="rId15"/>
    <p:sldId id="270" r:id="rId16"/>
    <p:sldId id="267" r:id="rId17"/>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a:xfrm>
            <a:off x="2692397" y="5037663"/>
            <a:ext cx="5214635" cy="279400"/>
          </a:xfrm>
        </p:spPr>
        <p:txBody>
          <a:bodyPr/>
          <a:lstStyle/>
          <a:p>
            <a:endParaRPr lang="id-ID"/>
          </a:p>
        </p:txBody>
      </p:sp>
      <p:sp>
        <p:nvSpPr>
          <p:cNvPr id="6" name="Slide Number Placeholder 5"/>
          <p:cNvSpPr>
            <a:spLocks noGrp="1"/>
          </p:cNvSpPr>
          <p:nvPr>
            <p:ph type="sldNum" sz="quarter" idx="12"/>
          </p:nvPr>
        </p:nvSpPr>
        <p:spPr>
          <a:xfrm>
            <a:off x="8956900" y="5037663"/>
            <a:ext cx="551167" cy="279400"/>
          </a:xfrm>
        </p:spPr>
        <p:txBody>
          <a:bodyPr/>
          <a:lstStyle/>
          <a:p>
            <a:fld id="{4CDF14F9-5384-40C7-A74E-FCBEE30CEFE0}" type="slidenum">
              <a:rPr lang="id-ID" smtClean="0"/>
              <a:t>‹#›</a:t>
            </a:fld>
            <a:endParaRPr lang="id-ID"/>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1783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spTree>
    <p:extLst>
      <p:ext uri="{BB962C8B-B14F-4D97-AF65-F5344CB8AC3E}">
        <p14:creationId xmlns:p14="http://schemas.microsoft.com/office/powerpoint/2010/main" val="490684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9522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307ECC-DDAB-440C-8FC4-ABD6EDA4D9D3}" type="datetimeFigureOut">
              <a:rPr lang="id-ID" smtClean="0"/>
              <a:t>12/08/2021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CDF14F9-5384-40C7-A74E-FCBEE30CEFE0}" type="slidenum">
              <a:rPr lang="id-ID" smtClean="0"/>
              <a:t>‹#›</a:t>
            </a:fld>
            <a:endParaRPr lang="id-ID"/>
          </a:p>
        </p:txBody>
      </p:sp>
    </p:spTree>
    <p:extLst>
      <p:ext uri="{BB962C8B-B14F-4D97-AF65-F5344CB8AC3E}">
        <p14:creationId xmlns:p14="http://schemas.microsoft.com/office/powerpoint/2010/main" val="3641752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307ECC-DDAB-440C-8FC4-ABD6EDA4D9D3}" type="datetimeFigureOut">
              <a:rPr lang="id-ID" smtClean="0"/>
              <a:t>12/08/2021</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CDF14F9-5384-40C7-A74E-FCBEE30CEFE0}" type="slidenum">
              <a:rPr lang="id-ID" smtClean="0"/>
              <a:t>‹#›</a:t>
            </a:fld>
            <a:endParaRPr lang="id-ID"/>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9915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307ECC-DDAB-440C-8FC4-ABD6EDA4D9D3}" type="datetimeFigureOut">
              <a:rPr lang="id-ID" smtClean="0"/>
              <a:t>12/08/2021</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CDF14F9-5384-40C7-A74E-FCBEE30CEFE0}" type="slidenum">
              <a:rPr lang="id-ID" smtClean="0"/>
              <a:t>‹#›</a:t>
            </a:fld>
            <a:endParaRPr lang="id-ID"/>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90664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307ECC-DDAB-440C-8FC4-ABD6EDA4D9D3}" type="datetimeFigureOut">
              <a:rPr lang="id-ID" smtClean="0"/>
              <a:t>12/08/2021</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CDF14F9-5384-40C7-A74E-FCBEE30CEFE0}" type="slidenum">
              <a:rPr lang="id-ID" smtClean="0"/>
              <a:t>‹#›</a:t>
            </a:fld>
            <a:endParaRPr lang="id-ID"/>
          </a:p>
        </p:txBody>
      </p:sp>
    </p:spTree>
    <p:extLst>
      <p:ext uri="{BB962C8B-B14F-4D97-AF65-F5344CB8AC3E}">
        <p14:creationId xmlns:p14="http://schemas.microsoft.com/office/powerpoint/2010/main" val="3885669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307ECC-DDAB-440C-8FC4-ABD6EDA4D9D3}" type="datetimeFigureOut">
              <a:rPr lang="id-ID" smtClean="0"/>
              <a:t>12/08/2021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CDF14F9-5384-40C7-A74E-FCBEE30CEFE0}" type="slidenum">
              <a:rPr lang="id-ID" smtClean="0"/>
              <a:t>‹#›</a:t>
            </a:fld>
            <a:endParaRPr lang="id-ID"/>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84491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307ECC-DDAB-440C-8FC4-ABD6EDA4D9D3}" type="datetimeFigureOut">
              <a:rPr lang="id-ID" smtClean="0"/>
              <a:t>12/08/2021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CDF14F9-5384-40C7-A74E-FCBEE30CEFE0}" type="slidenum">
              <a:rPr lang="id-ID" smtClean="0"/>
              <a:t>‹#›</a:t>
            </a:fld>
            <a:endParaRPr lang="id-ID"/>
          </a:p>
        </p:txBody>
      </p:sp>
    </p:spTree>
    <p:extLst>
      <p:ext uri="{BB962C8B-B14F-4D97-AF65-F5344CB8AC3E}">
        <p14:creationId xmlns:p14="http://schemas.microsoft.com/office/powerpoint/2010/main" val="1757148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307ECC-DDAB-440C-8FC4-ABD6EDA4D9D3}" type="datetimeFigureOut">
              <a:rPr lang="id-ID" smtClean="0"/>
              <a:t>12/08/2021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CDF14F9-5384-40C7-A74E-FCBEE30CEFE0}" type="slidenum">
              <a:rPr lang="id-ID" smtClean="0"/>
              <a:t>‹#›</a:t>
            </a:fld>
            <a:endParaRPr lang="id-ID"/>
          </a:p>
        </p:txBody>
      </p:sp>
    </p:spTree>
    <p:extLst>
      <p:ext uri="{BB962C8B-B14F-4D97-AF65-F5344CB8AC3E}">
        <p14:creationId xmlns:p14="http://schemas.microsoft.com/office/powerpoint/2010/main" val="3137499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06521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27630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spTree>
    <p:extLst>
      <p:ext uri="{BB962C8B-B14F-4D97-AF65-F5344CB8AC3E}">
        <p14:creationId xmlns:p14="http://schemas.microsoft.com/office/powerpoint/2010/main" val="34562925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5467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4028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2961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307ECC-DDAB-440C-8FC4-ABD6EDA4D9D3}" type="datetimeFigureOut">
              <a:rPr lang="id-ID" smtClean="0"/>
              <a:t>12/08/2021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CDF14F9-5384-40C7-A74E-FCBEE30CEFE0}" type="slidenum">
              <a:rPr lang="id-ID" smtClean="0"/>
              <a:t>‹#›</a:t>
            </a:fld>
            <a:endParaRPr lang="id-ID"/>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8842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7307ECC-DDAB-440C-8FC4-ABD6EDA4D9D3}" type="datetimeFigureOut">
              <a:rPr lang="id-ID" smtClean="0"/>
              <a:t>12/08/2021</a:t>
            </a:fld>
            <a:endParaRPr lang="id-ID"/>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d-ID"/>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CDF14F9-5384-40C7-A74E-FCBEE30CEFE0}" type="slidenum">
              <a:rPr lang="id-ID" smtClean="0"/>
              <a:t>‹#›</a:t>
            </a:fld>
            <a:endParaRPr lang="id-ID"/>
          </a:p>
        </p:txBody>
      </p:sp>
    </p:spTree>
    <p:extLst>
      <p:ext uri="{BB962C8B-B14F-4D97-AF65-F5344CB8AC3E}">
        <p14:creationId xmlns:p14="http://schemas.microsoft.com/office/powerpoint/2010/main" val="20652500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err="1" smtClean="0"/>
              <a:t>Bahasa</a:t>
            </a:r>
            <a:r>
              <a:rPr lang="en-US" b="1" dirty="0" smtClean="0"/>
              <a:t> Indonesia</a:t>
            </a:r>
            <a:endParaRPr lang="en-US" b="1" dirty="0"/>
          </a:p>
        </p:txBody>
      </p:sp>
      <p:sp>
        <p:nvSpPr>
          <p:cNvPr id="3" name="Subtitle 2"/>
          <p:cNvSpPr>
            <a:spLocks noGrp="1"/>
          </p:cNvSpPr>
          <p:nvPr>
            <p:ph type="subTitle" idx="1"/>
          </p:nvPr>
        </p:nvSpPr>
        <p:spPr/>
        <p:txBody>
          <a:bodyPr/>
          <a:lstStyle/>
          <a:p>
            <a:r>
              <a:rPr lang="en-US" b="1" dirty="0" err="1" smtClean="0"/>
              <a:t>Kelas</a:t>
            </a:r>
            <a:r>
              <a:rPr lang="en-US" b="1" dirty="0" smtClean="0"/>
              <a:t> XI</a:t>
            </a:r>
          </a:p>
          <a:p>
            <a:r>
              <a:rPr lang="en-US" b="1" dirty="0" smtClean="0"/>
              <a:t>Bab 2. </a:t>
            </a:r>
            <a:r>
              <a:rPr lang="en-US" b="1" dirty="0" err="1" smtClean="0"/>
              <a:t>Mempelajari</a:t>
            </a:r>
            <a:r>
              <a:rPr lang="en-US" b="1" dirty="0" smtClean="0"/>
              <a:t> </a:t>
            </a:r>
            <a:r>
              <a:rPr lang="en-US" b="1" dirty="0" err="1" smtClean="0"/>
              <a:t>Teks</a:t>
            </a:r>
            <a:r>
              <a:rPr lang="en-US" b="1" dirty="0" smtClean="0"/>
              <a:t> </a:t>
            </a:r>
            <a:r>
              <a:rPr lang="en-US" b="1" dirty="0" err="1" smtClean="0"/>
              <a:t>Ekspalanasi</a:t>
            </a:r>
            <a:endParaRPr lang="en-US" b="1" dirty="0"/>
          </a:p>
        </p:txBody>
      </p:sp>
    </p:spTree>
    <p:extLst>
      <p:ext uri="{BB962C8B-B14F-4D97-AF65-F5344CB8AC3E}">
        <p14:creationId xmlns:p14="http://schemas.microsoft.com/office/powerpoint/2010/main" val="3960901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Assalamu’alaikum</a:t>
            </a:r>
            <a:r>
              <a:rPr lang="en-US" dirty="0"/>
              <a:t> </a:t>
            </a:r>
            <a:r>
              <a:rPr lang="en-US" dirty="0" err="1"/>
              <a:t>wr</a:t>
            </a:r>
            <a:r>
              <a:rPr lang="en-US" dirty="0"/>
              <a:t> </a:t>
            </a:r>
            <a:r>
              <a:rPr lang="en-US" dirty="0" err="1"/>
              <a:t>wb</a:t>
            </a:r>
            <a:r>
              <a:rPr lang="en-US" dirty="0"/>
              <a:t>.</a:t>
            </a:r>
          </a:p>
        </p:txBody>
      </p:sp>
      <p:sp>
        <p:nvSpPr>
          <p:cNvPr id="3" name="Content Placeholder 2"/>
          <p:cNvSpPr>
            <a:spLocks noGrp="1"/>
          </p:cNvSpPr>
          <p:nvPr>
            <p:ph idx="1"/>
          </p:nvPr>
        </p:nvSpPr>
        <p:spPr>
          <a:xfrm>
            <a:off x="1295401" y="2421228"/>
            <a:ext cx="9601196" cy="3454640"/>
          </a:xfrm>
        </p:spPr>
        <p:txBody>
          <a:bodyPr>
            <a:normAutofit fontScale="70000" lnSpcReduction="20000"/>
          </a:bodyPr>
          <a:lstStyle/>
          <a:p>
            <a:pPr marL="0" indent="0">
              <a:buNone/>
            </a:pPr>
            <a:r>
              <a:rPr lang="en-US" dirty="0" err="1"/>
              <a:t>Bagaimana</a:t>
            </a:r>
            <a:r>
              <a:rPr lang="en-US" dirty="0"/>
              <a:t> </a:t>
            </a:r>
            <a:r>
              <a:rPr lang="en-US" dirty="0" err="1"/>
              <a:t>kabar</a:t>
            </a:r>
            <a:r>
              <a:rPr lang="en-US" dirty="0"/>
              <a:t> </a:t>
            </a:r>
            <a:r>
              <a:rPr lang="en-US" dirty="0" err="1"/>
              <a:t>Ananda</a:t>
            </a:r>
            <a:r>
              <a:rPr lang="en-US" dirty="0"/>
              <a:t> </a:t>
            </a:r>
            <a:r>
              <a:rPr lang="en-US" dirty="0" err="1"/>
              <a:t>sekalian</a:t>
            </a:r>
            <a:r>
              <a:rPr lang="en-US" dirty="0"/>
              <a:t>?</a:t>
            </a:r>
          </a:p>
          <a:p>
            <a:pPr marL="0" indent="0">
              <a:buNone/>
            </a:pPr>
            <a:r>
              <a:rPr lang="en-US" dirty="0" err="1"/>
              <a:t>Semoga</a:t>
            </a:r>
            <a:r>
              <a:rPr lang="en-US" dirty="0"/>
              <a:t> </a:t>
            </a:r>
            <a:r>
              <a:rPr lang="en-US" dirty="0" err="1"/>
              <a:t>kita</a:t>
            </a:r>
            <a:r>
              <a:rPr lang="en-US" dirty="0"/>
              <a:t> </a:t>
            </a:r>
            <a:r>
              <a:rPr lang="en-US" dirty="0" err="1"/>
              <a:t>senantiasa</a:t>
            </a:r>
            <a:r>
              <a:rPr lang="en-US" dirty="0"/>
              <a:t> </a:t>
            </a:r>
            <a:r>
              <a:rPr lang="en-US" dirty="0" err="1"/>
              <a:t>sehat</a:t>
            </a:r>
            <a:r>
              <a:rPr lang="en-US" dirty="0"/>
              <a:t> </a:t>
            </a:r>
            <a:r>
              <a:rPr lang="en-US" dirty="0" err="1"/>
              <a:t>yaa</a:t>
            </a:r>
            <a:r>
              <a:rPr lang="en-US" dirty="0"/>
              <a:t>, </a:t>
            </a:r>
            <a:r>
              <a:rPr lang="en-US" dirty="0" err="1"/>
              <a:t>jangan</a:t>
            </a:r>
            <a:r>
              <a:rPr lang="en-US" dirty="0"/>
              <a:t> </a:t>
            </a:r>
            <a:r>
              <a:rPr lang="en-US" dirty="0" err="1"/>
              <a:t>lupa</a:t>
            </a:r>
            <a:r>
              <a:rPr lang="en-US" dirty="0"/>
              <a:t> 5 M, </a:t>
            </a:r>
            <a:r>
              <a:rPr lang="en-US" dirty="0" err="1"/>
              <a:t>yaitu</a:t>
            </a:r>
            <a:r>
              <a:rPr lang="en-US" dirty="0"/>
              <a:t>:</a:t>
            </a:r>
          </a:p>
          <a:p>
            <a:pPr>
              <a:buAutoNum type="arabicPeriod"/>
            </a:pPr>
            <a:r>
              <a:rPr lang="en-US" dirty="0" err="1"/>
              <a:t>Mencuci</a:t>
            </a:r>
            <a:r>
              <a:rPr lang="en-US" dirty="0"/>
              <a:t> </a:t>
            </a:r>
            <a:r>
              <a:rPr lang="en-US" dirty="0" err="1"/>
              <a:t>tangan</a:t>
            </a:r>
            <a:r>
              <a:rPr lang="en-US" dirty="0"/>
              <a:t> </a:t>
            </a:r>
            <a:r>
              <a:rPr lang="en-US" dirty="0" err="1"/>
              <a:t>dengan</a:t>
            </a:r>
            <a:r>
              <a:rPr lang="en-US" dirty="0"/>
              <a:t> </a:t>
            </a:r>
            <a:r>
              <a:rPr lang="en-US" dirty="0" err="1"/>
              <a:t>sabun</a:t>
            </a:r>
            <a:r>
              <a:rPr lang="en-US" dirty="0"/>
              <a:t> </a:t>
            </a:r>
            <a:r>
              <a:rPr lang="en-US" dirty="0" err="1"/>
              <a:t>dan</a:t>
            </a:r>
            <a:r>
              <a:rPr lang="en-US" dirty="0"/>
              <a:t> </a:t>
            </a:r>
            <a:r>
              <a:rPr lang="en-US" dirty="0" err="1"/>
              <a:t>bilas</a:t>
            </a:r>
            <a:r>
              <a:rPr lang="en-US" dirty="0"/>
              <a:t> </a:t>
            </a:r>
            <a:r>
              <a:rPr lang="en-US" dirty="0" err="1"/>
              <a:t>dengan</a:t>
            </a:r>
            <a:r>
              <a:rPr lang="en-US" dirty="0"/>
              <a:t> air </a:t>
            </a:r>
            <a:r>
              <a:rPr lang="en-US" dirty="0" err="1"/>
              <a:t>mengalir</a:t>
            </a:r>
            <a:endParaRPr lang="en-US" dirty="0"/>
          </a:p>
          <a:p>
            <a:pPr>
              <a:buAutoNum type="arabicPeriod"/>
            </a:pPr>
            <a:r>
              <a:rPr lang="en-US" dirty="0" err="1"/>
              <a:t>Memakai</a:t>
            </a:r>
            <a:r>
              <a:rPr lang="en-US" dirty="0"/>
              <a:t> masker</a:t>
            </a:r>
          </a:p>
          <a:p>
            <a:pPr>
              <a:buAutoNum type="arabicPeriod"/>
            </a:pPr>
            <a:r>
              <a:rPr lang="en-US" dirty="0" err="1"/>
              <a:t>Menjaga</a:t>
            </a:r>
            <a:r>
              <a:rPr lang="en-US" dirty="0"/>
              <a:t> </a:t>
            </a:r>
            <a:r>
              <a:rPr lang="en-US" dirty="0" err="1"/>
              <a:t>jarak</a:t>
            </a:r>
            <a:endParaRPr lang="en-US" dirty="0"/>
          </a:p>
          <a:p>
            <a:pPr>
              <a:buAutoNum type="arabicPeriod"/>
            </a:pPr>
            <a:r>
              <a:rPr lang="en-US" dirty="0" err="1"/>
              <a:t>Menjauhi</a:t>
            </a:r>
            <a:r>
              <a:rPr lang="en-US" dirty="0"/>
              <a:t> </a:t>
            </a:r>
            <a:r>
              <a:rPr lang="en-US" dirty="0" err="1"/>
              <a:t>kerumunan</a:t>
            </a:r>
            <a:endParaRPr lang="en-US" dirty="0"/>
          </a:p>
          <a:p>
            <a:pPr>
              <a:buAutoNum type="arabicPeriod"/>
            </a:pPr>
            <a:r>
              <a:rPr lang="en-US" dirty="0" err="1"/>
              <a:t>Memakai</a:t>
            </a:r>
            <a:r>
              <a:rPr lang="en-US" dirty="0"/>
              <a:t> </a:t>
            </a:r>
            <a:r>
              <a:rPr lang="en-US" dirty="0" err="1"/>
              <a:t>handsanitizer</a:t>
            </a:r>
            <a:endParaRPr lang="en-US" dirty="0"/>
          </a:p>
          <a:p>
            <a:pPr marL="0" indent="0">
              <a:buNone/>
            </a:pPr>
            <a:endParaRPr lang="en-US" dirty="0"/>
          </a:p>
          <a:p>
            <a:pPr marL="0" indent="0">
              <a:buNone/>
            </a:pPr>
            <a:r>
              <a:rPr lang="en-US" dirty="0" err="1"/>
              <a:t>Naah</a:t>
            </a:r>
            <a:r>
              <a:rPr lang="en-US" dirty="0"/>
              <a:t> </a:t>
            </a:r>
            <a:r>
              <a:rPr lang="en-US" dirty="0" err="1"/>
              <a:t>pada</a:t>
            </a:r>
            <a:r>
              <a:rPr lang="en-US" dirty="0"/>
              <a:t> </a:t>
            </a:r>
            <a:r>
              <a:rPr lang="en-US" dirty="0" err="1"/>
              <a:t>pertemuan</a:t>
            </a:r>
            <a:r>
              <a:rPr lang="en-US" dirty="0"/>
              <a:t> BDR </a:t>
            </a:r>
            <a:r>
              <a:rPr lang="en-US" dirty="0" err="1"/>
              <a:t>blok</a:t>
            </a:r>
            <a:r>
              <a:rPr lang="en-US" dirty="0"/>
              <a:t> </a:t>
            </a:r>
            <a:r>
              <a:rPr lang="en-US" dirty="0" smtClean="0"/>
              <a:t>2 </a:t>
            </a:r>
            <a:r>
              <a:rPr lang="en-US" dirty="0" err="1"/>
              <a:t>ini</a:t>
            </a:r>
            <a:r>
              <a:rPr lang="en-US" dirty="0"/>
              <a:t>, </a:t>
            </a:r>
            <a:r>
              <a:rPr lang="en-US" dirty="0" err="1"/>
              <a:t>kita</a:t>
            </a:r>
            <a:r>
              <a:rPr lang="en-US" dirty="0"/>
              <a:t> </a:t>
            </a:r>
            <a:r>
              <a:rPr lang="en-US" dirty="0" err="1"/>
              <a:t>akan</a:t>
            </a:r>
            <a:r>
              <a:rPr lang="en-US" dirty="0"/>
              <a:t> </a:t>
            </a:r>
            <a:r>
              <a:rPr lang="en-US" dirty="0" err="1"/>
              <a:t>mempelajari</a:t>
            </a:r>
            <a:r>
              <a:rPr lang="en-US" dirty="0"/>
              <a:t> </a:t>
            </a:r>
            <a:r>
              <a:rPr lang="en-US" dirty="0" err="1" smtClean="0"/>
              <a:t>Teks</a:t>
            </a:r>
            <a:r>
              <a:rPr lang="en-US" dirty="0" smtClean="0"/>
              <a:t> </a:t>
            </a:r>
            <a:r>
              <a:rPr lang="en-US" dirty="0" err="1" smtClean="0"/>
              <a:t>Eksplanasi</a:t>
            </a:r>
            <a:r>
              <a:rPr lang="en-US" dirty="0" smtClean="0"/>
              <a:t>. </a:t>
            </a:r>
            <a:endParaRPr lang="en-US" dirty="0"/>
          </a:p>
          <a:p>
            <a:pPr marL="0" indent="0">
              <a:buNone/>
            </a:pPr>
            <a:r>
              <a:rPr lang="en-US" dirty="0" err="1"/>
              <a:t>Pelajari</a:t>
            </a:r>
            <a:r>
              <a:rPr lang="en-US" dirty="0"/>
              <a:t> </a:t>
            </a:r>
            <a:r>
              <a:rPr lang="en-US" dirty="0" err="1"/>
              <a:t>materi</a:t>
            </a:r>
            <a:r>
              <a:rPr lang="en-US" dirty="0"/>
              <a:t> </a:t>
            </a:r>
            <a:r>
              <a:rPr lang="en-US" dirty="0" err="1"/>
              <a:t>berikut</a:t>
            </a:r>
            <a:r>
              <a:rPr lang="en-US" dirty="0"/>
              <a:t> </a:t>
            </a:r>
            <a:r>
              <a:rPr lang="en-US" dirty="0" err="1"/>
              <a:t>dengan</a:t>
            </a:r>
            <a:r>
              <a:rPr lang="en-US" dirty="0"/>
              <a:t> </a:t>
            </a:r>
            <a:r>
              <a:rPr lang="en-US" dirty="0" err="1"/>
              <a:t>saksama</a:t>
            </a:r>
            <a:r>
              <a:rPr lang="en-US" dirty="0"/>
              <a:t>, </a:t>
            </a:r>
            <a:r>
              <a:rPr lang="en-US" dirty="0" err="1"/>
              <a:t>untuk</a:t>
            </a:r>
            <a:r>
              <a:rPr lang="en-US" dirty="0"/>
              <a:t> </a:t>
            </a:r>
            <a:r>
              <a:rPr lang="en-US" dirty="0" err="1"/>
              <a:t>memudahkan</a:t>
            </a:r>
            <a:r>
              <a:rPr lang="en-US" dirty="0"/>
              <a:t> </a:t>
            </a:r>
            <a:r>
              <a:rPr lang="en-US" dirty="0" err="1"/>
              <a:t>Ananda</a:t>
            </a:r>
            <a:r>
              <a:rPr lang="en-US" dirty="0"/>
              <a:t> </a:t>
            </a:r>
            <a:r>
              <a:rPr lang="en-US" dirty="0" err="1"/>
              <a:t>sekalian</a:t>
            </a:r>
            <a:r>
              <a:rPr lang="en-US" dirty="0"/>
              <a:t> </a:t>
            </a:r>
            <a:r>
              <a:rPr lang="en-US" dirty="0" err="1"/>
              <a:t>mengerjakan</a:t>
            </a:r>
            <a:r>
              <a:rPr lang="en-US" dirty="0"/>
              <a:t> </a:t>
            </a:r>
            <a:r>
              <a:rPr lang="en-US" dirty="0" err="1"/>
              <a:t>tugas</a:t>
            </a:r>
            <a:r>
              <a:rPr lang="en-US" dirty="0"/>
              <a:t> ! </a:t>
            </a:r>
          </a:p>
          <a:p>
            <a:endParaRPr lang="en-US" dirty="0"/>
          </a:p>
        </p:txBody>
      </p:sp>
    </p:spTree>
    <p:extLst>
      <p:ext uri="{BB962C8B-B14F-4D97-AF65-F5344CB8AC3E}">
        <p14:creationId xmlns:p14="http://schemas.microsoft.com/office/powerpoint/2010/main" val="1273603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KOMPETENSI DASAR</a:t>
            </a:r>
          </a:p>
        </p:txBody>
      </p:sp>
      <p:sp>
        <p:nvSpPr>
          <p:cNvPr id="3" name="Content Placeholder 2"/>
          <p:cNvSpPr>
            <a:spLocks noGrp="1"/>
          </p:cNvSpPr>
          <p:nvPr>
            <p:ph idx="1"/>
          </p:nvPr>
        </p:nvSpPr>
        <p:spPr/>
        <p:txBody>
          <a:bodyPr/>
          <a:lstStyle/>
          <a:p>
            <a:r>
              <a:rPr lang="en-US" dirty="0" smtClean="0"/>
              <a:t>3.2 </a:t>
            </a:r>
            <a:r>
              <a:rPr lang="en-US" dirty="0" err="1" smtClean="0"/>
              <a:t>Mengidentifikasi</a:t>
            </a:r>
            <a:r>
              <a:rPr lang="en-US" dirty="0" smtClean="0"/>
              <a:t> </a:t>
            </a:r>
            <a:r>
              <a:rPr lang="en-US" dirty="0" err="1" smtClean="0"/>
              <a:t>Informasi</a:t>
            </a:r>
            <a:r>
              <a:rPr lang="en-US" dirty="0" smtClean="0"/>
              <a:t> (</a:t>
            </a:r>
            <a:r>
              <a:rPr lang="en-US" dirty="0" err="1" smtClean="0"/>
              <a:t>pengetahuan</a:t>
            </a:r>
            <a:r>
              <a:rPr lang="en-US" dirty="0" smtClean="0"/>
              <a:t> </a:t>
            </a:r>
            <a:r>
              <a:rPr lang="en-US" dirty="0" err="1" smtClean="0"/>
              <a:t>dan</a:t>
            </a:r>
            <a:r>
              <a:rPr lang="en-US" dirty="0" smtClean="0"/>
              <a:t> </a:t>
            </a:r>
            <a:r>
              <a:rPr lang="en-US" dirty="0" err="1" smtClean="0"/>
              <a:t>urutan</a:t>
            </a:r>
            <a:r>
              <a:rPr lang="en-US" dirty="0" smtClean="0"/>
              <a:t> </a:t>
            </a:r>
            <a:r>
              <a:rPr lang="en-US" dirty="0" err="1" smtClean="0"/>
              <a:t>kejadian</a:t>
            </a:r>
            <a:r>
              <a:rPr lang="en-US" dirty="0" smtClean="0"/>
              <a:t>) </a:t>
            </a:r>
            <a:r>
              <a:rPr lang="en-US" dirty="0" err="1" smtClean="0"/>
              <a:t>dalam</a:t>
            </a:r>
            <a:r>
              <a:rPr lang="en-US" dirty="0" smtClean="0"/>
              <a:t> </a:t>
            </a:r>
            <a:r>
              <a:rPr lang="en-US" dirty="0" err="1" smtClean="0"/>
              <a:t>teks</a:t>
            </a:r>
            <a:r>
              <a:rPr lang="en-US" dirty="0" smtClean="0"/>
              <a:t> </a:t>
            </a:r>
            <a:r>
              <a:rPr lang="en-US" dirty="0" err="1" smtClean="0"/>
              <a:t>eksplanasi</a:t>
            </a:r>
            <a:r>
              <a:rPr lang="en-US" dirty="0" smtClean="0"/>
              <a:t> </a:t>
            </a:r>
            <a:r>
              <a:rPr lang="en-US" dirty="0" err="1" smtClean="0"/>
              <a:t>lisan</a:t>
            </a:r>
            <a:r>
              <a:rPr lang="en-US" dirty="0" smtClean="0"/>
              <a:t> </a:t>
            </a:r>
            <a:r>
              <a:rPr lang="en-US" dirty="0" err="1" smtClean="0"/>
              <a:t>ataupun</a:t>
            </a:r>
            <a:r>
              <a:rPr lang="en-US" dirty="0" smtClean="0"/>
              <a:t> </a:t>
            </a:r>
            <a:r>
              <a:rPr lang="en-US" dirty="0" err="1" smtClean="0"/>
              <a:t>tulis</a:t>
            </a:r>
            <a:r>
              <a:rPr lang="en-US" dirty="0" smtClean="0"/>
              <a:t> </a:t>
            </a:r>
            <a:r>
              <a:rPr lang="en-US" dirty="0" err="1" smtClean="0"/>
              <a:t>dan</a:t>
            </a:r>
            <a:r>
              <a:rPr lang="en-US" dirty="0" smtClean="0"/>
              <a:t> </a:t>
            </a:r>
            <a:r>
              <a:rPr lang="en-US" dirty="0" err="1"/>
              <a:t>m</a:t>
            </a:r>
            <a:r>
              <a:rPr lang="en-US" dirty="0" err="1" smtClean="0"/>
              <a:t>enganalisis</a:t>
            </a:r>
            <a:r>
              <a:rPr lang="en-US" dirty="0" smtClean="0"/>
              <a:t> </a:t>
            </a:r>
            <a:r>
              <a:rPr lang="en-US" dirty="0" err="1" smtClean="0"/>
              <a:t>struktur</a:t>
            </a:r>
            <a:r>
              <a:rPr lang="en-US" dirty="0" smtClean="0"/>
              <a:t> </a:t>
            </a:r>
            <a:r>
              <a:rPr lang="en-US" dirty="0" err="1" smtClean="0"/>
              <a:t>serta</a:t>
            </a:r>
            <a:r>
              <a:rPr lang="en-US" dirty="0" smtClean="0"/>
              <a:t> </a:t>
            </a:r>
            <a:r>
              <a:rPr lang="en-US" dirty="0" err="1" smtClean="0"/>
              <a:t>kebahasaan</a:t>
            </a:r>
            <a:r>
              <a:rPr lang="en-US" dirty="0" smtClean="0"/>
              <a:t> </a:t>
            </a:r>
            <a:r>
              <a:rPr lang="en-US" dirty="0" err="1" smtClean="0"/>
              <a:t>teks</a:t>
            </a:r>
            <a:r>
              <a:rPr lang="en-US" dirty="0" smtClean="0"/>
              <a:t> </a:t>
            </a:r>
            <a:r>
              <a:rPr lang="en-US" dirty="0" err="1" smtClean="0"/>
              <a:t>eksplanasi</a:t>
            </a:r>
            <a:r>
              <a:rPr lang="en-US" dirty="0" smtClean="0"/>
              <a:t>.</a:t>
            </a:r>
          </a:p>
          <a:p>
            <a:pPr marL="0" indent="0">
              <a:buNone/>
            </a:pPr>
            <a:endParaRPr lang="en-US" dirty="0" smtClean="0"/>
          </a:p>
          <a:p>
            <a:r>
              <a:rPr lang="en-US" dirty="0" smtClean="0"/>
              <a:t>4.2 </a:t>
            </a:r>
            <a:r>
              <a:rPr lang="en-US" dirty="0" err="1" smtClean="0"/>
              <a:t>Mengonstruksi</a:t>
            </a:r>
            <a:r>
              <a:rPr lang="en-US" dirty="0" smtClean="0"/>
              <a:t> </a:t>
            </a:r>
            <a:r>
              <a:rPr lang="en-US" dirty="0" err="1" smtClean="0"/>
              <a:t>informasi</a:t>
            </a:r>
            <a:r>
              <a:rPr lang="en-US" dirty="0" smtClean="0"/>
              <a:t> </a:t>
            </a:r>
            <a:r>
              <a:rPr lang="en-US" dirty="0"/>
              <a:t>(</a:t>
            </a:r>
            <a:r>
              <a:rPr lang="en-US" dirty="0" err="1"/>
              <a:t>pengetahuan</a:t>
            </a:r>
            <a:r>
              <a:rPr lang="en-US" dirty="0"/>
              <a:t> </a:t>
            </a:r>
            <a:r>
              <a:rPr lang="en-US" dirty="0" err="1"/>
              <a:t>dan</a:t>
            </a:r>
            <a:r>
              <a:rPr lang="en-US" dirty="0"/>
              <a:t> </a:t>
            </a:r>
            <a:r>
              <a:rPr lang="en-US" dirty="0" err="1"/>
              <a:t>urutan</a:t>
            </a:r>
            <a:r>
              <a:rPr lang="en-US" dirty="0"/>
              <a:t> </a:t>
            </a:r>
            <a:r>
              <a:rPr lang="en-US" dirty="0" err="1"/>
              <a:t>kejadian</a:t>
            </a:r>
            <a:r>
              <a:rPr lang="en-US" dirty="0"/>
              <a:t>) </a:t>
            </a:r>
            <a:r>
              <a:rPr lang="en-US" dirty="0" err="1"/>
              <a:t>dalam</a:t>
            </a:r>
            <a:r>
              <a:rPr lang="en-US" dirty="0"/>
              <a:t> </a:t>
            </a:r>
            <a:r>
              <a:rPr lang="en-US" dirty="0" err="1"/>
              <a:t>teks</a:t>
            </a:r>
            <a:r>
              <a:rPr lang="en-US" dirty="0"/>
              <a:t> </a:t>
            </a:r>
            <a:r>
              <a:rPr lang="en-US" dirty="0" err="1"/>
              <a:t>eksplanasi</a:t>
            </a:r>
            <a:r>
              <a:rPr lang="en-US" dirty="0"/>
              <a:t> </a:t>
            </a:r>
            <a:r>
              <a:rPr lang="en-US" dirty="0" err="1" smtClean="0"/>
              <a:t>lisan</a:t>
            </a:r>
            <a:r>
              <a:rPr lang="en-US" dirty="0" smtClean="0"/>
              <a:t> </a:t>
            </a:r>
            <a:r>
              <a:rPr lang="en-US" dirty="0" err="1" smtClean="0"/>
              <a:t>ataupun</a:t>
            </a:r>
            <a:r>
              <a:rPr lang="en-US" dirty="0" smtClean="0"/>
              <a:t> </a:t>
            </a:r>
            <a:r>
              <a:rPr lang="en-US" dirty="0" err="1" smtClean="0"/>
              <a:t>tulis</a:t>
            </a:r>
            <a:r>
              <a:rPr lang="en-US" dirty="0" smtClean="0"/>
              <a:t>.</a:t>
            </a:r>
          </a:p>
        </p:txBody>
      </p:sp>
    </p:spTree>
    <p:extLst>
      <p:ext uri="{BB962C8B-B14F-4D97-AF65-F5344CB8AC3E}">
        <p14:creationId xmlns:p14="http://schemas.microsoft.com/office/powerpoint/2010/main" val="114238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Setelah</a:t>
            </a:r>
            <a:r>
              <a:rPr lang="en-US" dirty="0"/>
              <a:t> </a:t>
            </a:r>
            <a:r>
              <a:rPr lang="en-US" dirty="0" err="1"/>
              <a:t>mempelajari</a:t>
            </a:r>
            <a:r>
              <a:rPr lang="en-US" dirty="0"/>
              <a:t> </a:t>
            </a:r>
            <a:r>
              <a:rPr lang="en-US" dirty="0" err="1"/>
              <a:t>materi</a:t>
            </a:r>
            <a:r>
              <a:rPr lang="en-US" dirty="0"/>
              <a:t> </a:t>
            </a:r>
            <a:r>
              <a:rPr lang="en-US" dirty="0" err="1"/>
              <a:t>ini</a:t>
            </a:r>
            <a:r>
              <a:rPr lang="en-US" dirty="0"/>
              <a:t>, </a:t>
            </a:r>
            <a:r>
              <a:rPr lang="en-US" dirty="0" err="1"/>
              <a:t>kamu</a:t>
            </a:r>
            <a:r>
              <a:rPr lang="en-US" dirty="0"/>
              <a:t> </a:t>
            </a:r>
            <a:r>
              <a:rPr lang="en-US" dirty="0" err="1"/>
              <a:t>diharapkan</a:t>
            </a:r>
            <a:r>
              <a:rPr lang="en-US" dirty="0"/>
              <a:t> </a:t>
            </a:r>
            <a:r>
              <a:rPr lang="en-US" dirty="0" err="1"/>
              <a:t>mampu</a:t>
            </a:r>
            <a:r>
              <a:rPr lang="en-US" dirty="0"/>
              <a:t>:</a:t>
            </a:r>
          </a:p>
          <a:p>
            <a:pPr marL="514350" indent="-514350">
              <a:buAutoNum type="arabicPeriod"/>
            </a:pPr>
            <a:r>
              <a:rPr lang="en-US" dirty="0" err="1" smtClean="0"/>
              <a:t>Memahami</a:t>
            </a:r>
            <a:r>
              <a:rPr lang="en-US" dirty="0" smtClean="0"/>
              <a:t> </a:t>
            </a:r>
            <a:r>
              <a:rPr lang="en-US" dirty="0" err="1" smtClean="0"/>
              <a:t>informasi</a:t>
            </a:r>
            <a:r>
              <a:rPr lang="en-US" dirty="0" smtClean="0"/>
              <a:t> </a:t>
            </a:r>
            <a:r>
              <a:rPr lang="en-US" dirty="0" err="1" smtClean="0"/>
              <a:t>berupa</a:t>
            </a:r>
            <a:r>
              <a:rPr lang="en-US" dirty="0" smtClean="0"/>
              <a:t> </a:t>
            </a:r>
            <a:r>
              <a:rPr lang="en-US" dirty="0" err="1" smtClean="0"/>
              <a:t>pengetahuan</a:t>
            </a:r>
            <a:r>
              <a:rPr lang="en-US" dirty="0" smtClean="0"/>
              <a:t> </a:t>
            </a:r>
            <a:r>
              <a:rPr lang="en-US" dirty="0" err="1" smtClean="0"/>
              <a:t>dan</a:t>
            </a:r>
            <a:r>
              <a:rPr lang="en-US" dirty="0" smtClean="0"/>
              <a:t> </a:t>
            </a:r>
            <a:r>
              <a:rPr lang="en-US" dirty="0" err="1" smtClean="0"/>
              <a:t>urutan</a:t>
            </a:r>
            <a:r>
              <a:rPr lang="en-US" dirty="0" smtClean="0"/>
              <a:t> </a:t>
            </a:r>
            <a:r>
              <a:rPr lang="en-US" dirty="0" err="1" smtClean="0"/>
              <a:t>kejadian</a:t>
            </a:r>
            <a:r>
              <a:rPr lang="en-US" dirty="0" smtClean="0"/>
              <a:t> </a:t>
            </a:r>
            <a:r>
              <a:rPr lang="en-US" dirty="0" err="1" smtClean="0"/>
              <a:t>dari</a:t>
            </a:r>
            <a:r>
              <a:rPr lang="en-US" dirty="0" smtClean="0"/>
              <a:t> yang </a:t>
            </a:r>
            <a:r>
              <a:rPr lang="en-US" dirty="0" err="1" smtClean="0"/>
              <a:t>didengar</a:t>
            </a:r>
            <a:r>
              <a:rPr lang="en-US" dirty="0" smtClean="0"/>
              <a:t> </a:t>
            </a:r>
            <a:r>
              <a:rPr lang="en-US" dirty="0" err="1" smtClean="0"/>
              <a:t>atau</a:t>
            </a:r>
            <a:r>
              <a:rPr lang="en-US" dirty="0" smtClean="0"/>
              <a:t> </a:t>
            </a:r>
            <a:r>
              <a:rPr lang="en-US" dirty="0" err="1" smtClean="0"/>
              <a:t>dibaca</a:t>
            </a:r>
            <a:r>
              <a:rPr lang="en-US" dirty="0" smtClean="0"/>
              <a:t>;</a:t>
            </a:r>
            <a:endParaRPr lang="en-US" dirty="0"/>
          </a:p>
          <a:p>
            <a:pPr marL="514350" indent="-514350">
              <a:buAutoNum type="arabicPeriod"/>
            </a:pPr>
            <a:r>
              <a:rPr lang="en-US" dirty="0" err="1" smtClean="0"/>
              <a:t>Mengidentifikasi</a:t>
            </a:r>
            <a:r>
              <a:rPr lang="en-US" dirty="0" smtClean="0"/>
              <a:t> </a:t>
            </a:r>
            <a:r>
              <a:rPr lang="en-US" dirty="0" err="1" smtClean="0"/>
              <a:t>struktur</a:t>
            </a:r>
            <a:r>
              <a:rPr lang="en-US" dirty="0" smtClean="0"/>
              <a:t> </a:t>
            </a:r>
            <a:r>
              <a:rPr lang="en-US" dirty="0" err="1" smtClean="0"/>
              <a:t>teks</a:t>
            </a:r>
            <a:r>
              <a:rPr lang="en-US" dirty="0" smtClean="0"/>
              <a:t> </a:t>
            </a:r>
            <a:r>
              <a:rPr lang="en-US" dirty="0" err="1" smtClean="0"/>
              <a:t>eksplanasi</a:t>
            </a:r>
            <a:endParaRPr lang="en-US" dirty="0" smtClean="0"/>
          </a:p>
          <a:p>
            <a:pPr marL="514350" indent="-514350">
              <a:buAutoNum type="arabicPeriod"/>
            </a:pPr>
            <a:r>
              <a:rPr lang="en-US" dirty="0" err="1" smtClean="0"/>
              <a:t>Menelaah</a:t>
            </a:r>
            <a:r>
              <a:rPr lang="en-US" dirty="0" smtClean="0"/>
              <a:t> </a:t>
            </a:r>
            <a:r>
              <a:rPr lang="en-US" dirty="0" err="1" smtClean="0"/>
              <a:t>kebahasaan</a:t>
            </a:r>
            <a:r>
              <a:rPr lang="en-US" dirty="0" smtClean="0"/>
              <a:t> </a:t>
            </a:r>
            <a:r>
              <a:rPr lang="en-US" dirty="0" err="1" smtClean="0"/>
              <a:t>teks</a:t>
            </a:r>
            <a:r>
              <a:rPr lang="en-US" dirty="0" smtClean="0"/>
              <a:t> </a:t>
            </a:r>
            <a:r>
              <a:rPr lang="en-US" dirty="0" err="1" smtClean="0"/>
              <a:t>eksplanasi</a:t>
            </a:r>
            <a:r>
              <a:rPr lang="en-US" dirty="0" smtClean="0"/>
              <a:t> </a:t>
            </a:r>
            <a:endParaRPr lang="en-US" dirty="0"/>
          </a:p>
          <a:p>
            <a:endParaRPr lang="en-US" dirty="0"/>
          </a:p>
        </p:txBody>
      </p:sp>
      <p:sp>
        <p:nvSpPr>
          <p:cNvPr id="4" name="Title 3"/>
          <p:cNvSpPr>
            <a:spLocks noGrp="1"/>
          </p:cNvSpPr>
          <p:nvPr>
            <p:ph type="title"/>
          </p:nvPr>
        </p:nvSpPr>
        <p:spPr>
          <a:prstGeom prst="flowChartDocumen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a:t>TUJUAN PEMBELAJARAN</a:t>
            </a:r>
            <a:endParaRPr lang="id-ID" sz="2800" dirty="0"/>
          </a:p>
        </p:txBody>
      </p:sp>
    </p:spTree>
    <p:extLst>
      <p:ext uri="{BB962C8B-B14F-4D97-AF65-F5344CB8AC3E}">
        <p14:creationId xmlns:p14="http://schemas.microsoft.com/office/powerpoint/2010/main" val="3077009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Document 3"/>
          <p:cNvSpPr/>
          <p:nvPr/>
        </p:nvSpPr>
        <p:spPr>
          <a:xfrm>
            <a:off x="283334" y="141668"/>
            <a:ext cx="7250805" cy="862884"/>
          </a:xfrm>
          <a:prstGeom prst="flowChartDocumen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smtClean="0"/>
              <a:t>TEKS EKSPLANASI</a:t>
            </a:r>
            <a:endParaRPr lang="id-ID"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5184" y="3149787"/>
            <a:ext cx="2076450" cy="2200275"/>
          </a:xfrm>
          <a:prstGeom prst="rect">
            <a:avLst/>
          </a:prstGeom>
        </p:spPr>
      </p:pic>
      <p:sp>
        <p:nvSpPr>
          <p:cNvPr id="7" name="Line Callout 1 6"/>
          <p:cNvSpPr/>
          <p:nvPr/>
        </p:nvSpPr>
        <p:spPr>
          <a:xfrm>
            <a:off x="5177307" y="1918952"/>
            <a:ext cx="4456090" cy="1037651"/>
          </a:xfrm>
          <a:prstGeom prst="borderCallout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rPr>
              <a:t>Apa yang dimaksud dengan Teks Eksplanasi ?</a:t>
            </a:r>
            <a:endParaRPr lang="id-ID" dirty="0">
              <a:solidFill>
                <a:schemeClr val="tx1"/>
              </a:solidFill>
            </a:endParaRPr>
          </a:p>
        </p:txBody>
      </p:sp>
    </p:spTree>
    <p:extLst>
      <p:ext uri="{BB962C8B-B14F-4D97-AF65-F5344CB8AC3E}">
        <p14:creationId xmlns:p14="http://schemas.microsoft.com/office/powerpoint/2010/main" val="3094429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3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iterate type="lt">
                                    <p:tmAbs val="300"/>
                                  </p:iterate>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dirty="0" smtClean="0"/>
              <a:t>       Teks eksplanasi adalah teks yang berisi proses-proses yang berhubungan dengan fenomena-fenomena alam, sosial, ilmu pengetahuan, budaya, dan lainnya. </a:t>
            </a:r>
            <a:r>
              <a:rPr lang="id-ID" sz="1800" dirty="0" smtClean="0"/>
              <a:t>(Produktif berbahasa Indonesia:30)</a:t>
            </a:r>
          </a:p>
          <a:p>
            <a:pPr marL="0" indent="0">
              <a:buNone/>
            </a:pPr>
            <a:r>
              <a:rPr lang="id-ID" sz="1800" dirty="0"/>
              <a:t> </a:t>
            </a:r>
            <a:r>
              <a:rPr lang="id-ID" sz="1800" dirty="0" smtClean="0"/>
              <a:t>                                 </a:t>
            </a:r>
            <a:r>
              <a:rPr lang="id-ID" sz="2000" dirty="0" smtClean="0"/>
              <a:t>Teks Eksplanasi berisi</a:t>
            </a:r>
          </a:p>
          <a:p>
            <a:pPr marL="0" indent="0">
              <a:buNone/>
            </a:pPr>
            <a:r>
              <a:rPr lang="id-ID" sz="2000" dirty="0"/>
              <a:t> </a:t>
            </a:r>
            <a:r>
              <a:rPr lang="id-ID" sz="2000" dirty="0" smtClean="0"/>
              <a:t>                               1. Suatu Peristiwa/Fenomena    3. Hubungan sebab-akibat</a:t>
            </a:r>
          </a:p>
          <a:p>
            <a:pPr marL="0" indent="0">
              <a:buNone/>
            </a:pPr>
            <a:r>
              <a:rPr lang="id-ID" sz="2000" dirty="0"/>
              <a:t> </a:t>
            </a:r>
            <a:r>
              <a:rPr lang="id-ID" sz="2000" dirty="0" smtClean="0"/>
              <a:t>                               2. Fakta                                     4. Proses mengapa dan bagaimana</a:t>
            </a:r>
            <a:endParaRPr lang="id-ID" sz="1800" dirty="0"/>
          </a:p>
        </p:txBody>
      </p:sp>
      <p:sp>
        <p:nvSpPr>
          <p:cNvPr id="6" name="Flowchart: Punched Tape 5"/>
          <p:cNvSpPr/>
          <p:nvPr/>
        </p:nvSpPr>
        <p:spPr>
          <a:xfrm>
            <a:off x="1727378" y="965915"/>
            <a:ext cx="5440250" cy="1100887"/>
          </a:xfrm>
          <a:prstGeom prst="flowChartPunchedTap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smtClean="0">
                <a:solidFill>
                  <a:schemeClr val="tx1"/>
                </a:solidFill>
              </a:rPr>
              <a:t>Pengertian Teks Eksplanasi</a:t>
            </a:r>
            <a:endParaRPr lang="id-ID" sz="2400" dirty="0">
              <a:solidFill>
                <a:schemeClr val="tx1"/>
              </a:solidFill>
            </a:endParaRPr>
          </a:p>
        </p:txBody>
      </p:sp>
      <p:sp>
        <p:nvSpPr>
          <p:cNvPr id="7" name="AutoShape 2" descr="Kumpulan Gambar Karikatur Orang Berpikir.png | Puzzze"/>
          <p:cNvSpPr>
            <a:spLocks noChangeAspect="1" noChangeArrowheads="1"/>
          </p:cNvSpPr>
          <p:nvPr/>
        </p:nvSpPr>
        <p:spPr bwMode="auto">
          <a:xfrm>
            <a:off x="5732127" y="4347581"/>
            <a:ext cx="1714500" cy="18192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3961" y="3821087"/>
            <a:ext cx="2076450" cy="2200275"/>
          </a:xfrm>
          <a:prstGeom prst="rect">
            <a:avLst/>
          </a:prstGeom>
        </p:spPr>
      </p:pic>
    </p:spTree>
    <p:extLst>
      <p:ext uri="{BB962C8B-B14F-4D97-AF65-F5344CB8AC3E}">
        <p14:creationId xmlns:p14="http://schemas.microsoft.com/office/powerpoint/2010/main" val="55052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iterate type="lt">
                                    <p:tmPct val="15000"/>
                                  </p:iterate>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iterate type="lt">
                                    <p:tmPct val="7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iterate type="lt">
                                    <p:tmPct val="700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iterate type="lt">
                                    <p:tmPct val="7000"/>
                                  </p:iterate>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iterate type="lt">
                                    <p:tmPct val="7000"/>
                                  </p:iterate>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1648496" y="2073499"/>
            <a:ext cx="3258354" cy="143689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Bagaimana?</a:t>
            </a:r>
            <a:endParaRPr lang="id-ID" dirty="0"/>
          </a:p>
        </p:txBody>
      </p:sp>
      <p:sp>
        <p:nvSpPr>
          <p:cNvPr id="5" name="Cloud Callout 4"/>
          <p:cNvSpPr/>
          <p:nvPr/>
        </p:nvSpPr>
        <p:spPr>
          <a:xfrm>
            <a:off x="6890198" y="2265028"/>
            <a:ext cx="3258354" cy="143689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Mengapa?</a:t>
            </a:r>
            <a:endParaRPr lang="id-ID" dirty="0"/>
          </a:p>
        </p:txBody>
      </p:sp>
      <p:sp>
        <p:nvSpPr>
          <p:cNvPr id="6" name="Oval 5"/>
          <p:cNvSpPr/>
          <p:nvPr/>
        </p:nvSpPr>
        <p:spPr>
          <a:xfrm>
            <a:off x="5692462" y="1120462"/>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Oval 6"/>
          <p:cNvSpPr/>
          <p:nvPr/>
        </p:nvSpPr>
        <p:spPr>
          <a:xfrm>
            <a:off x="4095482" y="708980"/>
            <a:ext cx="3348507" cy="1085797"/>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Teks Eksplanasi untuk menjawab pertanyaan</a:t>
            </a:r>
            <a:endParaRPr lang="id-ID" dirty="0"/>
          </a:p>
        </p:txBody>
      </p:sp>
      <p:sp>
        <p:nvSpPr>
          <p:cNvPr id="8" name="Rounded Rectangle 7"/>
          <p:cNvSpPr/>
          <p:nvPr/>
        </p:nvSpPr>
        <p:spPr>
          <a:xfrm>
            <a:off x="1120461" y="3980644"/>
            <a:ext cx="3400023" cy="1373745"/>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Membutuhkan </a:t>
            </a:r>
            <a:r>
              <a:rPr lang="id-ID" dirty="0" smtClean="0">
                <a:solidFill>
                  <a:schemeClr val="bg1"/>
                </a:solidFill>
              </a:rPr>
              <a:t>jawaban</a:t>
            </a:r>
            <a:r>
              <a:rPr lang="id-ID" dirty="0" smtClean="0"/>
              <a:t> Deskriptif (penjelasan) bagaimana peristiwa/fenomena terjadi</a:t>
            </a:r>
            <a:endParaRPr lang="id-ID" dirty="0"/>
          </a:p>
        </p:txBody>
      </p:sp>
      <p:sp>
        <p:nvSpPr>
          <p:cNvPr id="9" name="Rounded Rectangle 8"/>
          <p:cNvSpPr/>
          <p:nvPr/>
        </p:nvSpPr>
        <p:spPr>
          <a:xfrm>
            <a:off x="7160654" y="3980644"/>
            <a:ext cx="3451538" cy="1273935"/>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Membutuhkan jawaban hubungan sebab-akibat (kausalitas) terjadinya suatu peristiwa/fenomena</a:t>
            </a:r>
            <a:endParaRPr lang="id-ID" dirty="0"/>
          </a:p>
        </p:txBody>
      </p:sp>
    </p:spTree>
    <p:extLst>
      <p:ext uri="{BB962C8B-B14F-4D97-AF65-F5344CB8AC3E}">
        <p14:creationId xmlns:p14="http://schemas.microsoft.com/office/powerpoint/2010/main" val="2010270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25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225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25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1595">
                                          <p:stCondLst>
                                            <p:cond delay="0"/>
                                          </p:stCondLst>
                                        </p:cTn>
                                        <p:tgtEl>
                                          <p:spTgt spid="4"/>
                                        </p:tgtEl>
                                      </p:cBhvr>
                                    </p:animEffect>
                                    <p:anim calcmode="lin" valueType="num">
                                      <p:cBhvr>
                                        <p:cTn id="13" dur="5011"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1826"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1826" tmFilter="0, 0; 0.125,0.2665; 0.25,0.4; 0.375,0.465; 0.5,0.5;  0.625,0.535; 0.75,0.6; 0.875,0.7335; 1,1">
                                          <p:stCondLst>
                                            <p:cond delay="1826"/>
                                          </p:stCondLst>
                                        </p:cTn>
                                        <p:tgtEl>
                                          <p:spTgt spid="4"/>
                                        </p:tgtEl>
                                        <p:attrNameLst>
                                          <p:attrName>ppt_y</p:attrName>
                                        </p:attrNameLst>
                                      </p:cBhvr>
                                      <p:tavLst>
                                        <p:tav tm="0" fmla="#ppt_y-sin(pi*$)/9">
                                          <p:val>
                                            <p:fltVal val="0"/>
                                          </p:val>
                                        </p:tav>
                                        <p:tav tm="100000">
                                          <p:val>
                                            <p:fltVal val="1"/>
                                          </p:val>
                                        </p:tav>
                                      </p:tavLst>
                                    </p:anim>
                                    <p:anim calcmode="lin" valueType="num">
                                      <p:cBhvr>
                                        <p:cTn id="16" dur="913" tmFilter="0, 0; 0.125,0.2665; 0.25,0.4; 0.375,0.465; 0.5,0.5;  0.625,0.535; 0.75,0.6; 0.875,0.7335; 1,1">
                                          <p:stCondLst>
                                            <p:cond delay="3641"/>
                                          </p:stCondLst>
                                        </p:cTn>
                                        <p:tgtEl>
                                          <p:spTgt spid="4"/>
                                        </p:tgtEl>
                                        <p:attrNameLst>
                                          <p:attrName>ppt_y</p:attrName>
                                        </p:attrNameLst>
                                      </p:cBhvr>
                                      <p:tavLst>
                                        <p:tav tm="0" fmla="#ppt_y-sin(pi*$)/27">
                                          <p:val>
                                            <p:fltVal val="0"/>
                                          </p:val>
                                        </p:tav>
                                        <p:tav tm="100000">
                                          <p:val>
                                            <p:fltVal val="1"/>
                                          </p:val>
                                        </p:tav>
                                      </p:tavLst>
                                    </p:anim>
                                    <p:anim calcmode="lin" valueType="num">
                                      <p:cBhvr>
                                        <p:cTn id="17" dur="451" tmFilter="0, 0; 0.125,0.2665; 0.25,0.4; 0.375,0.465; 0.5,0.5;  0.625,0.535; 0.75,0.6; 0.875,0.7335; 1,1">
                                          <p:stCondLst>
                                            <p:cond delay="4554"/>
                                          </p:stCondLst>
                                        </p:cTn>
                                        <p:tgtEl>
                                          <p:spTgt spid="4"/>
                                        </p:tgtEl>
                                        <p:attrNameLst>
                                          <p:attrName>ppt_y</p:attrName>
                                        </p:attrNameLst>
                                      </p:cBhvr>
                                      <p:tavLst>
                                        <p:tav tm="0" fmla="#ppt_y-sin(pi*$)/81">
                                          <p:val>
                                            <p:fltVal val="0"/>
                                          </p:val>
                                        </p:tav>
                                        <p:tav tm="100000">
                                          <p:val>
                                            <p:fltVal val="1"/>
                                          </p:val>
                                        </p:tav>
                                      </p:tavLst>
                                    </p:anim>
                                    <p:animScale>
                                      <p:cBhvr>
                                        <p:cTn id="18" dur="72">
                                          <p:stCondLst>
                                            <p:cond delay="1787"/>
                                          </p:stCondLst>
                                        </p:cTn>
                                        <p:tgtEl>
                                          <p:spTgt spid="4"/>
                                        </p:tgtEl>
                                      </p:cBhvr>
                                      <p:to x="100000" y="60000"/>
                                    </p:animScale>
                                    <p:animScale>
                                      <p:cBhvr>
                                        <p:cTn id="19" dur="456" decel="50000">
                                          <p:stCondLst>
                                            <p:cond delay="1859"/>
                                          </p:stCondLst>
                                        </p:cTn>
                                        <p:tgtEl>
                                          <p:spTgt spid="4"/>
                                        </p:tgtEl>
                                      </p:cBhvr>
                                      <p:to x="100000" y="100000"/>
                                    </p:animScale>
                                    <p:animScale>
                                      <p:cBhvr>
                                        <p:cTn id="20" dur="72">
                                          <p:stCondLst>
                                            <p:cond delay="3608"/>
                                          </p:stCondLst>
                                        </p:cTn>
                                        <p:tgtEl>
                                          <p:spTgt spid="4"/>
                                        </p:tgtEl>
                                      </p:cBhvr>
                                      <p:to x="100000" y="80000"/>
                                    </p:animScale>
                                    <p:animScale>
                                      <p:cBhvr>
                                        <p:cTn id="21" dur="456" decel="50000">
                                          <p:stCondLst>
                                            <p:cond delay="3680"/>
                                          </p:stCondLst>
                                        </p:cTn>
                                        <p:tgtEl>
                                          <p:spTgt spid="4"/>
                                        </p:tgtEl>
                                      </p:cBhvr>
                                      <p:to x="100000" y="100000"/>
                                    </p:animScale>
                                    <p:animScale>
                                      <p:cBhvr>
                                        <p:cTn id="22" dur="72">
                                          <p:stCondLst>
                                            <p:cond delay="4515"/>
                                          </p:stCondLst>
                                        </p:cTn>
                                        <p:tgtEl>
                                          <p:spTgt spid="4"/>
                                        </p:tgtEl>
                                      </p:cBhvr>
                                      <p:to x="100000" y="90000"/>
                                    </p:animScale>
                                    <p:animScale>
                                      <p:cBhvr>
                                        <p:cTn id="23" dur="456" decel="50000">
                                          <p:stCondLst>
                                            <p:cond delay="4587"/>
                                          </p:stCondLst>
                                        </p:cTn>
                                        <p:tgtEl>
                                          <p:spTgt spid="4"/>
                                        </p:tgtEl>
                                      </p:cBhvr>
                                      <p:to x="100000" y="100000"/>
                                    </p:animScale>
                                    <p:animScale>
                                      <p:cBhvr>
                                        <p:cTn id="24" dur="72">
                                          <p:stCondLst>
                                            <p:cond delay="4972"/>
                                          </p:stCondLst>
                                        </p:cTn>
                                        <p:tgtEl>
                                          <p:spTgt spid="4"/>
                                        </p:tgtEl>
                                      </p:cBhvr>
                                      <p:to x="100000" y="95000"/>
                                    </p:animScale>
                                    <p:animScale>
                                      <p:cBhvr>
                                        <p:cTn id="25" dur="456" decel="50000">
                                          <p:stCondLst>
                                            <p:cond delay="504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25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3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50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ppt_w</p:attrName>
                                        </p:attrNameLst>
                                      </p:cBhvr>
                                      <p:tavLst>
                                        <p:tav tm="0">
                                          <p:val>
                                            <p:fltVal val="0"/>
                                          </p:val>
                                        </p:tav>
                                        <p:tav tm="100000">
                                          <p:val>
                                            <p:strVal val="#ppt_w"/>
                                          </p:val>
                                        </p:tav>
                                      </p:tavLst>
                                    </p:anim>
                                    <p:anim calcmode="lin" valueType="num">
                                      <p:cBhvr>
                                        <p:cTn id="36" dur="5000" fill="hold"/>
                                        <p:tgtEl>
                                          <p:spTgt spid="5"/>
                                        </p:tgtEl>
                                        <p:attrNameLst>
                                          <p:attrName>ppt_h</p:attrName>
                                        </p:attrNameLst>
                                      </p:cBhvr>
                                      <p:tavLst>
                                        <p:tav tm="0">
                                          <p:val>
                                            <p:fltVal val="0"/>
                                          </p:val>
                                        </p:tav>
                                        <p:tav tm="100000">
                                          <p:val>
                                            <p:strVal val="#ppt_h"/>
                                          </p:val>
                                        </p:tav>
                                      </p:tavLst>
                                    </p:anim>
                                    <p:anim calcmode="lin" valueType="num">
                                      <p:cBhvr>
                                        <p:cTn id="37" dur="5000" fill="hold"/>
                                        <p:tgtEl>
                                          <p:spTgt spid="5"/>
                                        </p:tgtEl>
                                        <p:attrNameLst>
                                          <p:attrName>style.rotation</p:attrName>
                                        </p:attrNameLst>
                                      </p:cBhvr>
                                      <p:tavLst>
                                        <p:tav tm="0">
                                          <p:val>
                                            <p:fltVal val="90"/>
                                          </p:val>
                                        </p:tav>
                                        <p:tav tm="100000">
                                          <p:val>
                                            <p:fltVal val="0"/>
                                          </p:val>
                                        </p:tav>
                                      </p:tavLst>
                                    </p:anim>
                                    <p:animEffect transition="in" filter="fade">
                                      <p:cBhvr>
                                        <p:cTn id="38" dur="50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250"/>
                                  </p:stCondLst>
                                  <p:childTnLst>
                                    <p:set>
                                      <p:cBhvr>
                                        <p:cTn id="42" dur="1" fill="hold">
                                          <p:stCondLst>
                                            <p:cond delay="0"/>
                                          </p:stCondLst>
                                        </p:cTn>
                                        <p:tgtEl>
                                          <p:spTgt spid="9"/>
                                        </p:tgtEl>
                                        <p:attrNameLst>
                                          <p:attrName>style.visibility</p:attrName>
                                        </p:attrNameLst>
                                      </p:cBhvr>
                                      <p:to>
                                        <p:strVal val="visible"/>
                                      </p:to>
                                    </p:set>
                                    <p:animEffect transition="in" filter="barn(inVertical)">
                                      <p:cBhvr>
                                        <p:cTn id="43" dur="3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57200" indent="-457200">
              <a:buAutoNum type="arabicPeriod"/>
            </a:pPr>
            <a:r>
              <a:rPr lang="id-ID" dirty="0" smtClean="0"/>
              <a:t>Pernyataan Umum Yaitu Berisi gambaran awal tentang apa yang akan disampaikan</a:t>
            </a:r>
          </a:p>
          <a:p>
            <a:pPr marL="457200" indent="-457200">
              <a:buAutoNum type="arabicPeriod"/>
            </a:pPr>
            <a:r>
              <a:rPr lang="id-ID" dirty="0" smtClean="0"/>
              <a:t>Deretan penjelas yaitu inti penjelasan apa yang akan disampaikan (sebab-Akibat)</a:t>
            </a:r>
          </a:p>
          <a:p>
            <a:pPr marL="457200" indent="-457200">
              <a:buAutoNum type="arabicPeriod"/>
            </a:pPr>
            <a:r>
              <a:rPr lang="id-ID" dirty="0" smtClean="0"/>
              <a:t>Interpretasi yaitu pandangan atau simpulan </a:t>
            </a:r>
            <a:endParaRPr lang="id-ID" dirty="0"/>
          </a:p>
        </p:txBody>
      </p:sp>
      <p:sp>
        <p:nvSpPr>
          <p:cNvPr id="5" name="Round Diagonal Corner Rectangle 4"/>
          <p:cNvSpPr/>
          <p:nvPr/>
        </p:nvSpPr>
        <p:spPr>
          <a:xfrm>
            <a:off x="1424189" y="1094704"/>
            <a:ext cx="6864440" cy="914400"/>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3200" dirty="0" smtClean="0"/>
              <a:t>Struktur Teks Eksplanasi</a:t>
            </a:r>
            <a:endParaRPr lang="id-ID" sz="3200" dirty="0"/>
          </a:p>
        </p:txBody>
      </p:sp>
    </p:spTree>
    <p:extLst>
      <p:ext uri="{BB962C8B-B14F-4D97-AF65-F5344CB8AC3E}">
        <p14:creationId xmlns:p14="http://schemas.microsoft.com/office/powerpoint/2010/main" val="127698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7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iterate type="lt">
                                    <p:tmPct val="1000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1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iterate type="lt">
                                    <p:tmPct val="10000"/>
                                  </p:iterate>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6977" y="759854"/>
            <a:ext cx="3361386" cy="502276"/>
          </a:xfrm>
          <a:solidFill>
            <a:schemeClr val="accent3">
              <a:lumMod val="20000"/>
              <a:lumOff val="80000"/>
            </a:schemeClr>
          </a:solidFill>
          <a:ln>
            <a:solidFill>
              <a:schemeClr val="tx1"/>
            </a:solidFill>
          </a:ln>
        </p:spPr>
        <p:txBody>
          <a:bodyPr>
            <a:normAutofit fontScale="92500"/>
          </a:bodyPr>
          <a:lstStyle/>
          <a:p>
            <a:pPr marL="0" indent="0">
              <a:buNone/>
            </a:pPr>
            <a:r>
              <a:rPr lang="id-ID" sz="2800" dirty="0" smtClean="0"/>
              <a:t>Contoh Teks Eksplanasi</a:t>
            </a:r>
            <a:r>
              <a:rPr lang="id-ID" dirty="0" smtClean="0"/>
              <a:t>                                                                                                                                            </a:t>
            </a:r>
            <a:endParaRPr lang="id-ID" dirty="0"/>
          </a:p>
        </p:txBody>
      </p:sp>
      <p:sp>
        <p:nvSpPr>
          <p:cNvPr id="5" name="TextBox 4"/>
          <p:cNvSpPr txBox="1"/>
          <p:nvPr/>
        </p:nvSpPr>
        <p:spPr>
          <a:xfrm>
            <a:off x="1159097" y="1661374"/>
            <a:ext cx="9826579" cy="646331"/>
          </a:xfrm>
          <a:prstGeom prst="rect">
            <a:avLst/>
          </a:prstGeom>
          <a:solidFill>
            <a:schemeClr val="accent6">
              <a:lumMod val="60000"/>
              <a:lumOff val="40000"/>
            </a:schemeClr>
          </a:solidFill>
          <a:ln>
            <a:noFill/>
          </a:ln>
          <a:effectLst>
            <a:outerShdw blurRad="50800" dist="38100" dir="16200000" rotWithShape="0">
              <a:prstClr val="black">
                <a:alpha val="40000"/>
              </a:prstClr>
            </a:outerShdw>
          </a:effectLst>
          <a:scene3d>
            <a:camera prst="orthographicFront">
              <a:rot lat="0" lon="0" rev="0"/>
            </a:camera>
            <a:lightRig rig="brightRoom" dir="t">
              <a:rot lat="0" lon="0" rev="600000"/>
            </a:lightRig>
          </a:scene3d>
          <a:sp3d prstMaterial="metal">
            <a:bevelT w="38100" h="57150" prst="convex"/>
          </a:sp3d>
        </p:spPr>
        <p:txBody>
          <a:bodyPr wrap="square" rtlCol="0">
            <a:spAutoFit/>
          </a:bodyPr>
          <a:lstStyle/>
          <a:p>
            <a:r>
              <a:rPr lang="id-ID" sz="3600" dirty="0"/>
              <a:t>Pemicu Letusan Toba 74.000 Tahun Lalu </a:t>
            </a:r>
            <a:r>
              <a:rPr lang="id-ID" sz="3600" dirty="0" smtClean="0"/>
              <a:t>Terungkap</a:t>
            </a:r>
            <a:endParaRPr lang="id-ID" sz="3600" dirty="0"/>
          </a:p>
        </p:txBody>
      </p:sp>
      <p:sp>
        <p:nvSpPr>
          <p:cNvPr id="8" name="Rectangle 7"/>
          <p:cNvSpPr/>
          <p:nvPr/>
        </p:nvSpPr>
        <p:spPr>
          <a:xfrm>
            <a:off x="1159097" y="2627290"/>
            <a:ext cx="9826579" cy="3039414"/>
          </a:xfrm>
          <a:prstGeom prst="rect">
            <a:avLst/>
          </a:prstGeom>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sz="2400" dirty="0"/>
              <a:t>Peneliti mengungkap pemicu letusan gunung api super Toba, letusan terbesar sepanjang sejarah peradaban manusia. Pengetahuan itu bisa menjadi dasar untuk memprediksi letusan gunung api super pada masa yang akan datang. </a:t>
            </a:r>
            <a:r>
              <a:rPr lang="id-ID" sz="2400" dirty="0" smtClean="0"/>
              <a:t>(Pernyataan Umum)</a:t>
            </a:r>
            <a:endParaRPr lang="id-ID" sz="2400" dirty="0"/>
          </a:p>
          <a:p>
            <a:pPr algn="just"/>
            <a:r>
              <a:rPr lang="id-ID" sz="2400" dirty="0"/>
              <a:t>Selama ini peneliti bertanya-tanya, bagaimana letusan Toba pada 74.000 tahun lalu bisa begitu besar. Dalam letusan itu, 2.800 kilometer kubik abu vulkanik dilepaskan ke atmosfer, memicu tahun tanpa musim panas di Eropa, serta membuat manusia di ambang kepunahan</a:t>
            </a:r>
            <a:r>
              <a:rPr lang="id-ID" sz="2400" dirty="0" smtClean="0"/>
              <a:t>. (Penjelasan-penjelasan Sebab-akibat)</a:t>
            </a:r>
            <a:endParaRPr lang="id-ID" sz="2400" dirty="0"/>
          </a:p>
        </p:txBody>
      </p:sp>
    </p:spTree>
    <p:extLst>
      <p:ext uri="{BB962C8B-B14F-4D97-AF65-F5344CB8AC3E}">
        <p14:creationId xmlns:p14="http://schemas.microsoft.com/office/powerpoint/2010/main" val="32849127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1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325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7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2733" y="766766"/>
            <a:ext cx="10599312" cy="5337819"/>
          </a:xfrm>
          <a:solidFill>
            <a:schemeClr val="accent1"/>
          </a:solidFill>
          <a:ln>
            <a:solidFill>
              <a:schemeClr val="tx1"/>
            </a:solidFill>
          </a:ln>
        </p:spPr>
        <p:txBody>
          <a:bodyPr>
            <a:noAutofit/>
          </a:bodyPr>
          <a:lstStyle/>
          <a:p>
            <a:pPr marL="0" indent="0" algn="just">
              <a:buNone/>
            </a:pPr>
            <a:r>
              <a:rPr lang="id-ID" sz="1800" dirty="0">
                <a:solidFill>
                  <a:schemeClr val="bg1"/>
                </a:solidFill>
              </a:rPr>
              <a:t>David Budd dari Departemen Ilmu Kebumian di Universitas Uppsala dan timnya menganalisis kristal kuarsa vulkanik yang dihasilkan dari letusan Toba. Kristal tersebut menunjukkan perubahan kimia dan termodinamika dalam magma. </a:t>
            </a:r>
            <a:endParaRPr lang="id-ID" sz="1800" dirty="0" smtClean="0">
              <a:solidFill>
                <a:schemeClr val="bg1"/>
              </a:solidFill>
            </a:endParaRPr>
          </a:p>
          <a:p>
            <a:pPr marL="0" indent="0" algn="just">
              <a:buNone/>
            </a:pPr>
            <a:r>
              <a:rPr lang="id-ID" sz="1800" dirty="0" smtClean="0">
                <a:solidFill>
                  <a:schemeClr val="bg1"/>
                </a:solidFill>
              </a:rPr>
              <a:t>"</a:t>
            </a:r>
            <a:r>
              <a:rPr lang="id-ID" sz="1800" dirty="0">
                <a:solidFill>
                  <a:schemeClr val="bg1"/>
                </a:solidFill>
              </a:rPr>
              <a:t>Mirip lingkaran tahunan pohon yang merekam variasi iklim," kata Budd seperti dikutip Daily Mail, Kamis (26/1/2017). "Saat kondisi magma berubah, kristal merespons dan membentuk zona berbeda yang merekam perubahan ini</a:t>
            </a:r>
            <a:r>
              <a:rPr lang="id-ID" sz="1800" dirty="0" smtClean="0">
                <a:solidFill>
                  <a:schemeClr val="bg1"/>
                </a:solidFill>
              </a:rPr>
              <a:t>.</a:t>
            </a:r>
          </a:p>
          <a:p>
            <a:pPr marL="0" indent="0" algn="just">
              <a:buNone/>
            </a:pPr>
            <a:r>
              <a:rPr lang="id-ID" sz="1800" dirty="0" smtClean="0">
                <a:solidFill>
                  <a:schemeClr val="bg1"/>
                </a:solidFill>
              </a:rPr>
              <a:t>" </a:t>
            </a:r>
            <a:r>
              <a:rPr lang="id-ID" sz="1800" dirty="0">
                <a:solidFill>
                  <a:schemeClr val="bg1"/>
                </a:solidFill>
              </a:rPr>
              <a:t>Penelitian ini penuh tantangan. Lingkaran perubahan kimia magma yang terdapat pada kristal kuarsa vulkanik hanya membentang beberapa mikrometer. Butuh kecermatan dalam menganalisis sehingga dinamika magma bisa terungkap. </a:t>
            </a:r>
            <a:endParaRPr lang="id-ID" sz="1800" dirty="0" smtClean="0">
              <a:solidFill>
                <a:schemeClr val="bg1"/>
              </a:solidFill>
            </a:endParaRPr>
          </a:p>
          <a:p>
            <a:pPr marL="0" indent="0" algn="just">
              <a:buNone/>
            </a:pPr>
            <a:r>
              <a:rPr lang="id-ID" sz="1800" dirty="0" smtClean="0">
                <a:solidFill>
                  <a:schemeClr val="bg1"/>
                </a:solidFill>
              </a:rPr>
              <a:t>Budd </a:t>
            </a:r>
            <a:r>
              <a:rPr lang="id-ID" sz="1800" dirty="0">
                <a:solidFill>
                  <a:schemeClr val="bg1"/>
                </a:solidFill>
              </a:rPr>
              <a:t>dan tim mengungkap, lingkaran kristal mengandung proporsi isotop 180 yang lebih rendah dibandingkan dengan isotop 160 yang lebih ringan. "Rendahnya perbandingan isotop 180 terhadap 160 menandakan bahwa sesuatu dalam sistem magma berubah drastis sebelum terjadinya erupsi besar," ujarnya</a:t>
            </a:r>
            <a:r>
              <a:rPr lang="id-ID" sz="1800" dirty="0" smtClean="0">
                <a:solidFill>
                  <a:schemeClr val="bg1"/>
                </a:solidFill>
              </a:rPr>
              <a:t>.</a:t>
            </a:r>
          </a:p>
          <a:p>
            <a:pPr marL="0" indent="0" algn="just">
              <a:buNone/>
            </a:pPr>
            <a:r>
              <a:rPr lang="id-ID" sz="1800" dirty="0">
                <a:solidFill>
                  <a:schemeClr val="bg1"/>
                </a:solidFill>
              </a:rPr>
              <a:t>Mengapa bisa begitu? Penjelasannya adalah adanya magma yang meleleh dan berasimilasi dengan bebatuan di sekitarnya dalam jumlah besar. Jenis batuan ini juga sering mengandung banyak air, yang mungkin dilepaskan ke dalam magma, memproduksi uap dan meningkatkan tekanan gas di dalam ruang magma</a:t>
            </a:r>
            <a:r>
              <a:rPr lang="id-ID" sz="1800" dirty="0" smtClean="0">
                <a:solidFill>
                  <a:schemeClr val="bg1"/>
                </a:solidFill>
              </a:rPr>
              <a:t>.</a:t>
            </a:r>
          </a:p>
          <a:p>
            <a:pPr marL="0" indent="0" algn="just">
              <a:buNone/>
            </a:pPr>
            <a:r>
              <a:rPr lang="id-ID" sz="1800" dirty="0" smtClean="0">
                <a:solidFill>
                  <a:schemeClr val="bg1"/>
                </a:solidFill>
              </a:rPr>
              <a:t> </a:t>
            </a:r>
            <a:r>
              <a:rPr lang="id-ID" sz="1800" dirty="0">
                <a:solidFill>
                  <a:schemeClr val="bg1"/>
                </a:solidFill>
              </a:rPr>
              <a:t>"Tekanan gas membuat magma dengan cepat memecah kerak yang berada di atasnya, mengirimkan ribuan kilometer kubik magma ke atmosfer," ungkap Frances Deegan, peneliti lain yang terlibat. Itulah yang menyebabkan letusan Toba begitu besar</a:t>
            </a:r>
            <a:r>
              <a:rPr lang="id-ID" sz="1800" dirty="0" smtClean="0">
                <a:solidFill>
                  <a:schemeClr val="bg1"/>
                </a:solidFill>
              </a:rPr>
              <a:t>.</a:t>
            </a:r>
          </a:p>
        </p:txBody>
      </p:sp>
    </p:spTree>
    <p:extLst>
      <p:ext uri="{BB962C8B-B14F-4D97-AF65-F5344CB8AC3E}">
        <p14:creationId xmlns:p14="http://schemas.microsoft.com/office/powerpoint/2010/main" val="8847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arrow.wav"/>
                                        </p:tgtEl>
                                      </p:cMediaNode>
                                    </p:audio>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5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arrow.wav"/>
                                        </p:tgtEl>
                                      </p:cMediaNode>
                                    </p:audio>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500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arrow.wav"/>
                                        </p:tgtEl>
                                      </p:cMediaNode>
                                    </p:audio>
                                  </p:sub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5000"/>
                                  </p:iterate>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arrow.wav"/>
                                        </p:tgtEl>
                                      </p:cMediaNode>
                                    </p:audio>
                                  </p:sub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5000"/>
                                  </p:iterate>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arrow.wav"/>
                                        </p:tgtEl>
                                      </p:cMediaNode>
                                    </p:audio>
                                  </p:sub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lt">
                                    <p:tmPct val="5000"/>
                                  </p:iterate>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2" name="arrow.wav"/>
                                        </p:tgtEl>
                                      </p:cMediaNode>
                                    </p:audio>
                                  </p:sub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iterate type="lt">
                                    <p:tmPct val="5000"/>
                                  </p:iterate>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2"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18458" y="698761"/>
            <a:ext cx="10698480" cy="5324535"/>
          </a:xfrm>
          <a:prstGeom prst="rect">
            <a:avLst/>
          </a:prstGeom>
          <a:solidFill>
            <a:schemeClr val="accent1"/>
          </a:solidFill>
        </p:spPr>
        <p:txBody>
          <a:bodyPr wrap="square">
            <a:spAutoFit/>
          </a:bodyPr>
          <a:lstStyle/>
          <a:p>
            <a:pPr algn="just"/>
            <a:r>
              <a:rPr lang="id-ID" sz="2000" dirty="0">
                <a:solidFill>
                  <a:schemeClr val="bg1"/>
                </a:solidFill>
              </a:rPr>
              <a:t>Letusan sebesar Toba jarang terjadi. Namun, manusia tetap harus bersiap-siap. "Mudah-mudahan masih ribuan tahun lagi, tetapi faktanya ini hanya soal waktu sebelum letusan dahsyat berikutnya, bisa di Toba, Yellowstone (Amerika Serikat), atau tempat lain. Kita berharap, kita akan lebih siap dengan itu," ujar Deegan. </a:t>
            </a:r>
            <a:endParaRPr lang="id-ID" sz="2000" dirty="0" smtClean="0">
              <a:solidFill>
                <a:schemeClr val="bg1"/>
              </a:solidFill>
            </a:endParaRPr>
          </a:p>
          <a:p>
            <a:pPr algn="just"/>
            <a:endParaRPr lang="id-ID" sz="2000" dirty="0">
              <a:solidFill>
                <a:schemeClr val="bg1"/>
              </a:solidFill>
            </a:endParaRPr>
          </a:p>
          <a:p>
            <a:pPr algn="just"/>
            <a:r>
              <a:rPr lang="id-ID" sz="2000" dirty="0" smtClean="0">
                <a:solidFill>
                  <a:schemeClr val="bg1"/>
                </a:solidFill>
              </a:rPr>
              <a:t>Sebelumnya</a:t>
            </a:r>
            <a:r>
              <a:rPr lang="id-ID" sz="2000" dirty="0">
                <a:solidFill>
                  <a:schemeClr val="bg1"/>
                </a:solidFill>
              </a:rPr>
              <a:t>, Ivan Koulakov dari Siberian Branch of the Russian Academy of Sciences melakukan penyelaman di Danau Toba yang dulunya merupakan lokasi Gunung Toba. Koulakov dan timnya ingin mencari tahu alasan besarnya volume magma yang dihasilkan Toba dan lamanya jarak antar-letusan. </a:t>
            </a:r>
            <a:endParaRPr lang="id-ID" sz="2000" dirty="0" smtClean="0">
              <a:solidFill>
                <a:schemeClr val="bg1"/>
              </a:solidFill>
            </a:endParaRPr>
          </a:p>
          <a:p>
            <a:pPr algn="just"/>
            <a:endParaRPr lang="id-ID" sz="2000" dirty="0">
              <a:solidFill>
                <a:schemeClr val="bg1"/>
              </a:solidFill>
            </a:endParaRPr>
          </a:p>
          <a:p>
            <a:pPr algn="just"/>
            <a:r>
              <a:rPr lang="id-ID" sz="2000" dirty="0" smtClean="0">
                <a:solidFill>
                  <a:schemeClr val="bg1"/>
                </a:solidFill>
              </a:rPr>
              <a:t>Koulakov </a:t>
            </a:r>
            <a:r>
              <a:rPr lang="id-ID" sz="2000" dirty="0">
                <a:solidFill>
                  <a:schemeClr val="bg1"/>
                </a:solidFill>
              </a:rPr>
              <a:t>mengembangkan model berdasarkan data seismik. Mereka menemukan bahwa gunung berapi memiliki tempat penyimpanan magma yang besar. Tempat penyimpanan ini menjaga magma jauh di bawah kerak sampai ada cukup tekanan sehingga letusan terjadi. </a:t>
            </a:r>
            <a:endParaRPr lang="id-ID" sz="2000" dirty="0" smtClean="0">
              <a:solidFill>
                <a:schemeClr val="bg1"/>
              </a:solidFill>
            </a:endParaRPr>
          </a:p>
          <a:p>
            <a:pPr algn="just"/>
            <a:endParaRPr lang="id-ID" sz="2000" dirty="0">
              <a:solidFill>
                <a:schemeClr val="bg1"/>
              </a:solidFill>
            </a:endParaRPr>
          </a:p>
          <a:p>
            <a:pPr algn="just"/>
            <a:r>
              <a:rPr lang="id-ID" sz="2000" dirty="0" smtClean="0">
                <a:solidFill>
                  <a:schemeClr val="bg1"/>
                </a:solidFill>
              </a:rPr>
              <a:t>Model </a:t>
            </a:r>
            <a:r>
              <a:rPr lang="id-ID" sz="2000" dirty="0">
                <a:solidFill>
                  <a:schemeClr val="bg1"/>
                </a:solidFill>
              </a:rPr>
              <a:t>simulasi yang baru ini juga mengungkapkan sistem yang kompleks, tempat terowongan magma multi-level sepanjang 150 km. Pada kedalaman tersebut, gas dan batuan meleleh. Lelehan tersebut kemudian terus bertambah hingga mencapai kedalaman 75 km, menciptakan tempat penyimpanan magma utama</a:t>
            </a:r>
            <a:r>
              <a:rPr lang="id-ID" sz="2000" dirty="0" smtClean="0">
                <a:solidFill>
                  <a:schemeClr val="bg1"/>
                </a:solidFill>
              </a:rPr>
              <a:t>. (Penutup)</a:t>
            </a:r>
            <a:endParaRPr lang="id-ID" sz="2000" dirty="0">
              <a:solidFill>
                <a:schemeClr val="bg1"/>
              </a:solidFill>
              <a:effectLst/>
            </a:endParaRPr>
          </a:p>
        </p:txBody>
      </p:sp>
    </p:spTree>
    <p:extLst>
      <p:ext uri="{BB962C8B-B14F-4D97-AF65-F5344CB8AC3E}">
        <p14:creationId xmlns:p14="http://schemas.microsoft.com/office/powerpoint/2010/main" val="2865239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7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7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7000"/>
                                  </p:iterate>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7000"/>
                                  </p:iterate>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ln w="13462">
                  <a:solidFill>
                    <a:schemeClr val="bg1"/>
                  </a:solidFill>
                  <a:prstDash val="solid"/>
                </a:ln>
                <a:effectLst>
                  <a:outerShdw dist="38100" dir="2700000" algn="bl" rotWithShape="0">
                    <a:schemeClr val="accent5"/>
                  </a:outerShdw>
                </a:effectLst>
              </a:rPr>
              <a:t>Unsur Kebahasaan Eksplanasi </a:t>
            </a:r>
            <a:endParaRPr lang="en-US" dirty="0"/>
          </a:p>
        </p:txBody>
      </p:sp>
      <p:sp>
        <p:nvSpPr>
          <p:cNvPr id="3" name="Content Placeholder 2"/>
          <p:cNvSpPr>
            <a:spLocks noGrp="1"/>
          </p:cNvSpPr>
          <p:nvPr>
            <p:ph idx="1"/>
          </p:nvPr>
        </p:nvSpPr>
        <p:spPr/>
        <p:txBody>
          <a:bodyPr>
            <a:normAutofit fontScale="92500" lnSpcReduction="10000"/>
          </a:bodyPr>
          <a:lstStyle/>
          <a:p>
            <a:pPr marL="457200" lvl="0" indent="-457200" algn="just">
              <a:buFont typeface="+mj-lt"/>
              <a:buAutoNum type="arabicPeriod"/>
            </a:pPr>
            <a:r>
              <a:rPr lang="id-ID" sz="3200" b="1" dirty="0"/>
              <a:t>Teks Eksplanasi </a:t>
            </a:r>
          </a:p>
          <a:p>
            <a:pPr lvl="1" algn="just"/>
            <a:r>
              <a:rPr lang="id-ID" sz="2600" dirty="0"/>
              <a:t>Teks Eksplanasi merupakan teks berkatagori faktual ( nonsastra ) dan banyak menggunakan kata yang bermakna denotatif. </a:t>
            </a:r>
          </a:p>
          <a:p>
            <a:pPr marL="457200" lvl="0" indent="-457200" algn="just">
              <a:buFont typeface="+mj-lt"/>
              <a:buAutoNum type="arabicPeriod"/>
            </a:pPr>
            <a:r>
              <a:rPr lang="id-ID" sz="3200" b="1" dirty="0"/>
              <a:t>Konjungsi </a:t>
            </a:r>
          </a:p>
          <a:p>
            <a:pPr lvl="1" algn="just"/>
            <a:r>
              <a:rPr lang="id-ID" sz="2800" dirty="0"/>
              <a:t>Konjungsi adalah kata sambung atau kata hubung. Kata-kata yang digunakan untuk menghubungkan kata dengan kata, klausa dengan klausa, atau kalimat dengan kalimat (Chaer, 2000:140).</a:t>
            </a:r>
          </a:p>
          <a:p>
            <a:endParaRPr lang="en-US" dirty="0"/>
          </a:p>
        </p:txBody>
      </p:sp>
    </p:spTree>
    <p:extLst>
      <p:ext uri="{BB962C8B-B14F-4D97-AF65-F5344CB8AC3E}">
        <p14:creationId xmlns:p14="http://schemas.microsoft.com/office/powerpoint/2010/main" val="246809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ln w="9525">
                  <a:solidFill>
                    <a:schemeClr val="bg1"/>
                  </a:solidFill>
                  <a:prstDash val="solid"/>
                </a:ln>
                <a:solidFill>
                  <a:schemeClr val="tx1"/>
                </a:solidFill>
                <a:effectLst>
                  <a:outerShdw blurRad="12700" dist="38100" dir="2700000" algn="tl" rotWithShape="0">
                    <a:schemeClr val="bg1">
                      <a:lumMod val="50000"/>
                    </a:schemeClr>
                  </a:outerShdw>
                </a:effectLst>
              </a:rPr>
              <a:t>Konjungsi ada 2 macam yakni : </a:t>
            </a:r>
            <a:endParaRPr lang="en-US" dirty="0"/>
          </a:p>
        </p:txBody>
      </p:sp>
      <p:sp>
        <p:nvSpPr>
          <p:cNvPr id="3" name="Content Placeholder 2"/>
          <p:cNvSpPr>
            <a:spLocks noGrp="1"/>
          </p:cNvSpPr>
          <p:nvPr>
            <p:ph idx="1"/>
          </p:nvPr>
        </p:nvSpPr>
        <p:spPr/>
        <p:txBody>
          <a:bodyPr>
            <a:normAutofit fontScale="70000" lnSpcReduction="20000"/>
          </a:bodyPr>
          <a:lstStyle/>
          <a:p>
            <a:pPr marL="457200" lvl="0" indent="-457200">
              <a:buFont typeface="+mj-lt"/>
              <a:buAutoNum type="alphaLcPeriod"/>
            </a:pPr>
            <a:r>
              <a:rPr lang="id-ID" sz="2000" dirty="0"/>
              <a:t>Konjungsi Kausalitas yaitu Konjungsi yang menghubungkan dua buah klausa atau lebih yang menggambarkan sebab-akibat, misalnya : sebab, karena, oleh karena itu, oleh sebab itu, seharusnya</a:t>
            </a:r>
          </a:p>
          <a:p>
            <a:pPr marL="457200" lvl="1" indent="0" algn="just">
              <a:buNone/>
            </a:pPr>
            <a:r>
              <a:rPr lang="id-ID" dirty="0"/>
              <a:t>Contoh : Bencana alam semacam gempa memang sering disertai dengan kerusakan prasarana jalan sehingga bantuan yang diberikan pun menjadi susah masuk. Oleh karena itu, kita harus memaklumi keterlambatan bantuan itu.</a:t>
            </a:r>
          </a:p>
          <a:p>
            <a:pPr marL="457200" lvl="0" indent="-457200">
              <a:buFont typeface="+mj-lt"/>
              <a:buAutoNum type="alphaLcPeriod"/>
            </a:pPr>
            <a:r>
              <a:rPr lang="id-ID" sz="2000" dirty="0"/>
              <a:t>Konjungsi Kronologis (hubungan waktu) dan juga menggunakan keterangan waktu yaitu konjungi yang menghubungkan dua buah klausa atau lebih yang menggambarkan adanya urutan waktu kejadian, misalnya kemudian, lalu, setelah itu, pada akhirnya.</a:t>
            </a:r>
          </a:p>
          <a:p>
            <a:pPr marL="0" indent="0">
              <a:buNone/>
            </a:pPr>
            <a:r>
              <a:rPr lang="id-ID" sz="2000" dirty="0"/>
              <a:t>       Contoh : </a:t>
            </a:r>
          </a:p>
          <a:p>
            <a:pPr marL="457200" lvl="1" indent="0">
              <a:buNone/>
            </a:pPr>
            <a:r>
              <a:rPr lang="id-ID" dirty="0"/>
              <a:t>- jembatan itu rusak parah dan tidak mungkin diperbaiki. Pada akhirnya para sukarelawan dan warga setempat membangun jembatan darurat dari bambu.</a:t>
            </a:r>
          </a:p>
          <a:p>
            <a:pPr marL="457200" lvl="1" indent="0">
              <a:buNone/>
            </a:pPr>
            <a:r>
              <a:rPr lang="id-ID" dirty="0"/>
              <a:t>- Pada bulan keempat, muka telah kian tampak seperti manusia. Dalam bulan kelima rambut-rambut mulai tumbuh pada kepala.</a:t>
            </a:r>
          </a:p>
          <a:p>
            <a:endParaRPr lang="en-US" dirty="0"/>
          </a:p>
        </p:txBody>
      </p:sp>
    </p:spTree>
    <p:extLst>
      <p:ext uri="{BB962C8B-B14F-4D97-AF65-F5344CB8AC3E}">
        <p14:creationId xmlns:p14="http://schemas.microsoft.com/office/powerpoint/2010/main" val="3908030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id-ID" dirty="0"/>
              <a:t/>
            </a:r>
            <a:br>
              <a:rPr lang="id-ID" dirty="0"/>
            </a:br>
            <a:endParaRPr lang="en-US" dirty="0"/>
          </a:p>
        </p:txBody>
      </p:sp>
      <p:sp>
        <p:nvSpPr>
          <p:cNvPr id="3" name="Content Placeholder 2"/>
          <p:cNvSpPr>
            <a:spLocks noGrp="1"/>
          </p:cNvSpPr>
          <p:nvPr>
            <p:ph idx="1"/>
          </p:nvPr>
        </p:nvSpPr>
        <p:spPr/>
        <p:txBody>
          <a:bodyPr>
            <a:normAutofit fontScale="92500" lnSpcReduction="20000"/>
          </a:bodyPr>
          <a:lstStyle/>
          <a:p>
            <a:pPr marL="400050" lvl="1" indent="0" algn="just">
              <a:buNone/>
            </a:pPr>
            <a:r>
              <a:rPr lang="en-US" sz="2800" b="1" dirty="0" smtClean="0"/>
              <a:t>3. </a:t>
            </a:r>
            <a:r>
              <a:rPr lang="id-ID" sz="2800" b="1" dirty="0" smtClean="0"/>
              <a:t>Kata </a:t>
            </a:r>
            <a:r>
              <a:rPr lang="id-ID" sz="2800" b="1" dirty="0"/>
              <a:t>ganti </a:t>
            </a:r>
            <a:endParaRPr lang="en-US" sz="2800" b="1" dirty="0" smtClean="0"/>
          </a:p>
          <a:p>
            <a:pPr marL="400050" lvl="1" indent="0" algn="just">
              <a:buNone/>
            </a:pPr>
            <a:r>
              <a:rPr lang="en-US" sz="2800" dirty="0" smtClean="0"/>
              <a:t>Kata </a:t>
            </a:r>
            <a:r>
              <a:rPr lang="en-US" sz="2800" dirty="0" err="1" smtClean="0"/>
              <a:t>ganti</a:t>
            </a:r>
            <a:r>
              <a:rPr lang="en-US" sz="2800" dirty="0" smtClean="0"/>
              <a:t> </a:t>
            </a:r>
            <a:r>
              <a:rPr lang="id-ID" sz="2800" dirty="0" smtClean="0"/>
              <a:t>yang </a:t>
            </a:r>
            <a:r>
              <a:rPr lang="id-ID" sz="2800" dirty="0"/>
              <a:t>digunakan dalam teks eksplansi yaitu yang langsung merujuk pada fenomena/peristiwa yang terjadi kata ganti yang digunakan untuk fenomena itu yaitu kata benda baik yang abstrak maupun konkrit, contoh banjir, gerhana, kesenian</a:t>
            </a:r>
          </a:p>
          <a:p>
            <a:pPr marL="400050" lvl="1" indent="0" algn="just">
              <a:buNone/>
            </a:pPr>
            <a:r>
              <a:rPr lang="id-ID" sz="2800" dirty="0"/>
              <a:t>Contoh: Demonstrasi massa pada awal-awal reformasi di negeri ini pada tahun 1997–1998, bukan dilakukan oleh rakyat miskin ataupun orang-orang lapar.</a:t>
            </a:r>
          </a:p>
          <a:p>
            <a:endParaRPr lang="en-US" dirty="0"/>
          </a:p>
        </p:txBody>
      </p:sp>
    </p:spTree>
    <p:extLst>
      <p:ext uri="{BB962C8B-B14F-4D97-AF65-F5344CB8AC3E}">
        <p14:creationId xmlns:p14="http://schemas.microsoft.com/office/powerpoint/2010/main" val="2686824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1" y="959951"/>
            <a:ext cx="9601196" cy="3318936"/>
          </a:xfrm>
        </p:spPr>
        <p:txBody>
          <a:bodyPr>
            <a:normAutofit fontScale="85000" lnSpcReduction="10000"/>
          </a:bodyPr>
          <a:lstStyle/>
          <a:p>
            <a:pPr marL="514350" lvl="0" indent="-514350">
              <a:buFont typeface="+mj-lt"/>
              <a:buAutoNum type="arabicPeriod" startAt="4"/>
            </a:pPr>
            <a:r>
              <a:rPr lang="id-ID" sz="3200" b="1" dirty="0"/>
              <a:t>Kata Kerja Pasif </a:t>
            </a:r>
          </a:p>
          <a:p>
            <a:pPr marL="400050" lvl="1" indent="0">
              <a:buNone/>
            </a:pPr>
            <a:r>
              <a:rPr lang="id-ID" dirty="0"/>
              <a:t>Kata kerja pasif yaitu bentuk kata kerja yang subjeknya berperan sebagai penderita. Misalnya: terlihat, terbagi, terwujud, dimulai.</a:t>
            </a:r>
          </a:p>
          <a:p>
            <a:pPr marL="400050" lvl="1" indent="0">
              <a:buNone/>
            </a:pPr>
            <a:r>
              <a:rPr lang="id-ID" dirty="0"/>
              <a:t>Contoh: Gempa bumi dapat digolongkan menjadi dua yaitu gempa tektonik dan gempa volkanik.</a:t>
            </a:r>
          </a:p>
          <a:p>
            <a:pPr marL="514350" lvl="0" indent="-514350">
              <a:buFont typeface="+mj-lt"/>
              <a:buAutoNum type="arabicPeriod" startAt="5"/>
            </a:pPr>
            <a:r>
              <a:rPr lang="id-ID" sz="3200" b="1" dirty="0"/>
              <a:t>Kata Teknis</a:t>
            </a:r>
          </a:p>
          <a:p>
            <a:pPr marL="400050" lvl="1" indent="0">
              <a:buNone/>
            </a:pPr>
            <a:r>
              <a:rPr lang="id-ID" dirty="0"/>
              <a:t>Kata teknis atau pengistilahan apabila fenomena yang dibahas berkaitan dengan kesenian maka istilah yang digunakan merupakan istilah dalam seni, contoh ; instrumen, display.</a:t>
            </a:r>
          </a:p>
          <a:p>
            <a:pPr marL="400050" lvl="1" indent="0">
              <a:buNone/>
            </a:pPr>
            <a:r>
              <a:rPr lang="id-ID" dirty="0"/>
              <a:t>Contoh : Penyebab demonstrasi dan anarkisme tidak lain adalah faktor laparnya masyarakat”, bukan hal aneh lagi bagi negara-negara Eropa”.</a:t>
            </a:r>
          </a:p>
          <a:p>
            <a:endParaRPr lang="en-US" dirty="0"/>
          </a:p>
        </p:txBody>
      </p:sp>
    </p:spTree>
    <p:extLst>
      <p:ext uri="{BB962C8B-B14F-4D97-AF65-F5344CB8AC3E}">
        <p14:creationId xmlns:p14="http://schemas.microsoft.com/office/powerpoint/2010/main" val="1998272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Selesai</a:t>
            </a:r>
            <a:endParaRPr lang="en-US" dirty="0"/>
          </a:p>
        </p:txBody>
      </p:sp>
      <p:sp>
        <p:nvSpPr>
          <p:cNvPr id="3" name="Subtitle 2"/>
          <p:cNvSpPr>
            <a:spLocks noGrp="1"/>
          </p:cNvSpPr>
          <p:nvPr>
            <p:ph type="subTitle" idx="1"/>
          </p:nvPr>
        </p:nvSpPr>
        <p:spPr/>
        <p:txBody>
          <a:bodyPr>
            <a:normAutofit/>
          </a:bodyPr>
          <a:lstStyle/>
          <a:p>
            <a:r>
              <a:rPr lang="en-US" sz="4800" dirty="0" err="1" smtClean="0"/>
              <a:t>Terima</a:t>
            </a:r>
            <a:r>
              <a:rPr lang="en-US" sz="4800" dirty="0" smtClean="0"/>
              <a:t> </a:t>
            </a:r>
            <a:r>
              <a:rPr lang="en-US" sz="4800" dirty="0" err="1" smtClean="0"/>
              <a:t>kasih</a:t>
            </a:r>
            <a:r>
              <a:rPr lang="en-US" sz="4800" smtClean="0"/>
              <a:t> </a:t>
            </a:r>
          </a:p>
          <a:p>
            <a:endParaRPr lang="en-US" sz="4800" dirty="0"/>
          </a:p>
        </p:txBody>
      </p:sp>
    </p:spTree>
    <p:extLst>
      <p:ext uri="{BB962C8B-B14F-4D97-AF65-F5344CB8AC3E}">
        <p14:creationId xmlns:p14="http://schemas.microsoft.com/office/powerpoint/2010/main" val="206714075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Retrospect</Template>
  <TotalTime>513</TotalTime>
  <Words>1146</Words>
  <Application>Microsoft Office PowerPoint</Application>
  <PresentationFormat>Widescreen</PresentationFormat>
  <Paragraphs>80</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Garamond</vt:lpstr>
      <vt:lpstr>Organic</vt:lpstr>
      <vt:lpstr>Bahasa Indonesia</vt:lpstr>
      <vt:lpstr>Assalamu’alaikum wr wb.</vt:lpstr>
      <vt:lpstr>KOMPETENSI DASAR</vt:lpstr>
      <vt:lpstr>TUJUAN PEMBELAJARAN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Unsur Kebahasaan Eksplanasi </vt:lpstr>
      <vt:lpstr>Konjungsi ada 2 macam yakni : </vt:lpstr>
      <vt:lpstr> </vt:lpstr>
      <vt:lpstr>PowerPoint Presentation</vt:lpstr>
      <vt:lpstr>Selesai</vt:lpstr>
    </vt:vector>
  </TitlesOfParts>
  <Company>AR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PERSONAL</dc:creator>
  <cp:lastModifiedBy>Windows User</cp:lastModifiedBy>
  <cp:revision>33</cp:revision>
  <dcterms:created xsi:type="dcterms:W3CDTF">2020-07-22T01:57:35Z</dcterms:created>
  <dcterms:modified xsi:type="dcterms:W3CDTF">2021-08-12T03:39:49Z</dcterms:modified>
</cp:coreProperties>
</file>