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02" r:id="rId2"/>
    <p:sldId id="304" r:id="rId3"/>
    <p:sldId id="319" r:id="rId4"/>
    <p:sldId id="612" r:id="rId5"/>
    <p:sldId id="613" r:id="rId6"/>
    <p:sldId id="614" r:id="rId7"/>
    <p:sldId id="615" r:id="rId8"/>
    <p:sldId id="618" r:id="rId9"/>
    <p:sldId id="616" r:id="rId10"/>
    <p:sldId id="584" r:id="rId11"/>
    <p:sldId id="617" r:id="rId12"/>
    <p:sldId id="619" r:id="rId13"/>
    <p:sldId id="623" r:id="rId14"/>
    <p:sldId id="620" r:id="rId15"/>
    <p:sldId id="621" r:id="rId16"/>
    <p:sldId id="622" r:id="rId17"/>
    <p:sldId id="624" r:id="rId18"/>
    <p:sldId id="627" r:id="rId19"/>
    <p:sldId id="625" r:id="rId20"/>
    <p:sldId id="626" r:id="rId21"/>
    <p:sldId id="632" r:id="rId22"/>
    <p:sldId id="628" r:id="rId23"/>
    <p:sldId id="629" r:id="rId24"/>
    <p:sldId id="630" r:id="rId25"/>
    <p:sldId id="635" r:id="rId26"/>
    <p:sldId id="631" r:id="rId27"/>
    <p:sldId id="633" r:id="rId28"/>
    <p:sldId id="634" r:id="rId29"/>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99FF99"/>
    <a:srgbClr val="FF0066"/>
    <a:srgbClr val="99CCFF"/>
    <a:srgbClr val="FF9999"/>
    <a:srgbClr val="FFCC66"/>
    <a:srgbClr val="009999"/>
    <a:srgbClr val="00CC99"/>
    <a:srgbClr val="996600"/>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85" autoAdjust="0"/>
    <p:restoredTop sz="93601" autoAdjust="0"/>
  </p:normalViewPr>
  <p:slideViewPr>
    <p:cSldViewPr>
      <p:cViewPr varScale="1">
        <p:scale>
          <a:sx n="92" d="100"/>
          <a:sy n="92" d="100"/>
        </p:scale>
        <p:origin x="900" y="90"/>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49FE8B-4AAF-46A2-97FE-5A2A8BA4A9B4}" type="datetimeFigureOut">
              <a:rPr lang="en-US" smtClean="0"/>
              <a:t>11/12/2019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0CC750-8923-4686-8E05-AD58ABD14C37}" type="slidenum">
              <a:rPr lang="en-US" smtClean="0"/>
              <a:t>‹#›</a:t>
            </a:fld>
            <a:endParaRPr lang="en-US"/>
          </a:p>
        </p:txBody>
      </p:sp>
    </p:spTree>
    <p:extLst>
      <p:ext uri="{BB962C8B-B14F-4D97-AF65-F5344CB8AC3E}">
        <p14:creationId xmlns:p14="http://schemas.microsoft.com/office/powerpoint/2010/main" val="2465918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200151"/>
            <a:ext cx="8229600" cy="339447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6" name="Footer Placeholder 5"/>
          <p:cNvSpPr>
            <a:spLocks noGrp="1"/>
          </p:cNvSpPr>
          <p:nvPr>
            <p:ph type="ftr" sz="quarter" idx="11"/>
          </p:nvPr>
        </p:nvSpPr>
        <p:spPr>
          <a:xfrm>
            <a:off x="3124200" y="4767263"/>
            <a:ext cx="2895600"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8" name="Footer Placeholder 7"/>
          <p:cNvSpPr>
            <a:spLocks noGrp="1"/>
          </p:cNvSpPr>
          <p:nvPr>
            <p:ph type="ftr" sz="quarter" idx="11"/>
          </p:nvPr>
        </p:nvSpPr>
        <p:spPr>
          <a:xfrm>
            <a:off x="3124200" y="4767263"/>
            <a:ext cx="2895600"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4" name="Footer Placeholder 3"/>
          <p:cNvSpPr>
            <a:spLocks noGrp="1"/>
          </p:cNvSpPr>
          <p:nvPr>
            <p:ph type="ftr" sz="quarter" idx="11"/>
          </p:nvPr>
        </p:nvSpPr>
        <p:spPr>
          <a:xfrm>
            <a:off x="3124200" y="4767263"/>
            <a:ext cx="2895600"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3" name="Footer Placeholder 2"/>
          <p:cNvSpPr>
            <a:spLocks noGrp="1"/>
          </p:cNvSpPr>
          <p:nvPr>
            <p:ph type="ftr" sz="quarter" idx="11"/>
          </p:nvPr>
        </p:nvSpPr>
        <p:spPr>
          <a:xfrm>
            <a:off x="3124200" y="4767263"/>
            <a:ext cx="2895600"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6" name="Footer Placeholder 5"/>
          <p:cNvSpPr>
            <a:spLocks noGrp="1"/>
          </p:cNvSpPr>
          <p:nvPr>
            <p:ph type="ftr" sz="quarter" idx="11"/>
          </p:nvPr>
        </p:nvSpPr>
        <p:spPr>
          <a:xfrm>
            <a:off x="3124200" y="4767263"/>
            <a:ext cx="2895600"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6" name="Footer Placeholder 5"/>
          <p:cNvSpPr>
            <a:spLocks noGrp="1"/>
          </p:cNvSpPr>
          <p:nvPr>
            <p:ph type="ftr" sz="quarter" idx="11"/>
          </p:nvPr>
        </p:nvSpPr>
        <p:spPr>
          <a:xfrm>
            <a:off x="3124200" y="4767263"/>
            <a:ext cx="2895600"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200151"/>
            <a:ext cx="8229600" cy="339447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1"/>
            <a:ext cx="6019800" cy="329088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5" name="Footer Placeholder 4"/>
          <p:cNvSpPr>
            <a:spLocks noGrp="1"/>
          </p:cNvSpPr>
          <p:nvPr>
            <p:ph type="ftr" sz="quarter" idx="11"/>
          </p:nvPr>
        </p:nvSpPr>
        <p:spPr>
          <a:xfrm>
            <a:off x="3124200" y="4767263"/>
            <a:ext cx="2895600"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4767263"/>
            <a:ext cx="2133600" cy="273844"/>
          </a:xfrm>
          <a:prstGeom prst="rect">
            <a:avLst/>
          </a:prstGeom>
        </p:spPr>
        <p:txBody>
          <a:bodyPr/>
          <a:lstStyle/>
          <a:p>
            <a:fld id="{E3BE3D1D-9837-4519-8937-91D52DC5B58B}" type="datetimeFigureOut">
              <a:rPr lang="en-US" smtClean="0"/>
              <a:t>11/12/2019</a:t>
            </a:fld>
            <a:endParaRPr lang="en-US"/>
          </a:p>
        </p:txBody>
      </p:sp>
      <p:sp>
        <p:nvSpPr>
          <p:cNvPr id="4" name="Footer Placeholder 3"/>
          <p:cNvSpPr>
            <a:spLocks noGrp="1"/>
          </p:cNvSpPr>
          <p:nvPr>
            <p:ph type="ftr" sz="quarter" idx="11"/>
          </p:nvPr>
        </p:nvSpPr>
        <p:spPr>
          <a:xfrm>
            <a:off x="3124200" y="4767263"/>
            <a:ext cx="2895600"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4767263"/>
            <a:ext cx="2133600" cy="273844"/>
          </a:xfrm>
          <a:prstGeom prst="rect">
            <a:avLst/>
          </a:prstGeom>
        </p:spPr>
        <p:txBody>
          <a:bodyPr/>
          <a:lstStyle/>
          <a:p>
            <a:fld id="{24A8F597-75BD-47DD-816B-A45A0211F6A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755" y="4412040"/>
            <a:ext cx="9143245" cy="73146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7849356" y="4411413"/>
            <a:ext cx="2209802" cy="246221"/>
          </a:xfrm>
          <a:prstGeom prst="rect">
            <a:avLst/>
          </a:prstGeom>
          <a:noFill/>
        </p:spPr>
        <p:txBody>
          <a:bodyPr wrap="square" rtlCol="0">
            <a:spAutoFit/>
          </a:bodyPr>
          <a:lstStyle/>
          <a:p>
            <a:r>
              <a:rPr lang="en-US" sz="1000" dirty="0" err="1" smtClean="0"/>
              <a:t>Sumber</a:t>
            </a:r>
            <a:r>
              <a:rPr lang="en-US" sz="1000" dirty="0" smtClean="0"/>
              <a:t>:</a:t>
            </a:r>
            <a:r>
              <a:rPr lang="id-ID" sz="1000" dirty="0" smtClean="0"/>
              <a:t> </a:t>
            </a:r>
            <a:r>
              <a:rPr lang="id-ID" sz="1000" i="1" dirty="0" smtClean="0"/>
              <a:t>pixabay.com</a:t>
            </a:r>
            <a:endParaRPr lang="en-US" sz="1000" i="1" dirty="0"/>
          </a:p>
        </p:txBody>
      </p:sp>
      <p:sp>
        <p:nvSpPr>
          <p:cNvPr id="2" name="AutoShape 2" descr="Cotton stack of colorful folded clothes on white table indoors empty space background.Household concept.Clean laundry pile."/>
          <p:cNvSpPr>
            <a:spLocks noChangeAspect="1" noChangeArrowheads="1"/>
          </p:cNvSpPr>
          <p:nvPr/>
        </p:nvSpPr>
        <p:spPr bwMode="auto">
          <a:xfrm>
            <a:off x="191485" y="-238327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grpSp>
        <p:nvGrpSpPr>
          <p:cNvPr id="63" name="Group 62"/>
          <p:cNvGrpSpPr/>
          <p:nvPr/>
        </p:nvGrpSpPr>
        <p:grpSpPr>
          <a:xfrm>
            <a:off x="1274292" y="434828"/>
            <a:ext cx="6012785" cy="1153462"/>
            <a:chOff x="1370861" y="431221"/>
            <a:chExt cx="3262080" cy="1263769"/>
          </a:xfrm>
        </p:grpSpPr>
        <p:grpSp>
          <p:nvGrpSpPr>
            <p:cNvPr id="64" name="Group 63"/>
            <p:cNvGrpSpPr/>
            <p:nvPr/>
          </p:nvGrpSpPr>
          <p:grpSpPr>
            <a:xfrm>
              <a:off x="1370861" y="575709"/>
              <a:ext cx="3262080" cy="1045349"/>
              <a:chOff x="1273968" y="605337"/>
              <a:chExt cx="3262080" cy="1045349"/>
            </a:xfrm>
            <a:effectLst>
              <a:outerShdw blurRad="50800" dist="38100" dir="2700000" algn="tl" rotWithShape="0">
                <a:prstClr val="black">
                  <a:alpha val="40000"/>
                </a:prstClr>
              </a:outerShdw>
            </a:effectLst>
          </p:grpSpPr>
          <p:sp>
            <p:nvSpPr>
              <p:cNvPr id="68" name="Rectangle 67"/>
              <p:cNvSpPr/>
              <p:nvPr/>
            </p:nvSpPr>
            <p:spPr>
              <a:xfrm>
                <a:off x="1364716" y="659605"/>
                <a:ext cx="3046370" cy="91539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9" name="TextBox 68"/>
              <p:cNvSpPr txBox="1"/>
              <p:nvPr/>
            </p:nvSpPr>
            <p:spPr>
              <a:xfrm>
                <a:off x="1273968" y="605337"/>
                <a:ext cx="3262080" cy="1045349"/>
              </a:xfrm>
              <a:prstGeom prst="rect">
                <a:avLst/>
              </a:prstGeom>
              <a:noFill/>
            </p:spPr>
            <p:txBody>
              <a:bodyPr wrap="square" rtlCol="0">
                <a:spAutoFit/>
              </a:bodyPr>
              <a:lstStyle/>
              <a:p>
                <a:pPr algn="ctr"/>
                <a:r>
                  <a:rPr lang="id-ID" sz="2800" b="1" i="1" spc="50" dirty="0" smtClean="0"/>
                  <a:t>Sales Promotion</a:t>
                </a:r>
                <a:r>
                  <a:rPr lang="id-ID" sz="2800" b="1" spc="50" dirty="0" smtClean="0"/>
                  <a:t> dan </a:t>
                </a:r>
                <a:r>
                  <a:rPr lang="id-ID" sz="2800" b="1" i="1" spc="50" dirty="0" smtClean="0"/>
                  <a:t>Public Relation</a:t>
                </a:r>
                <a:r>
                  <a:rPr lang="id-ID" sz="2800" b="1" spc="50" dirty="0" smtClean="0"/>
                  <a:t> dalam Bisnis Ritel</a:t>
                </a:r>
                <a:endParaRPr lang="en-GB" sz="2800" b="1" i="1" spc="50" dirty="0"/>
              </a:p>
            </p:txBody>
          </p:sp>
        </p:grpSp>
        <p:sp>
          <p:nvSpPr>
            <p:cNvPr id="65" name="Rectangle 64"/>
            <p:cNvSpPr/>
            <p:nvPr/>
          </p:nvSpPr>
          <p:spPr>
            <a:xfrm>
              <a:off x="4507979" y="493451"/>
              <a:ext cx="43474" cy="1164689"/>
            </a:xfrm>
            <a:prstGeom prst="rect">
              <a:avLst/>
            </a:prstGeom>
            <a:gradFill>
              <a:gsLst>
                <a:gs pos="100000">
                  <a:schemeClr val="accent5">
                    <a:lumMod val="50000"/>
                  </a:schemeClr>
                </a:gs>
                <a:gs pos="100000">
                  <a:schemeClr val="accent6">
                    <a:lumMod val="95000"/>
                    <a:lumOff val="5000"/>
                  </a:schemeClr>
                </a:gs>
                <a:gs pos="100000">
                  <a:srgbClr val="C000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6" name="Oval 65"/>
            <p:cNvSpPr/>
            <p:nvPr/>
          </p:nvSpPr>
          <p:spPr>
            <a:xfrm>
              <a:off x="4485725" y="1545373"/>
              <a:ext cx="65349" cy="149617"/>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7" name="Oval 66"/>
            <p:cNvSpPr/>
            <p:nvPr/>
          </p:nvSpPr>
          <p:spPr>
            <a:xfrm>
              <a:off x="4477119" y="431221"/>
              <a:ext cx="73955" cy="69494"/>
            </a:xfrm>
            <a:prstGeom prst="ellipse">
              <a:avLst/>
            </a:prstGeom>
            <a:solidFill>
              <a:srgbClr val="2159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70" name="Group 69"/>
          <p:cNvGrpSpPr/>
          <p:nvPr/>
        </p:nvGrpSpPr>
        <p:grpSpPr>
          <a:xfrm>
            <a:off x="152400" y="98455"/>
            <a:ext cx="1798411" cy="1249375"/>
            <a:chOff x="55507" y="128083"/>
            <a:chExt cx="1798411" cy="1249375"/>
          </a:xfrm>
        </p:grpSpPr>
        <p:sp>
          <p:nvSpPr>
            <p:cNvPr id="71" name="Rectangle 70"/>
            <p:cNvSpPr/>
            <p:nvPr/>
          </p:nvSpPr>
          <p:spPr>
            <a:xfrm>
              <a:off x="487554" y="171648"/>
              <a:ext cx="1366364" cy="38688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2" name="TextBox 71"/>
            <p:cNvSpPr txBox="1"/>
            <p:nvPr/>
          </p:nvSpPr>
          <p:spPr>
            <a:xfrm>
              <a:off x="692234" y="128083"/>
              <a:ext cx="970330" cy="461665"/>
            </a:xfrm>
            <a:prstGeom prst="rect">
              <a:avLst/>
            </a:prstGeom>
            <a:noFill/>
          </p:spPr>
          <p:txBody>
            <a:bodyPr wrap="none" rtlCol="0">
              <a:spAutoFit/>
            </a:bodyPr>
            <a:lstStyle/>
            <a:p>
              <a:r>
                <a:rPr lang="en-US" sz="2400" b="1" spc="50" dirty="0" smtClean="0">
                  <a:solidFill>
                    <a:schemeClr val="bg1">
                      <a:lumMod val="95000"/>
                    </a:schemeClr>
                  </a:solidFill>
                </a:rPr>
                <a:t>BAB </a:t>
              </a:r>
              <a:r>
                <a:rPr lang="id-ID" sz="2400" b="1" spc="50" dirty="0" smtClean="0">
                  <a:solidFill>
                    <a:schemeClr val="bg1">
                      <a:lumMod val="95000"/>
                    </a:schemeClr>
                  </a:solidFill>
                </a:rPr>
                <a:t>8</a:t>
              </a:r>
              <a:endParaRPr lang="id-ID" sz="2400" dirty="0">
                <a:solidFill>
                  <a:schemeClr val="bg1">
                    <a:lumMod val="95000"/>
                  </a:schemeClr>
                </a:solidFill>
              </a:endParaRPr>
            </a:p>
          </p:txBody>
        </p:sp>
        <p:sp>
          <p:nvSpPr>
            <p:cNvPr id="73" name="Rectangle 72"/>
            <p:cNvSpPr/>
            <p:nvPr/>
          </p:nvSpPr>
          <p:spPr>
            <a:xfrm>
              <a:off x="487554" y="558531"/>
              <a:ext cx="432046" cy="38688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4" name="Rectangle 73"/>
            <p:cNvSpPr/>
            <p:nvPr/>
          </p:nvSpPr>
          <p:spPr>
            <a:xfrm>
              <a:off x="919531" y="945412"/>
              <a:ext cx="432046" cy="4320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5" name="Rectangle 74"/>
            <p:cNvSpPr/>
            <p:nvPr/>
          </p:nvSpPr>
          <p:spPr>
            <a:xfrm>
              <a:off x="55507" y="171650"/>
              <a:ext cx="432046" cy="386881"/>
            </a:xfrm>
            <a:prstGeom prst="rect">
              <a:avLst/>
            </a:prstGeom>
            <a:solidFill>
              <a:srgbClr val="CCC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76" name="Group 75"/>
          <p:cNvGrpSpPr/>
          <p:nvPr/>
        </p:nvGrpSpPr>
        <p:grpSpPr>
          <a:xfrm>
            <a:off x="1448471" y="0"/>
            <a:ext cx="542626" cy="1588290"/>
            <a:chOff x="1351578" y="29628"/>
            <a:chExt cx="542626" cy="1588290"/>
          </a:xfrm>
        </p:grpSpPr>
        <p:sp>
          <p:nvSpPr>
            <p:cNvPr id="77" name="Rectangle 76"/>
            <p:cNvSpPr/>
            <p:nvPr/>
          </p:nvSpPr>
          <p:spPr>
            <a:xfrm>
              <a:off x="1351578" y="537122"/>
              <a:ext cx="54927" cy="1080796"/>
            </a:xfrm>
            <a:prstGeom prst="rect">
              <a:avLst/>
            </a:prstGeom>
            <a:gradFill>
              <a:gsLst>
                <a:gs pos="100000">
                  <a:schemeClr val="accent5">
                    <a:lumMod val="50000"/>
                  </a:schemeClr>
                </a:gs>
                <a:gs pos="100000">
                  <a:schemeClr val="accent6">
                    <a:lumMod val="95000"/>
                    <a:lumOff val="5000"/>
                  </a:schemeClr>
                </a:gs>
                <a:gs pos="100000">
                  <a:srgbClr val="C000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8" name="Rectangle 77"/>
            <p:cNvSpPr/>
            <p:nvPr/>
          </p:nvSpPr>
          <p:spPr>
            <a:xfrm>
              <a:off x="1784876" y="104439"/>
              <a:ext cx="69041" cy="44098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9" name="Oval 78"/>
            <p:cNvSpPr/>
            <p:nvPr/>
          </p:nvSpPr>
          <p:spPr>
            <a:xfrm>
              <a:off x="1744587" y="29628"/>
              <a:ext cx="149617" cy="149617"/>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0" name="Rectangle 79"/>
            <p:cNvSpPr/>
            <p:nvPr/>
          </p:nvSpPr>
          <p:spPr>
            <a:xfrm rot="16200000">
              <a:off x="1604353" y="357300"/>
              <a:ext cx="69041" cy="43008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6" name="Rectangle 25"/>
          <p:cNvSpPr/>
          <p:nvPr/>
        </p:nvSpPr>
        <p:spPr>
          <a:xfrm>
            <a:off x="192499" y="1821675"/>
            <a:ext cx="2879123" cy="461665"/>
          </a:xfrm>
          <a:prstGeom prst="rect">
            <a:avLst/>
          </a:prstGeom>
        </p:spPr>
        <p:txBody>
          <a:bodyPr wrap="none">
            <a:spAutoFit/>
          </a:bodyPr>
          <a:lstStyle/>
          <a:p>
            <a:pPr algn="ctr"/>
            <a:r>
              <a:rPr lang="en-US" sz="2400" b="1" u="sng" dirty="0" err="1">
                <a:solidFill>
                  <a:srgbClr val="663300"/>
                </a:solidFill>
                <a:latin typeface="Calibri" pitchFamily="34" charset="0"/>
                <a:ea typeface="Tahoma" pitchFamily="34" charset="0"/>
                <a:cs typeface="Calibri" pitchFamily="34" charset="0"/>
              </a:rPr>
              <a:t>Tujuan</a:t>
            </a:r>
            <a:r>
              <a:rPr lang="en-US" sz="2400" b="1" u="sng" dirty="0">
                <a:solidFill>
                  <a:srgbClr val="663300"/>
                </a:solidFill>
                <a:latin typeface="Calibri" pitchFamily="34" charset="0"/>
                <a:ea typeface="Tahoma" pitchFamily="34" charset="0"/>
                <a:cs typeface="Calibri" pitchFamily="34" charset="0"/>
              </a:rPr>
              <a:t> </a:t>
            </a:r>
            <a:r>
              <a:rPr lang="en-US" sz="2400" b="1" u="sng" dirty="0" err="1">
                <a:solidFill>
                  <a:srgbClr val="663300"/>
                </a:solidFill>
                <a:latin typeface="Calibri" pitchFamily="34" charset="0"/>
                <a:ea typeface="Tahoma" pitchFamily="34" charset="0"/>
                <a:cs typeface="Calibri" pitchFamily="34" charset="0"/>
              </a:rPr>
              <a:t>Pembelajaran</a:t>
            </a:r>
            <a:endParaRPr lang="en-US" sz="2400" b="1" u="sng" dirty="0">
              <a:solidFill>
                <a:srgbClr val="663300"/>
              </a:solidFill>
              <a:latin typeface="Calibri" pitchFamily="34" charset="0"/>
              <a:ea typeface="Tahoma" pitchFamily="34" charset="0"/>
              <a:cs typeface="Calibri" pitchFamily="34" charset="0"/>
            </a:endParaRPr>
          </a:p>
        </p:txBody>
      </p:sp>
      <p:sp>
        <p:nvSpPr>
          <p:cNvPr id="27" name="Rectangle 26"/>
          <p:cNvSpPr/>
          <p:nvPr/>
        </p:nvSpPr>
        <p:spPr>
          <a:xfrm>
            <a:off x="216774" y="2183830"/>
            <a:ext cx="4834511" cy="2554545"/>
          </a:xfrm>
          <a:prstGeom prst="rect">
            <a:avLst/>
          </a:prstGeom>
        </p:spPr>
        <p:txBody>
          <a:bodyPr wrap="square">
            <a:spAutoFit/>
          </a:bodyPr>
          <a:lstStyle/>
          <a:p>
            <a:pPr marL="342900" indent="-342900">
              <a:buFont typeface="Arial" panose="020B0604020202020204" pitchFamily="34" charset="0"/>
              <a:buChar char="•"/>
            </a:pPr>
            <a:r>
              <a:rPr lang="id-ID" sz="2000" dirty="0" smtClean="0">
                <a:latin typeface="Calibri" pitchFamily="34" charset="0"/>
                <a:cs typeface="Calibri" pitchFamily="34" charset="0"/>
              </a:rPr>
              <a:t>Mendefinisikan pengertian promosi.</a:t>
            </a:r>
          </a:p>
          <a:p>
            <a:pPr marL="342900" indent="-342900">
              <a:buFont typeface="Arial" panose="020B0604020202020204" pitchFamily="34" charset="0"/>
              <a:buChar char="•"/>
            </a:pPr>
            <a:r>
              <a:rPr lang="id-ID" sz="2000" dirty="0" smtClean="0">
                <a:latin typeface="Calibri" pitchFamily="34" charset="0"/>
                <a:cs typeface="Calibri" pitchFamily="34" charset="0"/>
              </a:rPr>
              <a:t>Menjelaskan tujuan promosi.</a:t>
            </a:r>
          </a:p>
          <a:p>
            <a:pPr marL="342900" indent="-342900">
              <a:buFont typeface="Arial" panose="020B0604020202020204" pitchFamily="34" charset="0"/>
              <a:buChar char="•"/>
            </a:pPr>
            <a:r>
              <a:rPr lang="id-ID" sz="2000" dirty="0" smtClean="0">
                <a:latin typeface="Calibri" pitchFamily="34" charset="0"/>
                <a:cs typeface="Calibri" pitchFamily="34" charset="0"/>
              </a:rPr>
              <a:t>Mengidentifikasi alat-alat promosi penjualan dan proses penjualan eceran.</a:t>
            </a:r>
          </a:p>
          <a:p>
            <a:pPr marL="342900" indent="-342900">
              <a:buFont typeface="Arial" panose="020B0604020202020204" pitchFamily="34" charset="0"/>
              <a:buChar char="•"/>
            </a:pPr>
            <a:r>
              <a:rPr lang="id-ID" sz="2000" dirty="0" smtClean="0">
                <a:latin typeface="Calibri" pitchFamily="34" charset="0"/>
                <a:cs typeface="Calibri" pitchFamily="34" charset="0"/>
              </a:rPr>
              <a:t>Menjelaskan faktor yang memengaruhi bauran promosi.</a:t>
            </a:r>
          </a:p>
          <a:p>
            <a:pPr marL="342900" indent="-342900">
              <a:buFont typeface="Arial" panose="020B0604020202020204" pitchFamily="34" charset="0"/>
              <a:buChar char="•"/>
            </a:pPr>
            <a:r>
              <a:rPr lang="id-ID" sz="2000" dirty="0" smtClean="0">
                <a:latin typeface="Calibri" pitchFamily="34" charset="0"/>
                <a:cs typeface="Calibri" pitchFamily="34" charset="0"/>
              </a:rPr>
              <a:t>Mendefinisikan pengertian, karakteristik, dan fungsi </a:t>
            </a:r>
            <a:r>
              <a:rPr lang="id-ID" sz="2000" i="1" dirty="0" smtClean="0">
                <a:latin typeface="Calibri" pitchFamily="34" charset="0"/>
                <a:cs typeface="Calibri" pitchFamily="34" charset="0"/>
              </a:rPr>
              <a:t>public relation</a:t>
            </a:r>
            <a:r>
              <a:rPr lang="id-ID" sz="2000" dirty="0" smtClean="0">
                <a:latin typeface="Calibri" pitchFamily="34" charset="0"/>
                <a:cs typeface="Calibri" pitchFamily="34" charset="0"/>
              </a:rPr>
              <a:t>.</a:t>
            </a:r>
          </a:p>
        </p:txBody>
      </p:sp>
      <p:pic>
        <p:nvPicPr>
          <p:cNvPr id="28" name="Picture 2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 y="4431090"/>
            <a:ext cx="9143245" cy="73146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3755" y="1646076"/>
            <a:ext cx="4190245" cy="2791314"/>
          </a:xfrm>
          <a:prstGeom prst="rect">
            <a:avLst/>
          </a:prstGeom>
        </p:spPr>
      </p:pic>
    </p:spTree>
    <p:extLst>
      <p:ext uri="{BB962C8B-B14F-4D97-AF65-F5344CB8AC3E}">
        <p14:creationId xmlns:p14="http://schemas.microsoft.com/office/powerpoint/2010/main" val="2837654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750"/>
                                        <p:tgtEl>
                                          <p:spTgt spid="26"/>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750"/>
                                        <p:tgtEl>
                                          <p:spTgt spid="27"/>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750"/>
                                        <p:tgtEl>
                                          <p:spTgt spid="3"/>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otton stack of colorful folded clothes on white table indoors empty space background.Household concept.Clean laundry pile."/>
          <p:cNvSpPr>
            <a:spLocks noChangeAspect="1" noChangeArrowheads="1"/>
          </p:cNvSpPr>
          <p:nvPr/>
        </p:nvSpPr>
        <p:spPr bwMode="auto">
          <a:xfrm>
            <a:off x="191485" y="-238327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9" name="TextBox 2"/>
          <p:cNvSpPr txBox="1"/>
          <p:nvPr/>
        </p:nvSpPr>
        <p:spPr>
          <a:xfrm>
            <a:off x="343885" y="111099"/>
            <a:ext cx="4114800" cy="459742"/>
          </a:xfrm>
          <a:prstGeom prst="rect">
            <a:avLst/>
          </a:prstGeom>
          <a:noFill/>
        </p:spPr>
        <p:txBody>
          <a:bodyPr wrap="square" lIns="28575" tIns="14288" rIns="28575" bIns="14288" rtlCol="0">
            <a:spAutoFit/>
          </a:bodyPr>
          <a:lstStyle/>
          <a:p>
            <a:r>
              <a:rPr lang="id-ID" sz="2800" b="1" dirty="0" smtClean="0">
                <a:latin typeface="Calibri" pitchFamily="34" charset="0"/>
                <a:cs typeface="Calibri" pitchFamily="34" charset="0"/>
              </a:rPr>
              <a:t>Apersepsi</a:t>
            </a:r>
            <a:endParaRPr lang="id-ID" sz="2800" b="1" dirty="0">
              <a:latin typeface="Calibri" pitchFamily="34" charset="0"/>
              <a:cs typeface="Calibri" pitchFamily="34" charset="0"/>
            </a:endParaRPr>
          </a:p>
        </p:txBody>
      </p:sp>
      <p:sp>
        <p:nvSpPr>
          <p:cNvPr id="10" name="TextBox 9"/>
          <p:cNvSpPr txBox="1"/>
          <p:nvPr/>
        </p:nvSpPr>
        <p:spPr>
          <a:xfrm>
            <a:off x="4648200" y="299562"/>
            <a:ext cx="4343777" cy="4093428"/>
          </a:xfrm>
          <a:prstGeom prst="rect">
            <a:avLst/>
          </a:prstGeom>
          <a:solidFill>
            <a:schemeClr val="accent1">
              <a:lumMod val="20000"/>
              <a:lumOff val="80000"/>
            </a:schemeClr>
          </a:solidFill>
        </p:spPr>
        <p:txBody>
          <a:bodyPr wrap="square" rtlCol="0">
            <a:spAutoFit/>
          </a:bodyPr>
          <a:lstStyle/>
          <a:p>
            <a:pPr algn="ctr"/>
            <a:r>
              <a:rPr lang="id-ID" sz="2000" dirty="0" smtClean="0">
                <a:latin typeface="Calibri" panose="020F0502020204030204" pitchFamily="34" charset="0"/>
                <a:cs typeface="Calibri" panose="020F0502020204030204" pitchFamily="34" charset="0"/>
              </a:rPr>
              <a:t>Dalam memulai/mengembangkan bisnis dibutuhkan strategi dan sarana yang tepat agar bisnis yang digelutinya dapat mencapai target pasar. Promosi dalam bentuk iklan, penjualan tatap muka, dan hubungan masyarakat merupakan alat yang dapat digunakan untuk mengenalkan bisnis/produk baru kepada pasar. Dalam menentukan alat promosi yang akan digunakan, jenis produk, siklus produk, kesiapan pembeli, dan jenis pasar merupakan faktor yang perlu diperhatikan.</a:t>
            </a:r>
            <a:endParaRPr lang="id-ID" sz="2000" dirty="0">
              <a:latin typeface="Calibri" panose="020F0502020204030204" pitchFamily="34" charset="0"/>
              <a:cs typeface="Calibri" panose="020F0502020204030204" pitchFamily="34" charset="0"/>
            </a:endParaRPr>
          </a:p>
        </p:txBody>
      </p:sp>
      <p:sp>
        <p:nvSpPr>
          <p:cNvPr id="12" name="TextBox 11"/>
          <p:cNvSpPr txBox="1"/>
          <p:nvPr/>
        </p:nvSpPr>
        <p:spPr>
          <a:xfrm>
            <a:off x="3114183" y="3925729"/>
            <a:ext cx="1676400" cy="246221"/>
          </a:xfrm>
          <a:prstGeom prst="rect">
            <a:avLst/>
          </a:prstGeom>
          <a:noFill/>
        </p:spPr>
        <p:txBody>
          <a:bodyPr wrap="square" rtlCol="0">
            <a:spAutoFit/>
          </a:bodyPr>
          <a:lstStyle/>
          <a:p>
            <a:r>
              <a:rPr lang="en-US" sz="1000" dirty="0" smtClean="0">
                <a:latin typeface="Calibri" panose="020F0502020204030204" pitchFamily="34" charset="0"/>
                <a:cs typeface="Calibri" panose="020F0502020204030204" pitchFamily="34" charset="0"/>
              </a:rPr>
              <a:t>S</a:t>
            </a:r>
            <a:r>
              <a:rPr lang="id-ID" sz="1000" dirty="0" smtClean="0">
                <a:latin typeface="Calibri" panose="020F0502020204030204" pitchFamily="34" charset="0"/>
                <a:cs typeface="Calibri" panose="020F0502020204030204" pitchFamily="34" charset="0"/>
              </a:rPr>
              <a:t>umber: pixabay.com</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965555"/>
            <a:ext cx="4391025" cy="2927350"/>
          </a:xfrm>
          <a:prstGeom prst="round2DiagRect">
            <a:avLst/>
          </a:prstGeom>
        </p:spPr>
      </p:pic>
    </p:spTree>
    <p:extLst>
      <p:ext uri="{BB962C8B-B14F-4D97-AF65-F5344CB8AC3E}">
        <p14:creationId xmlns:p14="http://schemas.microsoft.com/office/powerpoint/2010/main" val="892104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750"/>
                                        <p:tgtEl>
                                          <p:spTgt spid="12"/>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2286000" y="1350616"/>
            <a:ext cx="3350229" cy="3279713"/>
            <a:chOff x="-1697667" y="1530978"/>
            <a:chExt cx="3463159" cy="3637540"/>
          </a:xfrm>
        </p:grpSpPr>
        <p:sp>
          <p:nvSpPr>
            <p:cNvPr id="18" name="TextBox 17"/>
            <p:cNvSpPr txBox="1"/>
            <p:nvPr/>
          </p:nvSpPr>
          <p:spPr>
            <a:xfrm>
              <a:off x="-565234" y="4922297"/>
              <a:ext cx="1828799"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7667" y="1530978"/>
              <a:ext cx="3463159" cy="3463159"/>
            </a:xfrm>
            <a:prstGeom prst="rect">
              <a:avLst/>
            </a:prstGeom>
          </p:spPr>
        </p:pic>
      </p:grpSp>
      <p:sp>
        <p:nvSpPr>
          <p:cNvPr id="2" name="AutoShape 2" descr="Cotton stack of colorful folded clothes on white table indoors empty space background.Household concept.Clean laundry pile."/>
          <p:cNvSpPr>
            <a:spLocks noChangeAspect="1" noChangeArrowheads="1"/>
          </p:cNvSpPr>
          <p:nvPr/>
        </p:nvSpPr>
        <p:spPr bwMode="auto">
          <a:xfrm>
            <a:off x="191485" y="-238327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7" name="テキスト プレースホルダー 5"/>
          <p:cNvSpPr txBox="1">
            <a:spLocks/>
          </p:cNvSpPr>
          <p:nvPr/>
        </p:nvSpPr>
        <p:spPr>
          <a:xfrm>
            <a:off x="0" y="123031"/>
            <a:ext cx="1066800" cy="647088"/>
          </a:xfrm>
          <a:prstGeom prst="rect">
            <a:avLst/>
          </a:prstGeom>
          <a:solidFill>
            <a:srgbClr val="CC3399"/>
          </a:solidFill>
        </p:spPr>
        <p:txBody>
          <a:bodyPr vert="horz" lIns="163275" tIns="81638" rIns="163275" bIns="81638" rtlCol="0">
            <a:normAutofit/>
          </a:bodyPr>
          <a:lstStyle>
            <a:lvl1pPr marL="0" indent="0" algn="l" defTabSz="1632753" rtl="0" eaLnBrk="1" latinLnBrk="0" hangingPunct="1">
              <a:lnSpc>
                <a:spcPct val="120000"/>
              </a:lnSpc>
              <a:spcBef>
                <a:spcPts val="1200"/>
              </a:spcBef>
              <a:buFont typeface="Arial" panose="020B0604020202020204" pitchFamily="34" charset="0"/>
              <a:buNone/>
              <a:defRPr kumimoji="1" sz="2400" kern="1200" baseline="0">
                <a:solidFill>
                  <a:schemeClr val="tx2"/>
                </a:solidFill>
                <a:latin typeface="Route 159 UltraLight"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l" defTabSz="1632753" rtl="0"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altLang="ja-JP" sz="2400" b="0" i="0" u="none" strike="noStrike" kern="1200" cap="none" spc="0" normalizeH="0" baseline="0" noProof="0" smtClean="0">
                <a:ln>
                  <a:noFill/>
                </a:ln>
                <a:solidFill>
                  <a:srgbClr val="545454"/>
                </a:solidFill>
                <a:effectLst/>
                <a:uLnTx/>
                <a:uFillTx/>
                <a:latin typeface="Route 159 UltraLight" pitchFamily="50" charset="0"/>
                <a:cs typeface="+mn-cs"/>
              </a:rPr>
              <a:t> </a:t>
            </a:r>
            <a:endParaRPr kumimoji="1" lang="ja-JP" altLang="en-US" sz="2400" b="0" i="0" u="none" strike="noStrike" kern="1200" cap="none" spc="0" normalizeH="0" baseline="0" noProof="0" dirty="0">
              <a:ln>
                <a:noFill/>
              </a:ln>
              <a:solidFill>
                <a:srgbClr val="545454"/>
              </a:solidFill>
              <a:effectLst/>
              <a:uLnTx/>
              <a:uFillTx/>
              <a:latin typeface="Route 159 UltraLight" pitchFamily="50" charset="0"/>
              <a:cs typeface="+mn-cs"/>
            </a:endParaRPr>
          </a:p>
        </p:txBody>
      </p:sp>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8" name="直角三角形 10"/>
          <p:cNvSpPr/>
          <p:nvPr/>
        </p:nvSpPr>
        <p:spPr>
          <a:xfrm rot="5400000">
            <a:off x="720673" y="720359"/>
            <a:ext cx="288034" cy="432841"/>
          </a:xfrm>
          <a:prstGeom prst="rtTriangle">
            <a:avLst/>
          </a:prstGeom>
          <a:solidFill>
            <a:srgbClr val="CC006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ja-JP" altLang="en-US" sz="1800" b="0" i="0" u="none" strike="noStrike" kern="0" cap="none" spc="0" normalizeH="0" baseline="0" noProof="0">
              <a:ln>
                <a:noFill/>
              </a:ln>
              <a:solidFill>
                <a:sysClr val="window" lastClr="FFFFFF"/>
              </a:solidFill>
              <a:effectLst/>
              <a:uLnTx/>
              <a:uFillTx/>
              <a:latin typeface="Open Sans"/>
              <a:cs typeface="+mn-cs"/>
            </a:endParaRPr>
          </a:p>
        </p:txBody>
      </p:sp>
      <p:sp>
        <p:nvSpPr>
          <p:cNvPr id="11" name="テキスト プレースホルダー 6"/>
          <p:cNvSpPr txBox="1">
            <a:spLocks/>
          </p:cNvSpPr>
          <p:nvPr/>
        </p:nvSpPr>
        <p:spPr>
          <a:xfrm>
            <a:off x="1066800" y="-19050"/>
            <a:ext cx="7551683" cy="436477"/>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800" dirty="0" smtClean="0">
                <a:solidFill>
                  <a:srgbClr val="CC3399"/>
                </a:solidFill>
                <a:latin typeface="Calibri" panose="020F0502020204030204" pitchFamily="34" charset="0"/>
                <a:cs typeface="Calibri" panose="020F0502020204030204" pitchFamily="34" charset="0"/>
              </a:rPr>
              <a:t>Promosi dan Bauran Promosi</a:t>
            </a:r>
            <a:endParaRPr lang="fi-FI" altLang="ja-JP" sz="2800" dirty="0">
              <a:solidFill>
                <a:srgbClr val="CC3399"/>
              </a:solidFill>
              <a:latin typeface="Calibri" panose="020F0502020204030204" pitchFamily="34" charset="0"/>
              <a:cs typeface="Calibri" panose="020F0502020204030204" pitchFamily="34" charset="0"/>
            </a:endParaRPr>
          </a:p>
        </p:txBody>
      </p:sp>
      <p:sp>
        <p:nvSpPr>
          <p:cNvPr id="13" name="正方形/長方形 15"/>
          <p:cNvSpPr/>
          <p:nvPr/>
        </p:nvSpPr>
        <p:spPr>
          <a:xfrm>
            <a:off x="1196965" y="539294"/>
            <a:ext cx="4215810" cy="45719"/>
          </a:xfrm>
          <a:prstGeom prst="rect">
            <a:avLst/>
          </a:prstGeom>
          <a:solidFill>
            <a:srgbClr val="CC3399"/>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ja-JP" altLang="en-US" sz="1800" b="0" i="0" u="none" strike="noStrike" kern="0" cap="none" spc="0" normalizeH="0" baseline="0" noProof="0">
              <a:ln>
                <a:noFill/>
              </a:ln>
              <a:solidFill>
                <a:sysClr val="window" lastClr="FFFFFF"/>
              </a:solidFill>
              <a:effectLst/>
              <a:uLnTx/>
              <a:uFillTx/>
              <a:latin typeface="Open Sans"/>
              <a:cs typeface="+mn-cs"/>
            </a:endParaRPr>
          </a:p>
        </p:txBody>
      </p:sp>
      <p:sp>
        <p:nvSpPr>
          <p:cNvPr id="14" name="テキスト プレースホルダー 18"/>
          <p:cNvSpPr txBox="1">
            <a:spLocks/>
          </p:cNvSpPr>
          <p:nvPr/>
        </p:nvSpPr>
        <p:spPr>
          <a:xfrm>
            <a:off x="203100" y="133350"/>
            <a:ext cx="711300" cy="45720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9600" kern="1200" baseline="0">
                <a:solidFill>
                  <a:schemeClr val="bg1"/>
                </a:solidFill>
                <a:latin typeface="+mj-lt"/>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0" eaLnBrk="1" fontAlgn="auto" latinLnBrk="0" hangingPunct="1">
              <a:lnSpc>
                <a:spcPct val="120000"/>
              </a:lnSpc>
              <a:spcBef>
                <a:spcPts val="1200"/>
              </a:spcBef>
              <a:spcAft>
                <a:spcPts val="0"/>
              </a:spcAft>
              <a:buClrTx/>
              <a:buSzTx/>
              <a:buFont typeface="Arial" panose="020B0604020202020204" pitchFamily="34" charset="0"/>
              <a:buNone/>
              <a:tabLst/>
              <a:defRPr/>
            </a:pPr>
            <a:r>
              <a:rPr lang="id-ID" altLang="ja-JP" sz="4000" b="1" noProof="0" dirty="0" smtClean="0">
                <a:latin typeface="Calibri" panose="020F0502020204030204" pitchFamily="34" charset="0"/>
                <a:cs typeface="Calibri" panose="020F0502020204030204" pitchFamily="34" charset="0"/>
              </a:rPr>
              <a:t>A</a:t>
            </a:r>
            <a:endParaRPr kumimoji="1" lang="ja-JP" altLang="en-US" sz="4000" b="1" i="0" u="none" strike="noStrike" kern="1200" cap="none" spc="0" normalizeH="0" baseline="0" noProof="0" dirty="0">
              <a:ln>
                <a:noFill/>
              </a:ln>
              <a:effectLst/>
              <a:uLnTx/>
              <a:uFillTx/>
              <a:latin typeface="Calibri" panose="020F0502020204030204" pitchFamily="34" charset="0"/>
              <a:cs typeface="Calibri" panose="020F0502020204030204" pitchFamily="34" charset="0"/>
            </a:endParaRPr>
          </a:p>
        </p:txBody>
      </p:sp>
      <p:sp>
        <p:nvSpPr>
          <p:cNvPr id="15" name="Oval 14"/>
          <p:cNvSpPr/>
          <p:nvPr/>
        </p:nvSpPr>
        <p:spPr>
          <a:xfrm>
            <a:off x="272624" y="154147"/>
            <a:ext cx="543787" cy="5676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Rounded Rectangular Callout 20"/>
          <p:cNvSpPr/>
          <p:nvPr/>
        </p:nvSpPr>
        <p:spPr>
          <a:xfrm>
            <a:off x="191485" y="1334153"/>
            <a:ext cx="2780315" cy="3066619"/>
          </a:xfrm>
          <a:prstGeom prst="wedgeRoundRectCallout">
            <a:avLst>
              <a:gd name="adj1" fmla="val 61045"/>
              <a:gd name="adj2" fmla="val -24688"/>
              <a:gd name="adj3" fmla="val 16667"/>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Promosi merupakan salah satu variabel di dalam bauran pemasaran (</a:t>
            </a:r>
            <a:r>
              <a:rPr lang="id-ID" sz="2000" i="1" dirty="0" smtClean="0">
                <a:solidFill>
                  <a:schemeClr val="tx1"/>
                </a:solidFill>
                <a:latin typeface="Calibri" panose="020F0502020204030204" pitchFamily="34" charset="0"/>
                <a:cs typeface="Calibri" panose="020F0502020204030204" pitchFamily="34" charset="0"/>
              </a:rPr>
              <a:t>marketing mix</a:t>
            </a:r>
            <a:r>
              <a:rPr lang="id-ID" sz="2000" dirty="0" smtClean="0">
                <a:solidFill>
                  <a:schemeClr val="tx1"/>
                </a:solidFill>
                <a:latin typeface="Calibri" panose="020F0502020204030204" pitchFamily="34" charset="0"/>
                <a:cs typeface="Calibri" panose="020F0502020204030204" pitchFamily="34" charset="0"/>
              </a:rPr>
              <a:t>) yang sangat penting dilaksanakan oleh perusahaan dalam memasarkan produknya.</a:t>
            </a:r>
          </a:p>
        </p:txBody>
      </p:sp>
      <p:sp>
        <p:nvSpPr>
          <p:cNvPr id="19" name="テキスト プレースホルダー 6"/>
          <p:cNvSpPr txBox="1">
            <a:spLocks/>
          </p:cNvSpPr>
          <p:nvPr/>
        </p:nvSpPr>
        <p:spPr>
          <a:xfrm>
            <a:off x="1072024" y="524385"/>
            <a:ext cx="5023976"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1. Pengertian Promosi</a:t>
            </a:r>
            <a:endParaRPr lang="fi-FI" altLang="ja-JP" sz="2400" dirty="0">
              <a:solidFill>
                <a:srgbClr val="CC3399"/>
              </a:solidFill>
              <a:latin typeface="+mn-lt"/>
              <a:cs typeface="Arial" pitchFamily="34" charset="0"/>
            </a:endParaRPr>
          </a:p>
        </p:txBody>
      </p:sp>
      <p:sp>
        <p:nvSpPr>
          <p:cNvPr id="20" name="Rounded Rectangular Callout 19"/>
          <p:cNvSpPr/>
          <p:nvPr/>
        </p:nvSpPr>
        <p:spPr>
          <a:xfrm>
            <a:off x="5174023" y="725895"/>
            <a:ext cx="3810000" cy="2072238"/>
          </a:xfrm>
          <a:prstGeom prst="wedgeRoundRectCallout">
            <a:avLst>
              <a:gd name="adj1" fmla="val -60279"/>
              <a:gd name="adj2" fmla="val -7173"/>
              <a:gd name="adj3" fmla="val 16667"/>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Promosi adalah usaha untuk menginformasikan/menawarkan produk dan/jasa dengan tujuan menarik dan meyakinkan calon konsumen untuk membeli/mengonsumsinya.</a:t>
            </a:r>
          </a:p>
        </p:txBody>
      </p:sp>
    </p:spTree>
    <p:extLst>
      <p:ext uri="{BB962C8B-B14F-4D97-AF65-F5344CB8AC3E}">
        <p14:creationId xmlns:p14="http://schemas.microsoft.com/office/powerpoint/2010/main" val="2941837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50"/>
                                        <p:tgtEl>
                                          <p:spTgt spid="19"/>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75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750"/>
                                        <p:tgtEl>
                                          <p:spTgt spid="21"/>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9" grpId="0"/>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5" name="テキスト プレースホルダー 6"/>
          <p:cNvSpPr txBox="1">
            <a:spLocks/>
          </p:cNvSpPr>
          <p:nvPr/>
        </p:nvSpPr>
        <p:spPr>
          <a:xfrm>
            <a:off x="0" y="-19050"/>
            <a:ext cx="66294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2. Tujuan Promosi Penjualan</a:t>
            </a:r>
            <a:endParaRPr lang="fi-FI" altLang="ja-JP" sz="2400" dirty="0">
              <a:solidFill>
                <a:srgbClr val="CC3399"/>
              </a:solidFill>
              <a:latin typeface="+mn-lt"/>
              <a:cs typeface="Arial"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1504950"/>
            <a:ext cx="2875031" cy="2875031"/>
          </a:xfrm>
          <a:prstGeom prst="rect">
            <a:avLst/>
          </a:prstGeom>
        </p:spPr>
      </p:pic>
      <p:sp>
        <p:nvSpPr>
          <p:cNvPr id="7" name="TextBox 6"/>
          <p:cNvSpPr txBox="1"/>
          <p:nvPr/>
        </p:nvSpPr>
        <p:spPr>
          <a:xfrm>
            <a:off x="381000" y="4379981"/>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8" name="Rounded Rectangular Callout 7"/>
          <p:cNvSpPr/>
          <p:nvPr/>
        </p:nvSpPr>
        <p:spPr>
          <a:xfrm>
            <a:off x="1981200" y="782376"/>
            <a:ext cx="3259727" cy="3395918"/>
          </a:xfrm>
          <a:prstGeom prst="wedgeRoundRectCallout">
            <a:avLst>
              <a:gd name="adj1" fmla="val -58285"/>
              <a:gd name="adj2" fmla="val -4007"/>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Secara umum, tujuan dari promosi adalah menciptakan kesadaran di antara sasaran konsumen tentang keberadaan toko, membantu menciptakan kesan toko yang diinginkan, meningkatkan jumlah pengunjung, dan meningkatkan penjualan dalam waktu yang singkat.</a:t>
            </a:r>
            <a:endParaRPr lang="id-ID" sz="2000" dirty="0">
              <a:solidFill>
                <a:schemeClr val="tx1"/>
              </a:solidFill>
              <a:latin typeface="Calibri" panose="020F0502020204030204" pitchFamily="34" charset="0"/>
              <a:cs typeface="Calibri" panose="020F0502020204030204" pitchFamily="34" charset="0"/>
            </a:endParaRPr>
          </a:p>
        </p:txBody>
      </p:sp>
      <p:sp>
        <p:nvSpPr>
          <p:cNvPr id="9" name="Rectangle 8"/>
          <p:cNvSpPr/>
          <p:nvPr/>
        </p:nvSpPr>
        <p:spPr>
          <a:xfrm>
            <a:off x="5715001" y="434081"/>
            <a:ext cx="3048000" cy="7449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Tujuan promosi penjualan pada perusahaan ritel.</a:t>
            </a:r>
            <a:endParaRPr lang="en-US" sz="2000" dirty="0">
              <a:solidFill>
                <a:schemeClr val="tx1"/>
              </a:solidFill>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0200" y="1445754"/>
            <a:ext cx="3581400" cy="2966286"/>
          </a:xfrm>
          <a:prstGeom prst="rect">
            <a:avLst/>
          </a:prstGeom>
          <a:effectLst>
            <a:outerShdw blurRad="76200" dir="18900000" sy="23000" kx="-1200000" algn="bl" rotWithShape="0">
              <a:prstClr val="black">
                <a:alpha val="20000"/>
              </a:prstClr>
            </a:outerShdw>
          </a:effectLst>
        </p:spPr>
      </p:pic>
      <p:sp>
        <p:nvSpPr>
          <p:cNvPr id="11" name="TextBox 10"/>
          <p:cNvSpPr txBox="1"/>
          <p:nvPr/>
        </p:nvSpPr>
        <p:spPr>
          <a:xfrm>
            <a:off x="5457928" y="1517659"/>
            <a:ext cx="3374788" cy="2862322"/>
          </a:xfrm>
          <a:prstGeom prst="rect">
            <a:avLst/>
          </a:prstGeom>
          <a:noFill/>
        </p:spPr>
        <p:txBody>
          <a:bodyPr wrap="square" rtlCol="0">
            <a:spAutoFit/>
          </a:bodyPr>
          <a:lstStyle/>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Mengenalkan produk baru</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Menarik pembeli baru</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Meningkatkan perputaran inventori (barang dagangan)</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Mengurangi </a:t>
            </a:r>
            <a:r>
              <a:rPr lang="id-ID" sz="2000" i="1" dirty="0" smtClean="0">
                <a:latin typeface="Calibri" panose="020F0502020204030204" pitchFamily="34" charset="0"/>
                <a:cs typeface="Calibri" panose="020F0502020204030204" pitchFamily="34" charset="0"/>
              </a:rPr>
              <a:t>over stock</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Meningkatkan </a:t>
            </a:r>
            <a:r>
              <a:rPr lang="id-ID" sz="2000" i="1" dirty="0" smtClean="0">
                <a:latin typeface="Calibri" panose="020F0502020204030204" pitchFamily="34" charset="0"/>
                <a:cs typeface="Calibri" panose="020F0502020204030204" pitchFamily="34" charset="0"/>
              </a:rPr>
              <a:t>sales performance</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Meningkatkan loyalitas konsumen</a:t>
            </a:r>
          </a:p>
        </p:txBody>
      </p:sp>
      <p:cxnSp>
        <p:nvCxnSpPr>
          <p:cNvPr id="12" name="Straight Connector 11"/>
          <p:cNvCxnSpPr/>
          <p:nvPr/>
        </p:nvCxnSpPr>
        <p:spPr>
          <a:xfrm flipH="1">
            <a:off x="5562600" y="912354"/>
            <a:ext cx="457200"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13" name="Straight Arrow Connector 12"/>
          <p:cNvCxnSpPr/>
          <p:nvPr/>
        </p:nvCxnSpPr>
        <p:spPr>
          <a:xfrm>
            <a:off x="5562600" y="912354"/>
            <a:ext cx="0" cy="533400"/>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27998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750"/>
                                        <p:tgtEl>
                                          <p:spTgt spid="9"/>
                                        </p:tgtEl>
                                      </p:cBhvr>
                                    </p:animEffect>
                                  </p:childTnLst>
                                </p:cTn>
                              </p:par>
                            </p:childTnLst>
                          </p:cTn>
                        </p:par>
                        <p:par>
                          <p:cTn id="24" fill="hold">
                            <p:stCondLst>
                              <p:cond delay="3750"/>
                            </p:stCondLst>
                            <p:childTnLst>
                              <p:par>
                                <p:cTn id="25" presetID="10"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750"/>
                                        <p:tgtEl>
                                          <p:spTgt spid="12"/>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750"/>
                                        <p:tgtEl>
                                          <p:spTgt spid="13"/>
                                        </p:tgtEl>
                                      </p:cBhvr>
                                    </p:animEffect>
                                  </p:childTnLst>
                                </p:cTn>
                              </p:par>
                            </p:childTnLst>
                          </p:cTn>
                        </p:par>
                        <p:par>
                          <p:cTn id="32" fill="hold">
                            <p:stCondLst>
                              <p:cond delay="5250"/>
                            </p:stCondLst>
                            <p:childTnLst>
                              <p:par>
                                <p:cTn id="33" presetID="10" presetClass="entr" presetSubtype="0"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750"/>
                                        <p:tgtEl>
                                          <p:spTgt spid="10"/>
                                        </p:tgtEl>
                                      </p:cBhvr>
                                    </p:animEffect>
                                  </p:childTnLst>
                                </p:cTn>
                              </p:par>
                            </p:childTnLst>
                          </p:cTn>
                        </p:par>
                        <p:par>
                          <p:cTn id="36" fill="hold">
                            <p:stCondLst>
                              <p:cond delay="600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animBg="1"/>
      <p:bldP spid="9" grpId="0" animBg="1"/>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9050"/>
            <a:ext cx="66294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3. Alat-Alat Promosi Penjualan (</a:t>
            </a:r>
            <a:r>
              <a:rPr lang="id-ID" altLang="ja-JP" sz="2400" i="1" dirty="0" smtClean="0">
                <a:solidFill>
                  <a:srgbClr val="CC3399"/>
                </a:solidFill>
                <a:latin typeface="+mn-lt"/>
                <a:cs typeface="Arial" pitchFamily="34" charset="0"/>
              </a:rPr>
              <a:t>Sales Promotion</a:t>
            </a:r>
            <a:r>
              <a:rPr lang="id-ID" altLang="ja-JP" sz="2400" dirty="0" smtClean="0">
                <a:solidFill>
                  <a:srgbClr val="CC3399"/>
                </a:solidFill>
                <a:latin typeface="+mn-lt"/>
                <a:cs typeface="Arial" pitchFamily="34" charset="0"/>
              </a:rPr>
              <a:t>)</a:t>
            </a:r>
            <a:endParaRPr lang="fi-FI" altLang="ja-JP" sz="2400" dirty="0">
              <a:solidFill>
                <a:srgbClr val="CC3399"/>
              </a:solidFill>
              <a:latin typeface="+mn-lt"/>
              <a:cs typeface="Arial" pitchFamily="34" charset="0"/>
            </a:endParaRPr>
          </a:p>
        </p:txBody>
      </p:sp>
      <p:sp>
        <p:nvSpPr>
          <p:cNvPr id="5" name="Rectangle 4"/>
          <p:cNvSpPr/>
          <p:nvPr/>
        </p:nvSpPr>
        <p:spPr>
          <a:xfrm>
            <a:off x="346364" y="438151"/>
            <a:ext cx="559723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Alat-alat sales promotion menurut </a:t>
            </a:r>
            <a:r>
              <a:rPr lang="id-ID" sz="2000" b="1" dirty="0" smtClean="0">
                <a:solidFill>
                  <a:schemeClr val="tx1"/>
                </a:solidFill>
                <a:latin typeface="Calibri" panose="020F0502020204030204" pitchFamily="34" charset="0"/>
                <a:cs typeface="Calibri" panose="020F0502020204030204" pitchFamily="34" charset="0"/>
              </a:rPr>
              <a:t>Kotler </a:t>
            </a:r>
            <a:r>
              <a:rPr lang="id-ID" sz="2000" dirty="0" smtClean="0">
                <a:solidFill>
                  <a:schemeClr val="tx1"/>
                </a:solidFill>
                <a:latin typeface="Calibri" panose="020F0502020204030204" pitchFamily="34" charset="0"/>
                <a:cs typeface="Calibri" panose="020F0502020204030204" pitchFamily="34" charset="0"/>
              </a:rPr>
              <a:t>(2005)</a:t>
            </a:r>
            <a:endParaRPr lang="en-US" sz="2000" dirty="0">
              <a:solidFill>
                <a:schemeClr val="tx1"/>
              </a:solidFill>
              <a:latin typeface="Calibri" panose="020F0502020204030204" pitchFamily="34" charset="0"/>
              <a:cs typeface="Calibri" panose="020F0502020204030204" pitchFamily="34" charset="0"/>
            </a:endParaRPr>
          </a:p>
        </p:txBody>
      </p:sp>
      <p:sp>
        <p:nvSpPr>
          <p:cNvPr id="7" name="TextBox 6"/>
          <p:cNvSpPr txBox="1"/>
          <p:nvPr/>
        </p:nvSpPr>
        <p:spPr>
          <a:xfrm>
            <a:off x="785994" y="4267521"/>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8" name="Round Diagonal Corner Rectangle 7"/>
          <p:cNvSpPr/>
          <p:nvPr/>
        </p:nvSpPr>
        <p:spPr>
          <a:xfrm>
            <a:off x="2819521" y="876302"/>
            <a:ext cx="5714880" cy="3646099"/>
          </a:xfrm>
          <a:prstGeom prst="round2DiagRect">
            <a:avLst/>
          </a:prstGeom>
          <a:solidFill>
            <a:srgbClr val="FFFF99"/>
          </a:solidFill>
          <a:ln>
            <a:solidFill>
              <a:srgbClr val="FFFF99"/>
            </a:soli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Sampel</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Kupon</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Tawaran pengambilan uang (rabat)</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Paket harga (transaksi potongan harga/diskon)</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Premium (hadiah pemberian)</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Program frekuensi</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Kontes, undian, dan permainan</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Imbalan berlangganan</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Penguji</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Garansi produk</a:t>
            </a:r>
          </a:p>
          <a:p>
            <a:pPr marL="342900" indent="-342900">
              <a:buFont typeface="Arial" panose="020B0604020202020204" pitchFamily="34" charset="0"/>
              <a:buChar char="•"/>
              <a:defRPr/>
            </a:pPr>
            <a:r>
              <a:rPr lang="id-ID" sz="2000" dirty="0" smtClean="0">
                <a:solidFill>
                  <a:schemeClr val="tx1"/>
                </a:solidFill>
                <a:latin typeface="Calibri" panose="020F0502020204030204" pitchFamily="34" charset="0"/>
                <a:cs typeface="Calibri" panose="020F0502020204030204" pitchFamily="34" charset="0"/>
              </a:rPr>
              <a:t>Promosi bersama dan promosi silang</a:t>
            </a:r>
          </a:p>
          <a:p>
            <a:pPr marL="342900" indent="-342900">
              <a:buFont typeface="Arial" panose="020B0604020202020204" pitchFamily="34" charset="0"/>
              <a:buChar char="•"/>
              <a:defRPr/>
            </a:pPr>
            <a:r>
              <a:rPr lang="id-ID" sz="2000" i="1" dirty="0" smtClean="0">
                <a:solidFill>
                  <a:schemeClr val="tx1"/>
                </a:solidFill>
                <a:latin typeface="Calibri" panose="020F0502020204030204" pitchFamily="34" charset="0"/>
                <a:cs typeface="Calibri" panose="020F0502020204030204" pitchFamily="34" charset="0"/>
              </a:rPr>
              <a:t>Point of purchase</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946" y="1877291"/>
            <a:ext cx="2749335" cy="2403520"/>
          </a:xfrm>
          <a:prstGeom prst="rect">
            <a:avLst/>
          </a:prstGeom>
        </p:spPr>
      </p:pic>
    </p:spTree>
    <p:extLst>
      <p:ext uri="{BB962C8B-B14F-4D97-AF65-F5344CB8AC3E}">
        <p14:creationId xmlns:p14="http://schemas.microsoft.com/office/powerpoint/2010/main" val="4293185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17318" y="-19050"/>
            <a:ext cx="66294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4. Bauran Promosi (</a:t>
            </a:r>
            <a:r>
              <a:rPr lang="id-ID" altLang="ja-JP" sz="2400" i="1" dirty="0" smtClean="0">
                <a:solidFill>
                  <a:srgbClr val="CC3399"/>
                </a:solidFill>
                <a:latin typeface="+mn-lt"/>
                <a:cs typeface="Arial" pitchFamily="34" charset="0"/>
              </a:rPr>
              <a:t>Promotion Mix</a:t>
            </a:r>
            <a:r>
              <a:rPr lang="id-ID" altLang="ja-JP" sz="2400" dirty="0" smtClean="0">
                <a:solidFill>
                  <a:srgbClr val="CC3399"/>
                </a:solidFill>
                <a:latin typeface="+mn-lt"/>
                <a:cs typeface="Arial" pitchFamily="34" charset="0"/>
              </a:rPr>
              <a:t>)</a:t>
            </a:r>
            <a:endParaRPr lang="fi-FI" altLang="ja-JP" sz="2400" dirty="0">
              <a:solidFill>
                <a:srgbClr val="CC3399"/>
              </a:solidFill>
              <a:latin typeface="+mn-lt"/>
              <a:cs typeface="Arial"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1892" y="1135439"/>
            <a:ext cx="3200401" cy="3200401"/>
          </a:xfrm>
          <a:prstGeom prst="rect">
            <a:avLst/>
          </a:prstGeom>
        </p:spPr>
      </p:pic>
      <p:sp>
        <p:nvSpPr>
          <p:cNvPr id="6" name="TextBox 5"/>
          <p:cNvSpPr txBox="1"/>
          <p:nvPr/>
        </p:nvSpPr>
        <p:spPr>
          <a:xfrm>
            <a:off x="1496292" y="4335840"/>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8" name="Rounded Rectangular Callout 7"/>
          <p:cNvSpPr/>
          <p:nvPr/>
        </p:nvSpPr>
        <p:spPr>
          <a:xfrm>
            <a:off x="3276600" y="971550"/>
            <a:ext cx="5136574" cy="3203167"/>
          </a:xfrm>
          <a:prstGeom prst="wedgeRoundRectCallout">
            <a:avLst>
              <a:gd name="adj1" fmla="val -59295"/>
              <a:gd name="adj2" fmla="val -22942"/>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Bauran promosi merupakan salah satu bagian dari proses kegiatan komunikasi karena dengan adanya promosi dapat </a:t>
            </a:r>
            <a:r>
              <a:rPr lang="id-ID" sz="2000" dirty="0">
                <a:solidFill>
                  <a:schemeClr val="tx1"/>
                </a:solidFill>
                <a:latin typeface="Calibri" panose="020F0502020204030204" pitchFamily="34" charset="0"/>
                <a:cs typeface="Calibri" panose="020F0502020204030204" pitchFamily="34" charset="0"/>
              </a:rPr>
              <a:t>memberikan informasi </a:t>
            </a:r>
            <a:r>
              <a:rPr lang="id-ID" sz="2000" dirty="0" smtClean="0">
                <a:solidFill>
                  <a:schemeClr val="tx1"/>
                </a:solidFill>
                <a:latin typeface="Calibri" panose="020F0502020204030204" pitchFamily="34" charset="0"/>
                <a:cs typeface="Calibri" panose="020F0502020204030204" pitchFamily="34" charset="0"/>
              </a:rPr>
              <a:t>dan</a:t>
            </a:r>
            <a:endParaRPr lang="en-US" sz="2000" dirty="0">
              <a:solidFill>
                <a:schemeClr val="tx1"/>
              </a:solidFill>
              <a:latin typeface="Calibri" panose="020F0502020204030204" pitchFamily="34" charset="0"/>
              <a:cs typeface="Calibri" panose="020F0502020204030204" pitchFamily="34" charset="0"/>
            </a:endParaRPr>
          </a:p>
          <a:p>
            <a:pPr algn="ctr"/>
            <a:r>
              <a:rPr lang="id-ID" sz="2000" dirty="0" smtClean="0">
                <a:solidFill>
                  <a:schemeClr val="tx1"/>
                </a:solidFill>
                <a:latin typeface="Calibri" panose="020F0502020204030204" pitchFamily="34" charset="0"/>
                <a:cs typeface="Calibri" panose="020F0502020204030204" pitchFamily="34" charset="0"/>
              </a:rPr>
              <a:t>Menyampaikan pesan kepada konsumen tentang keberadaan suatu produk yang dapat memudahkan kebutuhannya, meliputi bentuk produk, kegunaan produk, mutu produk, harga, serta tempat di mana produk tersebut dapat dibeli oleh konsumen.</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7793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9050"/>
            <a:ext cx="66294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5. Faktor yang Memengaruhi Bauran Promosi</a:t>
            </a:r>
            <a:endParaRPr lang="fi-FI" altLang="ja-JP" sz="2400" dirty="0">
              <a:solidFill>
                <a:srgbClr val="CC3399"/>
              </a:solidFill>
              <a:latin typeface="+mn-lt"/>
              <a:cs typeface="Arial" pitchFamily="34" charset="0"/>
            </a:endParaRPr>
          </a:p>
        </p:txBody>
      </p:sp>
      <p:sp>
        <p:nvSpPr>
          <p:cNvPr id="8" name="Rounded Rectangle 7"/>
          <p:cNvSpPr/>
          <p:nvPr/>
        </p:nvSpPr>
        <p:spPr>
          <a:xfrm>
            <a:off x="362355" y="638032"/>
            <a:ext cx="3419023" cy="3450123"/>
          </a:xfrm>
          <a:prstGeom prst="roundRect">
            <a:avLst/>
          </a:prstGeom>
          <a:solidFill>
            <a:srgbClr val="FFFF99"/>
          </a:solidFill>
          <a:ln>
            <a:solidFill>
              <a:srgbClr val="FFFF99"/>
            </a:soli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id-ID" sz="2000" dirty="0" smtClean="0">
                <a:solidFill>
                  <a:schemeClr val="tx1"/>
                </a:solidFill>
                <a:latin typeface="Calibri" panose="020F0502020204030204" pitchFamily="34" charset="0"/>
                <a:cs typeface="Calibri" panose="020F0502020204030204" pitchFamily="34" charset="0"/>
              </a:rPr>
              <a:t>Menentukan variabel bauran promosi yang paling efektif merupakan tugas yang sulit dalam manajemen pemasaran. Dalam paktiknya, manajemen harus mencari kombinasi terbaik atas penggunaan alat-alat promosi.</a:t>
            </a:r>
            <a:endParaRPr lang="id-ID" sz="2000" b="1" dirty="0">
              <a:solidFill>
                <a:schemeClr val="tx1"/>
              </a:solidFill>
              <a:latin typeface="Calibri" panose="020F0502020204030204" pitchFamily="34" charset="0"/>
              <a:cs typeface="Calibri" panose="020F0502020204030204" pitchFamily="34" charset="0"/>
            </a:endParaRPr>
          </a:p>
        </p:txBody>
      </p:sp>
      <p:sp>
        <p:nvSpPr>
          <p:cNvPr id="9" name="Rounded Rectangle 8"/>
          <p:cNvSpPr/>
          <p:nvPr/>
        </p:nvSpPr>
        <p:spPr>
          <a:xfrm>
            <a:off x="5391555" y="548630"/>
            <a:ext cx="3419023" cy="3450123"/>
          </a:xfrm>
          <a:prstGeom prst="roundRect">
            <a:avLst/>
          </a:prstGeom>
          <a:solidFill>
            <a:srgbClr val="FFFF99"/>
          </a:solidFill>
          <a:ln>
            <a:solidFill>
              <a:srgbClr val="FFFF99"/>
            </a:soli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id-ID" sz="2000" dirty="0" smtClean="0">
                <a:solidFill>
                  <a:schemeClr val="tx1"/>
                </a:solidFill>
                <a:latin typeface="Calibri" panose="020F0502020204030204" pitchFamily="34" charset="0"/>
                <a:cs typeface="Calibri" panose="020F0502020204030204" pitchFamily="34" charset="0"/>
              </a:rPr>
              <a:t>Kesulitan yang dihadapi adalah bahwa manajemen tidak dapat mengetahui secara pasti tentang luasnya kegiatan periklanan, </a:t>
            </a:r>
            <a:r>
              <a:rPr lang="id-ID" sz="2000" i="1" dirty="0" smtClean="0">
                <a:solidFill>
                  <a:schemeClr val="tx1"/>
                </a:solidFill>
                <a:latin typeface="Calibri" panose="020F0502020204030204" pitchFamily="34" charset="0"/>
                <a:cs typeface="Calibri" panose="020F0502020204030204" pitchFamily="34" charset="0"/>
              </a:rPr>
              <a:t>personal selling</a:t>
            </a:r>
            <a:r>
              <a:rPr lang="id-ID" sz="2000" dirty="0" smtClean="0">
                <a:solidFill>
                  <a:schemeClr val="tx1"/>
                </a:solidFill>
                <a:latin typeface="Calibri" panose="020F0502020204030204" pitchFamily="34" charset="0"/>
                <a:cs typeface="Calibri" panose="020F0502020204030204" pitchFamily="34" charset="0"/>
              </a:rPr>
              <a:t>, promosi penjualan, dan publisitas yang dipakai untuk mencapai tujuan program penjualan.</a:t>
            </a:r>
            <a:endParaRPr lang="id-ID" sz="2000" b="1" dirty="0">
              <a:solidFill>
                <a:schemeClr val="tx1"/>
              </a:solidFill>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4222" y="2035072"/>
            <a:ext cx="2527859" cy="2209902"/>
          </a:xfrm>
          <a:prstGeom prst="rect">
            <a:avLst/>
          </a:prstGeom>
        </p:spPr>
      </p:pic>
      <p:sp>
        <p:nvSpPr>
          <p:cNvPr id="11" name="TextBox 10"/>
          <p:cNvSpPr txBox="1"/>
          <p:nvPr/>
        </p:nvSpPr>
        <p:spPr>
          <a:xfrm>
            <a:off x="3562755" y="4227072"/>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78421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750"/>
                                        <p:tgtEl>
                                          <p:spTgt spid="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750"/>
                                        <p:tgtEl>
                                          <p:spTgt spid="10"/>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750"/>
                                        <p:tgtEl>
                                          <p:spTgt spid="11"/>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P spid="9"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5" name="Rounded Rectangle 4"/>
          <p:cNvSpPr/>
          <p:nvPr/>
        </p:nvSpPr>
        <p:spPr>
          <a:xfrm>
            <a:off x="220913" y="1043228"/>
            <a:ext cx="1801238" cy="1228244"/>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bg1"/>
                </a:solidFill>
                <a:latin typeface="Calibri" panose="020F0502020204030204" pitchFamily="34" charset="0"/>
                <a:cs typeface="Calibri" panose="020F0502020204030204" pitchFamily="34" charset="0"/>
              </a:rPr>
              <a:t>Faktor yang Memengaruhi Bauran Promosi</a:t>
            </a:r>
            <a:endParaRPr lang="en-US" sz="2000" dirty="0">
              <a:solidFill>
                <a:schemeClr val="bg1"/>
              </a:solidFill>
              <a:latin typeface="Calibri" panose="020F0502020204030204" pitchFamily="34" charset="0"/>
              <a:cs typeface="Calibri" panose="020F0502020204030204" pitchFamily="34" charset="0"/>
            </a:endParaRPr>
          </a:p>
        </p:txBody>
      </p:sp>
      <p:sp>
        <p:nvSpPr>
          <p:cNvPr id="6" name="Rounded Rectangle 5"/>
          <p:cNvSpPr/>
          <p:nvPr/>
        </p:nvSpPr>
        <p:spPr>
          <a:xfrm>
            <a:off x="2611581" y="699597"/>
            <a:ext cx="2777151" cy="478870"/>
          </a:xfrm>
          <a:prstGeom prst="roundRect">
            <a:avLst/>
          </a:prstGeom>
          <a:solidFill>
            <a:srgbClr val="99FF99"/>
          </a:solidFill>
          <a:ln>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Penentuan target pasar</a:t>
            </a:r>
            <a:endParaRPr lang="en-US" sz="2000" dirty="0">
              <a:solidFill>
                <a:schemeClr val="tx1"/>
              </a:solidFill>
              <a:latin typeface="Calibri" panose="020F0502020204030204" pitchFamily="34" charset="0"/>
              <a:cs typeface="Calibri" panose="020F0502020204030204" pitchFamily="34" charset="0"/>
            </a:endParaRPr>
          </a:p>
        </p:txBody>
      </p:sp>
      <p:sp>
        <p:nvSpPr>
          <p:cNvPr id="7" name="Rounded Rectangle 6"/>
          <p:cNvSpPr/>
          <p:nvPr/>
        </p:nvSpPr>
        <p:spPr>
          <a:xfrm>
            <a:off x="6553200" y="285750"/>
            <a:ext cx="2438400" cy="1294014"/>
          </a:xfrm>
          <a:prstGeom prst="roundRect">
            <a:avLst/>
          </a:prstGeom>
          <a:solidFill>
            <a:srgbClr val="99FF99"/>
          </a:solidFill>
          <a:ln>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Luas pasar secara geografis, konsentrasi pasar, dan macam pembeli</a:t>
            </a:r>
          </a:p>
        </p:txBody>
      </p:sp>
      <p:sp>
        <p:nvSpPr>
          <p:cNvPr id="8" name="Rounded Rectangle 7"/>
          <p:cNvSpPr/>
          <p:nvPr/>
        </p:nvSpPr>
        <p:spPr>
          <a:xfrm>
            <a:off x="2625436" y="1397494"/>
            <a:ext cx="3637503" cy="551197"/>
          </a:xfrm>
          <a:prstGeom prst="roundRect">
            <a:avLst/>
          </a:prstGeom>
          <a:solidFill>
            <a:srgbClr val="99FF99"/>
          </a:solidFill>
          <a:ln>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Produk yang akan dipromosikan</a:t>
            </a:r>
            <a:endParaRPr lang="en-US" sz="2000" dirty="0">
              <a:solidFill>
                <a:schemeClr val="tx1"/>
              </a:solidFill>
              <a:latin typeface="Calibri" panose="020F0502020204030204" pitchFamily="34" charset="0"/>
              <a:cs typeface="Calibri" panose="020F0502020204030204" pitchFamily="34" charset="0"/>
            </a:endParaRPr>
          </a:p>
        </p:txBody>
      </p:sp>
      <p:sp>
        <p:nvSpPr>
          <p:cNvPr id="9" name="Rounded Rectangle 8"/>
          <p:cNvSpPr/>
          <p:nvPr/>
        </p:nvSpPr>
        <p:spPr>
          <a:xfrm>
            <a:off x="2632362" y="2145467"/>
            <a:ext cx="2833256" cy="478870"/>
          </a:xfrm>
          <a:prstGeom prst="roundRect">
            <a:avLst/>
          </a:prstGeom>
          <a:solidFill>
            <a:srgbClr val="99FF99"/>
          </a:solidFill>
          <a:ln>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Strategi dorong dan tarik</a:t>
            </a:r>
            <a:endParaRPr lang="en-US" sz="2000" dirty="0">
              <a:solidFill>
                <a:schemeClr val="tx1"/>
              </a:solidFill>
              <a:latin typeface="Calibri" panose="020F0502020204030204" pitchFamily="34" charset="0"/>
              <a:cs typeface="Calibri" panose="020F0502020204030204" pitchFamily="34" charset="0"/>
            </a:endParaRPr>
          </a:p>
        </p:txBody>
      </p:sp>
      <p:sp>
        <p:nvSpPr>
          <p:cNvPr id="10" name="Rounded Rectangle 9"/>
          <p:cNvSpPr/>
          <p:nvPr/>
        </p:nvSpPr>
        <p:spPr>
          <a:xfrm>
            <a:off x="2611581" y="2821113"/>
            <a:ext cx="2784764" cy="478870"/>
          </a:xfrm>
          <a:prstGeom prst="roundRect">
            <a:avLst/>
          </a:prstGeom>
          <a:solidFill>
            <a:srgbClr val="99FF99"/>
          </a:solidFill>
          <a:ln>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Tahap kesiapan pembeli</a:t>
            </a:r>
            <a:endParaRPr lang="en-US" sz="2000" dirty="0">
              <a:solidFill>
                <a:schemeClr val="tx1"/>
              </a:solidFill>
              <a:latin typeface="Calibri" panose="020F0502020204030204" pitchFamily="34" charset="0"/>
              <a:cs typeface="Calibri" panose="020F0502020204030204" pitchFamily="34" charset="0"/>
            </a:endParaRPr>
          </a:p>
        </p:txBody>
      </p:sp>
      <p:sp>
        <p:nvSpPr>
          <p:cNvPr id="11" name="Rounded Rectangle 10"/>
          <p:cNvSpPr/>
          <p:nvPr/>
        </p:nvSpPr>
        <p:spPr>
          <a:xfrm>
            <a:off x="2625436" y="3519862"/>
            <a:ext cx="4211782" cy="489883"/>
          </a:xfrm>
          <a:prstGeom prst="roundRect">
            <a:avLst/>
          </a:prstGeom>
          <a:solidFill>
            <a:srgbClr val="99FF99"/>
          </a:solidFill>
          <a:ln>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Tahapan siklus pengembangan produk</a:t>
            </a:r>
            <a:endParaRPr lang="en-US" sz="2000" dirty="0">
              <a:solidFill>
                <a:schemeClr val="tx1"/>
              </a:solidFill>
              <a:latin typeface="Calibri" panose="020F0502020204030204" pitchFamily="34" charset="0"/>
              <a:cs typeface="Calibri" panose="020F0502020204030204" pitchFamily="34" charset="0"/>
            </a:endParaRPr>
          </a:p>
        </p:txBody>
      </p:sp>
      <p:cxnSp>
        <p:nvCxnSpPr>
          <p:cNvPr id="12" name="Straight Arrow Connector 11"/>
          <p:cNvCxnSpPr>
            <a:stCxn id="6" idx="3"/>
            <a:endCxn id="7" idx="1"/>
          </p:cNvCxnSpPr>
          <p:nvPr/>
        </p:nvCxnSpPr>
        <p:spPr>
          <a:xfrm flipV="1">
            <a:off x="5388732" y="932757"/>
            <a:ext cx="1164468" cy="6275"/>
          </a:xfrm>
          <a:prstGeom prst="straightConnector1">
            <a:avLst/>
          </a:prstGeom>
          <a:ln>
            <a:solidFill>
              <a:srgbClr val="00B050"/>
            </a:solidFill>
            <a:tailEnd type="triangle"/>
          </a:ln>
        </p:spPr>
        <p:style>
          <a:lnRef idx="3">
            <a:schemeClr val="accent3"/>
          </a:lnRef>
          <a:fillRef idx="0">
            <a:schemeClr val="accent3"/>
          </a:fillRef>
          <a:effectRef idx="2">
            <a:schemeClr val="accent3"/>
          </a:effectRef>
          <a:fontRef idx="minor">
            <a:schemeClr val="tx1"/>
          </a:fontRef>
        </p:style>
      </p:cxnSp>
      <p:cxnSp>
        <p:nvCxnSpPr>
          <p:cNvPr id="14" name="Straight Connector 13"/>
          <p:cNvCxnSpPr/>
          <p:nvPr/>
        </p:nvCxnSpPr>
        <p:spPr>
          <a:xfrm>
            <a:off x="2286000" y="838328"/>
            <a:ext cx="0" cy="2898066"/>
          </a:xfrm>
          <a:prstGeom prst="line">
            <a:avLst/>
          </a:prstGeom>
          <a:ln>
            <a:solidFill>
              <a:srgbClr val="00B050"/>
            </a:solidFill>
          </a:ln>
        </p:spPr>
        <p:style>
          <a:lnRef idx="3">
            <a:schemeClr val="accent3"/>
          </a:lnRef>
          <a:fillRef idx="0">
            <a:schemeClr val="accent3"/>
          </a:fillRef>
          <a:effectRef idx="2">
            <a:schemeClr val="accent3"/>
          </a:effectRef>
          <a:fontRef idx="minor">
            <a:schemeClr val="tx1"/>
          </a:fontRef>
        </p:style>
      </p:cxnSp>
      <p:cxnSp>
        <p:nvCxnSpPr>
          <p:cNvPr id="16" name="Straight Arrow Connector 15"/>
          <p:cNvCxnSpPr/>
          <p:nvPr/>
        </p:nvCxnSpPr>
        <p:spPr>
          <a:xfrm>
            <a:off x="2286000" y="819150"/>
            <a:ext cx="325581" cy="0"/>
          </a:xfrm>
          <a:prstGeom prst="straightConnector1">
            <a:avLst/>
          </a:prstGeom>
          <a:ln>
            <a:solidFill>
              <a:srgbClr val="00B050"/>
            </a:solidFill>
            <a:tailEnd type="triangle"/>
          </a:ln>
        </p:spPr>
        <p:style>
          <a:lnRef idx="3">
            <a:schemeClr val="accent3"/>
          </a:lnRef>
          <a:fillRef idx="0">
            <a:schemeClr val="accent3"/>
          </a:fillRef>
          <a:effectRef idx="2">
            <a:schemeClr val="accent3"/>
          </a:effectRef>
          <a:fontRef idx="minor">
            <a:schemeClr val="tx1"/>
          </a:fontRef>
        </p:style>
      </p:cxnSp>
      <p:cxnSp>
        <p:nvCxnSpPr>
          <p:cNvPr id="17" name="Straight Arrow Connector 16"/>
          <p:cNvCxnSpPr>
            <a:stCxn id="5" idx="3"/>
          </p:cNvCxnSpPr>
          <p:nvPr/>
        </p:nvCxnSpPr>
        <p:spPr>
          <a:xfrm>
            <a:off x="2022151" y="1657350"/>
            <a:ext cx="589430" cy="0"/>
          </a:xfrm>
          <a:prstGeom prst="straightConnector1">
            <a:avLst/>
          </a:prstGeom>
          <a:ln>
            <a:solidFill>
              <a:srgbClr val="00B050"/>
            </a:solidFill>
            <a:tailEnd type="triangle"/>
          </a:ln>
        </p:spPr>
        <p:style>
          <a:lnRef idx="3">
            <a:schemeClr val="accent3"/>
          </a:lnRef>
          <a:fillRef idx="0">
            <a:schemeClr val="accent3"/>
          </a:fillRef>
          <a:effectRef idx="2">
            <a:schemeClr val="accent3"/>
          </a:effectRef>
          <a:fontRef idx="minor">
            <a:schemeClr val="tx1"/>
          </a:fontRef>
        </p:style>
      </p:cxnSp>
      <p:cxnSp>
        <p:nvCxnSpPr>
          <p:cNvPr id="18" name="Straight Arrow Connector 17"/>
          <p:cNvCxnSpPr/>
          <p:nvPr/>
        </p:nvCxnSpPr>
        <p:spPr>
          <a:xfrm>
            <a:off x="2286000" y="3028950"/>
            <a:ext cx="325581" cy="0"/>
          </a:xfrm>
          <a:prstGeom prst="straightConnector1">
            <a:avLst/>
          </a:prstGeom>
          <a:ln>
            <a:solidFill>
              <a:srgbClr val="00B050"/>
            </a:solidFill>
            <a:tailEnd type="triangle"/>
          </a:ln>
        </p:spPr>
        <p:style>
          <a:lnRef idx="3">
            <a:schemeClr val="accent3"/>
          </a:lnRef>
          <a:fillRef idx="0">
            <a:schemeClr val="accent3"/>
          </a:fillRef>
          <a:effectRef idx="2">
            <a:schemeClr val="accent3"/>
          </a:effectRef>
          <a:fontRef idx="minor">
            <a:schemeClr val="tx1"/>
          </a:fontRef>
        </p:style>
      </p:cxnSp>
      <p:cxnSp>
        <p:nvCxnSpPr>
          <p:cNvPr id="19" name="Straight Arrow Connector 18"/>
          <p:cNvCxnSpPr/>
          <p:nvPr/>
        </p:nvCxnSpPr>
        <p:spPr>
          <a:xfrm>
            <a:off x="2286000" y="3736394"/>
            <a:ext cx="325581" cy="0"/>
          </a:xfrm>
          <a:prstGeom prst="straightConnector1">
            <a:avLst/>
          </a:prstGeom>
          <a:ln>
            <a:solidFill>
              <a:srgbClr val="00B050"/>
            </a:solidFill>
            <a:tailEnd type="triangle"/>
          </a:ln>
        </p:spPr>
        <p:style>
          <a:lnRef idx="3">
            <a:schemeClr val="accent3"/>
          </a:lnRef>
          <a:fillRef idx="0">
            <a:schemeClr val="accent3"/>
          </a:fillRef>
          <a:effectRef idx="2">
            <a:schemeClr val="accent3"/>
          </a:effectRef>
          <a:fontRef idx="minor">
            <a:schemeClr val="tx1"/>
          </a:fontRef>
        </p:style>
      </p:cxnSp>
      <p:cxnSp>
        <p:nvCxnSpPr>
          <p:cNvPr id="21" name="Straight Arrow Connector 20"/>
          <p:cNvCxnSpPr/>
          <p:nvPr/>
        </p:nvCxnSpPr>
        <p:spPr>
          <a:xfrm>
            <a:off x="2285999" y="2419350"/>
            <a:ext cx="325581" cy="0"/>
          </a:xfrm>
          <a:prstGeom prst="straightConnector1">
            <a:avLst/>
          </a:prstGeom>
          <a:ln>
            <a:solidFill>
              <a:srgbClr val="00B050"/>
            </a:solidFill>
            <a:tailEnd type="triangle"/>
          </a:ln>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303356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750"/>
                                        <p:tgtEl>
                                          <p:spTgt spid="14"/>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750"/>
                                        <p:tgtEl>
                                          <p:spTgt spid="1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750"/>
                                        <p:tgtEl>
                                          <p:spTgt spid="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750"/>
                                        <p:tgtEl>
                                          <p:spTgt spid="17"/>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750"/>
                                        <p:tgtEl>
                                          <p:spTgt spid="8"/>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750"/>
                                        <p:tgtEl>
                                          <p:spTgt spid="21"/>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750"/>
                                        <p:tgtEl>
                                          <p:spTgt spid="9"/>
                                        </p:tgtEl>
                                      </p:cBhvr>
                                    </p:animEffect>
                                  </p:childTnLst>
                                </p:cTn>
                              </p:par>
                            </p:childTnLst>
                          </p:cTn>
                        </p:par>
                        <p:par>
                          <p:cTn id="36" fill="hold">
                            <p:stCondLst>
                              <p:cond delay="6000"/>
                            </p:stCondLst>
                            <p:childTnLst>
                              <p:par>
                                <p:cTn id="37" presetID="10" presetClass="entr" presetSubtype="0"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750"/>
                                        <p:tgtEl>
                                          <p:spTgt spid="18"/>
                                        </p:tgtEl>
                                      </p:cBhvr>
                                    </p:animEffect>
                                  </p:childTnLst>
                                </p:cTn>
                              </p:par>
                            </p:childTnLst>
                          </p:cTn>
                        </p:par>
                        <p:par>
                          <p:cTn id="40" fill="hold">
                            <p:stCondLst>
                              <p:cond delay="675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750"/>
                                        <p:tgtEl>
                                          <p:spTgt spid="10"/>
                                        </p:tgtEl>
                                      </p:cBhvr>
                                    </p:animEffect>
                                  </p:childTnLst>
                                </p:cTn>
                              </p:par>
                            </p:childTnLst>
                          </p:cTn>
                        </p:par>
                        <p:par>
                          <p:cTn id="44" fill="hold">
                            <p:stCondLst>
                              <p:cond delay="7500"/>
                            </p:stCondLst>
                            <p:childTnLst>
                              <p:par>
                                <p:cTn id="45" presetID="10" presetClass="entr" presetSubtype="0"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750"/>
                                        <p:tgtEl>
                                          <p:spTgt spid="19"/>
                                        </p:tgtEl>
                                      </p:cBhvr>
                                    </p:animEffect>
                                  </p:childTnLst>
                                </p:cTn>
                              </p:par>
                            </p:childTnLst>
                          </p:cTn>
                        </p:par>
                        <p:par>
                          <p:cTn id="48" fill="hold">
                            <p:stCondLst>
                              <p:cond delay="8250"/>
                            </p:stCondLst>
                            <p:childTnLst>
                              <p:par>
                                <p:cTn id="49" presetID="10"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750"/>
                                        <p:tgtEl>
                                          <p:spTgt spid="11"/>
                                        </p:tgtEl>
                                      </p:cBhvr>
                                    </p:animEffect>
                                  </p:childTnLst>
                                </p:cTn>
                              </p:par>
                            </p:childTnLst>
                          </p:cTn>
                        </p:par>
                        <p:par>
                          <p:cTn id="52" fill="hold">
                            <p:stCondLst>
                              <p:cond delay="9000"/>
                            </p:stCondLst>
                            <p:childTnLst>
                              <p:par>
                                <p:cTn id="53" presetID="10" presetClass="entr" presetSubtype="0"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750"/>
                                        <p:tgtEl>
                                          <p:spTgt spid="12"/>
                                        </p:tgtEl>
                                      </p:cBhvr>
                                    </p:animEffect>
                                  </p:childTnLst>
                                </p:cTn>
                              </p:par>
                            </p:childTnLst>
                          </p:cTn>
                        </p:par>
                        <p:par>
                          <p:cTn id="56" fill="hold">
                            <p:stCondLst>
                              <p:cond delay="9750"/>
                            </p:stCondLst>
                            <p:childTnLst>
                              <p:par>
                                <p:cTn id="57" presetID="10" presetClass="entr" presetSubtype="0" fill="hold" grpId="0"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8" name="テキスト プレースホルダー 6"/>
          <p:cNvSpPr txBox="1">
            <a:spLocks/>
          </p:cNvSpPr>
          <p:nvPr/>
        </p:nvSpPr>
        <p:spPr>
          <a:xfrm>
            <a:off x="0" y="-19050"/>
            <a:ext cx="66294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6. Strategi Bauran Promosi dalam Bisnis Ritel</a:t>
            </a:r>
            <a:endParaRPr lang="fi-FI" altLang="ja-JP" sz="2400" dirty="0">
              <a:solidFill>
                <a:srgbClr val="CC3399"/>
              </a:solidFill>
              <a:latin typeface="+mn-lt"/>
              <a:cs typeface="Arial"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0800" y="1347563"/>
            <a:ext cx="3429000" cy="3429000"/>
          </a:xfrm>
          <a:prstGeom prst="rect">
            <a:avLst/>
          </a:prstGeom>
        </p:spPr>
      </p:pic>
      <p:sp>
        <p:nvSpPr>
          <p:cNvPr id="10" name="TextBox 9"/>
          <p:cNvSpPr txBox="1"/>
          <p:nvPr/>
        </p:nvSpPr>
        <p:spPr>
          <a:xfrm rot="16200000">
            <a:off x="2942512" y="3735272"/>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11" name="Rounded Rectangular Callout 10"/>
          <p:cNvSpPr/>
          <p:nvPr/>
        </p:nvSpPr>
        <p:spPr>
          <a:xfrm>
            <a:off x="335605" y="980626"/>
            <a:ext cx="2940995" cy="2581724"/>
          </a:xfrm>
          <a:prstGeom prst="wedgeRoundRectCallout">
            <a:avLst>
              <a:gd name="adj1" fmla="val 69970"/>
              <a:gd name="adj2" fmla="val -16779"/>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Konsep ritel adalah orientasi manajemen yang memfokuskan ritel dalam menentukan kebutuhan target pasar serta memenuhi kebutuhannya dengan lebih efektif dan efisien.</a:t>
            </a:r>
            <a:endParaRPr lang="en-US" sz="2000" dirty="0">
              <a:solidFill>
                <a:schemeClr val="tx1"/>
              </a:solidFill>
              <a:latin typeface="Calibri" panose="020F0502020204030204" pitchFamily="34" charset="0"/>
              <a:cs typeface="Calibri" panose="020F0502020204030204" pitchFamily="34" charset="0"/>
            </a:endParaRPr>
          </a:p>
        </p:txBody>
      </p:sp>
      <p:sp>
        <p:nvSpPr>
          <p:cNvPr id="12" name="Rounded Rectangular Callout 11"/>
          <p:cNvSpPr/>
          <p:nvPr/>
        </p:nvSpPr>
        <p:spPr>
          <a:xfrm>
            <a:off x="5483157" y="915567"/>
            <a:ext cx="2791838" cy="2824387"/>
          </a:xfrm>
          <a:prstGeom prst="wedgeRoundRectCallout">
            <a:avLst>
              <a:gd name="adj1" fmla="val -66964"/>
              <a:gd name="adj2" fmla="val -11814"/>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Tugas utama dalam mengembangkan bisnis ritel adalah menetapkan pasar sasaran (</a:t>
            </a:r>
            <a:r>
              <a:rPr lang="id-ID" sz="2000" i="1" dirty="0" smtClean="0">
                <a:solidFill>
                  <a:schemeClr val="tx1"/>
                </a:solidFill>
                <a:latin typeface="Calibri" panose="020F0502020204030204" pitchFamily="34" charset="0"/>
                <a:cs typeface="Calibri" panose="020F0502020204030204" pitchFamily="34" charset="0"/>
              </a:rPr>
              <a:t>target market</a:t>
            </a:r>
            <a:r>
              <a:rPr lang="id-ID" sz="2000" dirty="0" smtClean="0">
                <a:solidFill>
                  <a:schemeClr val="tx1"/>
                </a:solidFill>
                <a:latin typeface="Calibri" panose="020F0502020204030204" pitchFamily="34" charset="0"/>
                <a:cs typeface="Calibri" panose="020F0502020204030204" pitchFamily="34" charset="0"/>
              </a:rPr>
              <a:t>), proses ini diawali dengan penetapan segmentasi pasar.</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9270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750"/>
                                        <p:tgtEl>
                                          <p:spTgt spid="9"/>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750"/>
                                        <p:tgtEl>
                                          <p:spTgt spid="10"/>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750"/>
                                        <p:tgtEl>
                                          <p:spTgt spid="11"/>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782" y="209550"/>
            <a:ext cx="83820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Lima bentuk bauran promosi yang bisa dilakukan perusahaan ritel.</a:t>
            </a:r>
            <a:endParaRPr lang="en-US" sz="2000" dirty="0">
              <a:solidFill>
                <a:schemeClr val="tx1"/>
              </a:solidFill>
              <a:latin typeface="Calibri" panose="020F0502020204030204" pitchFamily="34" charset="0"/>
              <a:cs typeface="Calibri" panose="020F0502020204030204" pitchFamily="34" charset="0"/>
            </a:endParaRPr>
          </a:p>
        </p:txBody>
      </p:sp>
      <p:sp>
        <p:nvSpPr>
          <p:cNvPr id="6" name="Flowchart: Card 5"/>
          <p:cNvSpPr/>
          <p:nvPr/>
        </p:nvSpPr>
        <p:spPr>
          <a:xfrm>
            <a:off x="914400" y="722037"/>
            <a:ext cx="4222172" cy="454996"/>
          </a:xfrm>
          <a:prstGeom prst="flowChartPunchedCard">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Penjualan (</a:t>
            </a:r>
            <a:r>
              <a:rPr lang="id-ID" sz="2000" i="1" dirty="0" smtClean="0">
                <a:solidFill>
                  <a:schemeClr val="tx1"/>
                </a:solidFill>
                <a:latin typeface="Calibri" panose="020F0502020204030204" pitchFamily="34" charset="0"/>
                <a:cs typeface="Calibri" panose="020F0502020204030204" pitchFamily="34" charset="0"/>
              </a:rPr>
              <a:t>personal selling</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
        <p:nvSpPr>
          <p:cNvPr id="7" name="Oval 6"/>
          <p:cNvSpPr/>
          <p:nvPr/>
        </p:nvSpPr>
        <p:spPr>
          <a:xfrm>
            <a:off x="381000" y="696599"/>
            <a:ext cx="590550" cy="444065"/>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a.</a:t>
            </a:r>
            <a:endParaRPr lang="id-ID" sz="2000" b="1" dirty="0">
              <a:latin typeface="Calibri" panose="020F0502020204030204" pitchFamily="34" charset="0"/>
              <a:cs typeface="Calibri" panose="020F0502020204030204" pitchFamily="34" charset="0"/>
            </a:endParaRPr>
          </a:p>
        </p:txBody>
      </p:sp>
      <p:sp>
        <p:nvSpPr>
          <p:cNvPr id="8" name="Flowchart: Card 7"/>
          <p:cNvSpPr/>
          <p:nvPr/>
        </p:nvSpPr>
        <p:spPr>
          <a:xfrm>
            <a:off x="897082" y="1387950"/>
            <a:ext cx="4222172" cy="428492"/>
          </a:xfrm>
          <a:prstGeom prst="flowChartPunchedCard">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Periklanan (</a:t>
            </a:r>
            <a:r>
              <a:rPr lang="id-ID" sz="2000" i="1" dirty="0" smtClean="0">
                <a:solidFill>
                  <a:schemeClr val="tx1"/>
                </a:solidFill>
                <a:latin typeface="Calibri" panose="020F0502020204030204" pitchFamily="34" charset="0"/>
                <a:cs typeface="Calibri" panose="020F0502020204030204" pitchFamily="34" charset="0"/>
              </a:rPr>
              <a:t>advertising</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
        <p:nvSpPr>
          <p:cNvPr id="9" name="Oval 8"/>
          <p:cNvSpPr/>
          <p:nvPr/>
        </p:nvSpPr>
        <p:spPr>
          <a:xfrm>
            <a:off x="363682" y="1362513"/>
            <a:ext cx="590550" cy="444065"/>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b.</a:t>
            </a:r>
            <a:endParaRPr lang="id-ID" sz="2000" b="1" dirty="0">
              <a:latin typeface="Calibri" panose="020F0502020204030204" pitchFamily="34" charset="0"/>
              <a:cs typeface="Calibri" panose="020F0502020204030204" pitchFamily="34"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15" name="Flowchart: Card 14"/>
          <p:cNvSpPr/>
          <p:nvPr/>
        </p:nvSpPr>
        <p:spPr>
          <a:xfrm>
            <a:off x="900546" y="2024064"/>
            <a:ext cx="4222172" cy="454996"/>
          </a:xfrm>
          <a:prstGeom prst="flowChartPunchedCard">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Promosi penjualan (</a:t>
            </a:r>
            <a:r>
              <a:rPr lang="id-ID" sz="2000" i="1" dirty="0" smtClean="0">
                <a:solidFill>
                  <a:schemeClr val="tx1"/>
                </a:solidFill>
                <a:latin typeface="Calibri" panose="020F0502020204030204" pitchFamily="34" charset="0"/>
                <a:cs typeface="Calibri" panose="020F0502020204030204" pitchFamily="34" charset="0"/>
              </a:rPr>
              <a:t>sales promotion</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
        <p:nvSpPr>
          <p:cNvPr id="16" name="Oval 15"/>
          <p:cNvSpPr/>
          <p:nvPr/>
        </p:nvSpPr>
        <p:spPr>
          <a:xfrm>
            <a:off x="367146" y="1998626"/>
            <a:ext cx="590550" cy="444065"/>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c.</a:t>
            </a:r>
            <a:endParaRPr lang="id-ID" sz="2000" b="1" dirty="0">
              <a:latin typeface="Calibri" panose="020F0502020204030204" pitchFamily="34" charset="0"/>
              <a:cs typeface="Calibri" panose="020F0502020204030204" pitchFamily="34" charset="0"/>
            </a:endParaRPr>
          </a:p>
        </p:txBody>
      </p:sp>
      <p:sp>
        <p:nvSpPr>
          <p:cNvPr id="17" name="Flowchart: Card 16"/>
          <p:cNvSpPr/>
          <p:nvPr/>
        </p:nvSpPr>
        <p:spPr>
          <a:xfrm>
            <a:off x="883228" y="2689977"/>
            <a:ext cx="4222172" cy="428492"/>
          </a:xfrm>
          <a:prstGeom prst="flowChartPunchedCard">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Hubungan masyarakat (</a:t>
            </a:r>
            <a:r>
              <a:rPr lang="id-ID" sz="2000" i="1" dirty="0" smtClean="0">
                <a:solidFill>
                  <a:schemeClr val="tx1"/>
                </a:solidFill>
                <a:latin typeface="Calibri" panose="020F0502020204030204" pitchFamily="34" charset="0"/>
                <a:cs typeface="Calibri" panose="020F0502020204030204" pitchFamily="34" charset="0"/>
              </a:rPr>
              <a:t>public relation</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
        <p:nvSpPr>
          <p:cNvPr id="18" name="Oval 17"/>
          <p:cNvSpPr/>
          <p:nvPr/>
        </p:nvSpPr>
        <p:spPr>
          <a:xfrm>
            <a:off x="349828" y="2664540"/>
            <a:ext cx="590550" cy="444065"/>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d.</a:t>
            </a:r>
            <a:endParaRPr lang="id-ID" sz="2000" b="1" dirty="0">
              <a:latin typeface="Calibri" panose="020F0502020204030204" pitchFamily="34" charset="0"/>
              <a:cs typeface="Calibri" panose="020F0502020204030204" pitchFamily="34" charset="0"/>
            </a:endParaRPr>
          </a:p>
        </p:txBody>
      </p:sp>
      <p:sp>
        <p:nvSpPr>
          <p:cNvPr id="19" name="Flowchart: Card 18"/>
          <p:cNvSpPr/>
          <p:nvPr/>
        </p:nvSpPr>
        <p:spPr>
          <a:xfrm>
            <a:off x="883228" y="3319522"/>
            <a:ext cx="4222172" cy="428492"/>
          </a:xfrm>
          <a:prstGeom prst="flowChartPunchedCard">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Publisitas (</a:t>
            </a:r>
            <a:r>
              <a:rPr lang="id-ID" sz="2000" i="1" dirty="0" smtClean="0">
                <a:solidFill>
                  <a:schemeClr val="tx1"/>
                </a:solidFill>
                <a:latin typeface="Calibri" panose="020F0502020204030204" pitchFamily="34" charset="0"/>
                <a:cs typeface="Calibri" panose="020F0502020204030204" pitchFamily="34" charset="0"/>
              </a:rPr>
              <a:t>publicity</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
        <p:nvSpPr>
          <p:cNvPr id="20" name="Oval 19"/>
          <p:cNvSpPr/>
          <p:nvPr/>
        </p:nvSpPr>
        <p:spPr>
          <a:xfrm>
            <a:off x="349828" y="3294085"/>
            <a:ext cx="590550" cy="444065"/>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e.</a:t>
            </a:r>
            <a:endParaRPr lang="id-ID" sz="2000" b="1"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7745" y="959384"/>
            <a:ext cx="3976255" cy="2982191"/>
          </a:xfrm>
          <a:prstGeom prst="teardrop">
            <a:avLst/>
          </a:prstGeom>
        </p:spPr>
      </p:pic>
      <p:sp>
        <p:nvSpPr>
          <p:cNvPr id="21" name="TextBox 20"/>
          <p:cNvSpPr txBox="1"/>
          <p:nvPr/>
        </p:nvSpPr>
        <p:spPr>
          <a:xfrm>
            <a:off x="7834745" y="3845680"/>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773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750"/>
                                        <p:tgtEl>
                                          <p:spTgt spid="9"/>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750"/>
                                        <p:tgtEl>
                                          <p:spTgt spid="16"/>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750"/>
                                        <p:tgtEl>
                                          <p:spTgt spid="15"/>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750"/>
                                        <p:tgtEl>
                                          <p:spTgt spid="18"/>
                                        </p:tgtEl>
                                      </p:cBhvr>
                                    </p:animEffect>
                                  </p:childTnLst>
                                </p:cTn>
                              </p:par>
                            </p:childTnLst>
                          </p:cTn>
                        </p:par>
                        <p:par>
                          <p:cTn id="36" fill="hold">
                            <p:stCondLst>
                              <p:cond delay="6000"/>
                            </p:stCondLst>
                            <p:childTnLst>
                              <p:par>
                                <p:cTn id="37" presetID="10" presetClass="entr" presetSubtype="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75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750"/>
                                        <p:tgtEl>
                                          <p:spTgt spid="20"/>
                                        </p:tgtEl>
                                      </p:cBhvr>
                                    </p:animEffect>
                                  </p:childTnLst>
                                </p:cTn>
                              </p:par>
                            </p:childTnLst>
                          </p:cTn>
                        </p:par>
                        <p:par>
                          <p:cTn id="44" fill="hold">
                            <p:stCondLst>
                              <p:cond delay="7500"/>
                            </p:stCondLst>
                            <p:childTnLst>
                              <p:par>
                                <p:cTn id="45" presetID="10"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750"/>
                                        <p:tgtEl>
                                          <p:spTgt spid="19"/>
                                        </p:tgtEl>
                                      </p:cBhvr>
                                    </p:animEffect>
                                  </p:childTnLst>
                                </p:cTn>
                              </p:par>
                            </p:childTnLst>
                          </p:cTn>
                        </p:par>
                        <p:par>
                          <p:cTn id="48" fill="hold">
                            <p:stCondLst>
                              <p:cond delay="8250"/>
                            </p:stCondLst>
                            <p:childTnLst>
                              <p:par>
                                <p:cTn id="49" presetID="10" presetClass="entr" presetSubtype="0" fill="hold"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5" grpId="0" animBg="1"/>
      <p:bldP spid="16" grpId="0" animBg="1"/>
      <p:bldP spid="17" grpId="0" animBg="1"/>
      <p:bldP spid="18" grpId="0" animBg="1"/>
      <p:bldP spid="19" grpId="0" animBg="1"/>
      <p:bldP spid="20" grpId="0" animBg="1"/>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9050"/>
            <a:ext cx="66294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7. Sarana dan Atribut Promosi</a:t>
            </a:r>
            <a:endParaRPr lang="fi-FI" altLang="ja-JP" sz="2400" dirty="0">
              <a:solidFill>
                <a:srgbClr val="CC3399"/>
              </a:solidFill>
              <a:latin typeface="+mn-lt"/>
              <a:cs typeface="Arial" pitchFamily="34" charset="0"/>
            </a:endParaRPr>
          </a:p>
        </p:txBody>
      </p:sp>
      <p:sp>
        <p:nvSpPr>
          <p:cNvPr id="5" name="Rectangle 4"/>
          <p:cNvSpPr/>
          <p:nvPr/>
        </p:nvSpPr>
        <p:spPr>
          <a:xfrm>
            <a:off x="76200" y="438150"/>
            <a:ext cx="34290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a. Sarana promosi</a:t>
            </a:r>
            <a:endParaRPr lang="en-US" sz="2000" dirty="0">
              <a:solidFill>
                <a:schemeClr val="tx1"/>
              </a:solidFill>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1" y="1843527"/>
            <a:ext cx="2482008" cy="2513425"/>
          </a:xfrm>
          <a:prstGeom prst="rect">
            <a:avLst/>
          </a:prstGeom>
        </p:spPr>
      </p:pic>
      <p:sp>
        <p:nvSpPr>
          <p:cNvPr id="7" name="TextBox 6"/>
          <p:cNvSpPr txBox="1"/>
          <p:nvPr/>
        </p:nvSpPr>
        <p:spPr>
          <a:xfrm>
            <a:off x="457200" y="4382929"/>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8" name="Rounded Rectangular Callout 7"/>
          <p:cNvSpPr/>
          <p:nvPr/>
        </p:nvSpPr>
        <p:spPr>
          <a:xfrm>
            <a:off x="2438400" y="664830"/>
            <a:ext cx="3124200" cy="3209977"/>
          </a:xfrm>
          <a:prstGeom prst="wedgeRoundRectCallout">
            <a:avLst>
              <a:gd name="adj1" fmla="val -66510"/>
              <a:gd name="adj2" fmla="val -13171"/>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Sarana adalah segala sesuatu yang dapat dipakai sebagai alat dalam mencapai maksud/tujuan. Sarana promosi adalah fasilitas/tempat pendukung program promosi yang disediakan oleh perusahaan.</a:t>
            </a:r>
            <a:endParaRPr lang="id-ID" sz="2000" dirty="0">
              <a:solidFill>
                <a:schemeClr val="tx1"/>
              </a:solidFill>
              <a:latin typeface="Calibri" panose="020F0502020204030204" pitchFamily="34" charset="0"/>
              <a:cs typeface="Calibri" panose="020F0502020204030204" pitchFamily="34" charset="0"/>
            </a:endParaRPr>
          </a:p>
        </p:txBody>
      </p:sp>
      <p:sp>
        <p:nvSpPr>
          <p:cNvPr id="9" name="Rectangle 8"/>
          <p:cNvSpPr/>
          <p:nvPr/>
        </p:nvSpPr>
        <p:spPr>
          <a:xfrm>
            <a:off x="5715000" y="687089"/>
            <a:ext cx="3048000" cy="9735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Sarana-sarana promosi yang digunakan oleh perusahaan ritel.</a:t>
            </a:r>
            <a:endParaRPr lang="en-US" sz="2000" dirty="0">
              <a:solidFill>
                <a:schemeClr val="tx1"/>
              </a:solidFill>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35782" y="1943914"/>
            <a:ext cx="2098965" cy="2676577"/>
          </a:xfrm>
          <a:prstGeom prst="rect">
            <a:avLst/>
          </a:prstGeom>
          <a:effectLst>
            <a:outerShdw blurRad="76200" dir="18900000" sy="23000" kx="-1200000" algn="bl" rotWithShape="0">
              <a:prstClr val="black">
                <a:alpha val="20000"/>
              </a:prstClr>
            </a:outerShdw>
          </a:effectLst>
        </p:spPr>
      </p:pic>
      <p:sp>
        <p:nvSpPr>
          <p:cNvPr id="11" name="TextBox 10"/>
          <p:cNvSpPr txBox="1"/>
          <p:nvPr/>
        </p:nvSpPr>
        <p:spPr>
          <a:xfrm>
            <a:off x="5783510" y="2015819"/>
            <a:ext cx="2051237" cy="2554545"/>
          </a:xfrm>
          <a:prstGeom prst="rect">
            <a:avLst/>
          </a:prstGeom>
          <a:noFill/>
        </p:spPr>
        <p:txBody>
          <a:bodyPr wrap="square" rtlCol="0">
            <a:spAutoFit/>
          </a:bodyPr>
          <a:lstStyle/>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Gondola</a:t>
            </a:r>
          </a:p>
          <a:p>
            <a:pPr marL="285750" indent="-285750">
              <a:buFont typeface="Arial" panose="020B0604020202020204" pitchFamily="34" charset="0"/>
              <a:buChar char="•"/>
            </a:pPr>
            <a:r>
              <a:rPr lang="id-ID" sz="2000" i="1" dirty="0" smtClean="0">
                <a:latin typeface="Calibri" panose="020F0502020204030204" pitchFamily="34" charset="0"/>
                <a:cs typeface="Calibri" panose="020F0502020204030204" pitchFamily="34" charset="0"/>
              </a:rPr>
              <a:t>Wingstack</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LCD</a:t>
            </a:r>
          </a:p>
          <a:p>
            <a:pPr marL="285750" indent="-285750">
              <a:buFont typeface="Arial" panose="020B0604020202020204" pitchFamily="34" charset="0"/>
              <a:buChar char="•"/>
            </a:pPr>
            <a:r>
              <a:rPr lang="id-ID" sz="2000" i="1" dirty="0" smtClean="0">
                <a:latin typeface="Calibri" panose="020F0502020204030204" pitchFamily="34" charset="0"/>
                <a:cs typeface="Calibri" panose="020F0502020204030204" pitchFamily="34" charset="0"/>
              </a:rPr>
              <a:t>Chiller</a:t>
            </a:r>
          </a:p>
          <a:p>
            <a:pPr marL="285750" indent="-285750">
              <a:buFont typeface="Arial" panose="020B0604020202020204" pitchFamily="34" charset="0"/>
              <a:buChar char="•"/>
            </a:pPr>
            <a:r>
              <a:rPr lang="id-ID" sz="2000" i="1" dirty="0" smtClean="0">
                <a:latin typeface="Calibri" panose="020F0502020204030204" pitchFamily="34" charset="0"/>
                <a:cs typeface="Calibri" panose="020F0502020204030204" pitchFamily="34" charset="0"/>
              </a:rPr>
              <a:t>Piliar</a:t>
            </a:r>
          </a:p>
          <a:p>
            <a:pPr marL="285750" indent="-285750">
              <a:buFont typeface="Arial" panose="020B0604020202020204" pitchFamily="34" charset="0"/>
              <a:buChar char="•"/>
            </a:pPr>
            <a:r>
              <a:rPr lang="id-ID" sz="2000" i="1" dirty="0" smtClean="0">
                <a:latin typeface="Calibri" panose="020F0502020204030204" pitchFamily="34" charset="0"/>
                <a:cs typeface="Calibri" panose="020F0502020204030204" pitchFamily="34" charset="0"/>
              </a:rPr>
              <a:t>Standing rack</a:t>
            </a:r>
          </a:p>
          <a:p>
            <a:pPr marL="285750" indent="-285750">
              <a:buFont typeface="Arial" panose="020B0604020202020204" pitchFamily="34" charset="0"/>
              <a:buChar char="•"/>
            </a:pPr>
            <a:r>
              <a:rPr lang="id-ID" sz="2000" i="1" dirty="0" smtClean="0">
                <a:latin typeface="Calibri" panose="020F0502020204030204" pitchFamily="34" charset="0"/>
                <a:cs typeface="Calibri" panose="020F0502020204030204" pitchFamily="34" charset="0"/>
              </a:rPr>
              <a:t>Mini dispenser</a:t>
            </a:r>
          </a:p>
          <a:p>
            <a:pPr marL="285750" indent="-285750">
              <a:buFont typeface="Arial" panose="020B0604020202020204" pitchFamily="34" charset="0"/>
              <a:buChar char="•"/>
            </a:pPr>
            <a:r>
              <a:rPr lang="id-ID" sz="2000" i="1" dirty="0" smtClean="0">
                <a:latin typeface="Calibri" panose="020F0502020204030204" pitchFamily="34" charset="0"/>
                <a:cs typeface="Calibri" panose="020F0502020204030204" pitchFamily="34" charset="0"/>
              </a:rPr>
              <a:t>Backwall </a:t>
            </a:r>
          </a:p>
        </p:txBody>
      </p:sp>
      <p:cxnSp>
        <p:nvCxnSpPr>
          <p:cNvPr id="12" name="Straight Connector 11"/>
          <p:cNvCxnSpPr/>
          <p:nvPr/>
        </p:nvCxnSpPr>
        <p:spPr>
          <a:xfrm flipH="1">
            <a:off x="5888182" y="1410514"/>
            <a:ext cx="457200"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13" name="Straight Arrow Connector 12"/>
          <p:cNvCxnSpPr/>
          <p:nvPr/>
        </p:nvCxnSpPr>
        <p:spPr>
          <a:xfrm>
            <a:off x="5888182" y="1410514"/>
            <a:ext cx="0" cy="533400"/>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5220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750"/>
                                        <p:tgtEl>
                                          <p:spTgt spid="9"/>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750"/>
                                        <p:tgtEl>
                                          <p:spTgt spid="12"/>
                                        </p:tgtEl>
                                      </p:cBhvr>
                                    </p:animEffect>
                                  </p:childTnLst>
                                </p:cTn>
                              </p:par>
                            </p:childTnLst>
                          </p:cTn>
                        </p:par>
                        <p:par>
                          <p:cTn id="32" fill="hold">
                            <p:stCondLst>
                              <p:cond delay="5250"/>
                            </p:stCondLst>
                            <p:childTnLst>
                              <p:par>
                                <p:cTn id="33" presetID="10"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750"/>
                                        <p:tgtEl>
                                          <p:spTgt spid="13"/>
                                        </p:tgtEl>
                                      </p:cBhvr>
                                    </p:animEffect>
                                  </p:childTnLst>
                                </p:cTn>
                              </p:par>
                            </p:childTnLst>
                          </p:cTn>
                        </p:par>
                        <p:par>
                          <p:cTn id="36" fill="hold">
                            <p:stCondLst>
                              <p:cond delay="600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750"/>
                                        <p:tgtEl>
                                          <p:spTgt spid="11"/>
                                        </p:tgtEl>
                                      </p:cBhvr>
                                    </p:animEffect>
                                  </p:childTnLst>
                                </p:cTn>
                              </p:par>
                            </p:childTnLst>
                          </p:cTn>
                        </p:par>
                        <p:par>
                          <p:cTn id="40" fill="hold">
                            <p:stCondLst>
                              <p:cond delay="6750"/>
                            </p:stCondLst>
                            <p:childTnLst>
                              <p:par>
                                <p:cTn id="41" presetID="10" presetClass="entr" presetSubtype="0"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Rectangle 2"/>
          <p:cNvSpPr/>
          <p:nvPr/>
        </p:nvSpPr>
        <p:spPr>
          <a:xfrm>
            <a:off x="38100" y="207389"/>
            <a:ext cx="34290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b. Atribut promosi</a:t>
            </a:r>
            <a:endParaRPr lang="en-US" sz="2000" dirty="0">
              <a:solidFill>
                <a:schemeClr val="tx1"/>
              </a:solidFill>
              <a:latin typeface="Calibri" panose="020F0502020204030204" pitchFamily="34" charset="0"/>
              <a:cs typeface="Calibri" panose="020F0502020204030204" pitchFamily="34" charset="0"/>
            </a:endParaRPr>
          </a:p>
        </p:txBody>
      </p:sp>
      <p:sp>
        <p:nvSpPr>
          <p:cNvPr id="5" name="Rounded Rectangle 4"/>
          <p:cNvSpPr/>
          <p:nvPr/>
        </p:nvSpPr>
        <p:spPr>
          <a:xfrm>
            <a:off x="2309006" y="371421"/>
            <a:ext cx="3048000" cy="4236355"/>
          </a:xfrm>
          <a:prstGeom prst="roundRect">
            <a:avLst/>
          </a:prstGeom>
          <a:solidFill>
            <a:srgbClr val="FFFF99"/>
          </a:solidFill>
          <a:ln>
            <a:solidFill>
              <a:srgbClr val="FFFF99"/>
            </a:soli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id-ID" sz="2000" dirty="0" smtClean="0">
                <a:solidFill>
                  <a:schemeClr val="tx1"/>
                </a:solidFill>
                <a:latin typeface="Calibri" panose="020F0502020204030204" pitchFamily="34" charset="0"/>
                <a:cs typeface="Calibri" panose="020F0502020204030204" pitchFamily="34" charset="0"/>
              </a:rPr>
              <a:t>Atribut promosi adalah perlengkapan pendukung dalam setiap program promosi yang sedang berjalan dan berfungsi untuk memberi informasi kepada konsumen. Contohnya, brosur, umbul-umbul, </a:t>
            </a:r>
            <a:r>
              <a:rPr lang="id-ID" sz="2000" i="1" dirty="0" smtClean="0">
                <a:solidFill>
                  <a:schemeClr val="tx1"/>
                </a:solidFill>
                <a:latin typeface="Calibri" panose="020F0502020204030204" pitchFamily="34" charset="0"/>
                <a:cs typeface="Calibri" panose="020F0502020204030204" pitchFamily="34" charset="0"/>
              </a:rPr>
              <a:t>tanding POP</a:t>
            </a:r>
            <a:r>
              <a:rPr lang="id-ID" sz="2000" dirty="0" smtClean="0">
                <a:solidFill>
                  <a:schemeClr val="tx1"/>
                </a:solidFill>
                <a:latin typeface="Calibri" panose="020F0502020204030204" pitchFamily="34" charset="0"/>
                <a:cs typeface="Calibri" panose="020F0502020204030204" pitchFamily="34" charset="0"/>
              </a:rPr>
              <a:t>, </a:t>
            </a:r>
            <a:r>
              <a:rPr lang="id-ID" sz="2000" i="1" dirty="0" smtClean="0">
                <a:solidFill>
                  <a:schemeClr val="tx1"/>
                </a:solidFill>
                <a:latin typeface="Calibri" panose="020F0502020204030204" pitchFamily="34" charset="0"/>
                <a:cs typeface="Calibri" panose="020F0502020204030204" pitchFamily="34" charset="0"/>
              </a:rPr>
              <a:t>shelf talker</a:t>
            </a:r>
            <a:r>
              <a:rPr lang="id-ID" sz="2000" dirty="0" smtClean="0">
                <a:solidFill>
                  <a:schemeClr val="tx1"/>
                </a:solidFill>
                <a:latin typeface="Calibri" panose="020F0502020204030204" pitchFamily="34" charset="0"/>
                <a:cs typeface="Calibri" panose="020F0502020204030204" pitchFamily="34" charset="0"/>
              </a:rPr>
              <a:t>, ambalan, dan </a:t>
            </a:r>
            <a:r>
              <a:rPr lang="id-ID" sz="2000" i="1" dirty="0" smtClean="0">
                <a:solidFill>
                  <a:schemeClr val="tx1"/>
                </a:solidFill>
                <a:latin typeface="Calibri" panose="020F0502020204030204" pitchFamily="34" charset="0"/>
                <a:cs typeface="Calibri" panose="020F0502020204030204" pitchFamily="34" charset="0"/>
              </a:rPr>
              <a:t>vertical banner</a:t>
            </a:r>
            <a:r>
              <a:rPr lang="id-ID" sz="2000" dirty="0" smtClean="0">
                <a:solidFill>
                  <a:schemeClr val="tx1"/>
                </a:solidFill>
                <a:latin typeface="Calibri" panose="020F0502020204030204" pitchFamily="34" charset="0"/>
                <a:cs typeface="Calibri" panose="020F0502020204030204" pitchFamily="34" charset="0"/>
              </a:rPr>
              <a:t>.</a:t>
            </a:r>
            <a:endParaRPr lang="id-ID" sz="2000" b="1" dirty="0">
              <a:solidFill>
                <a:schemeClr val="tx1"/>
              </a:solidFill>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88" y="2050838"/>
            <a:ext cx="2527859" cy="2209902"/>
          </a:xfrm>
          <a:prstGeom prst="rect">
            <a:avLst/>
          </a:prstGeom>
        </p:spPr>
      </p:pic>
      <p:sp>
        <p:nvSpPr>
          <p:cNvPr id="7" name="TextBox 6"/>
          <p:cNvSpPr txBox="1"/>
          <p:nvPr/>
        </p:nvSpPr>
        <p:spPr>
          <a:xfrm>
            <a:off x="486633" y="4236824"/>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6400" y="1043622"/>
            <a:ext cx="3419498" cy="2173919"/>
          </a:xfrm>
          <a:prstGeom prst="round2SameRect">
            <a:avLst/>
          </a:prstGeom>
        </p:spPr>
      </p:pic>
      <p:sp>
        <p:nvSpPr>
          <p:cNvPr id="8" name="TextBox 7"/>
          <p:cNvSpPr txBox="1"/>
          <p:nvPr/>
        </p:nvSpPr>
        <p:spPr>
          <a:xfrm>
            <a:off x="7679867" y="3245730"/>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94340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75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750"/>
                                        <p:tgtEl>
                                          <p:spTgt spid="7"/>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750"/>
                                        <p:tgtEl>
                                          <p:spTgt spid="5"/>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750"/>
                                        <p:tgtEl>
                                          <p:spTgt spid="2"/>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875" y="1144884"/>
            <a:ext cx="3631680" cy="3631680"/>
          </a:xfrm>
          <a:prstGeom prst="rect">
            <a:avLst/>
          </a:prstGeom>
        </p:spPr>
      </p:pic>
      <p:sp>
        <p:nvSpPr>
          <p:cNvPr id="2" name="AutoShape 2" descr="Cotton stack of colorful folded clothes on white table indoors empty space background.Household concept.Clean laundry pile."/>
          <p:cNvSpPr>
            <a:spLocks noChangeAspect="1" noChangeArrowheads="1"/>
          </p:cNvSpPr>
          <p:nvPr/>
        </p:nvSpPr>
        <p:spPr bwMode="auto">
          <a:xfrm>
            <a:off x="191485" y="-238327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7" name="テキスト プレースホルダー 5"/>
          <p:cNvSpPr txBox="1">
            <a:spLocks/>
          </p:cNvSpPr>
          <p:nvPr/>
        </p:nvSpPr>
        <p:spPr>
          <a:xfrm>
            <a:off x="0" y="123031"/>
            <a:ext cx="1066800" cy="647088"/>
          </a:xfrm>
          <a:prstGeom prst="rect">
            <a:avLst/>
          </a:prstGeom>
          <a:solidFill>
            <a:srgbClr val="CC3399"/>
          </a:solidFill>
        </p:spPr>
        <p:txBody>
          <a:bodyPr vert="horz" lIns="163275" tIns="81638" rIns="163275" bIns="81638" rtlCol="0">
            <a:normAutofit/>
          </a:bodyPr>
          <a:lstStyle>
            <a:lvl1pPr marL="0" indent="0" algn="l" defTabSz="1632753" rtl="0" eaLnBrk="1" latinLnBrk="0" hangingPunct="1">
              <a:lnSpc>
                <a:spcPct val="120000"/>
              </a:lnSpc>
              <a:spcBef>
                <a:spcPts val="1200"/>
              </a:spcBef>
              <a:buFont typeface="Arial" panose="020B0604020202020204" pitchFamily="34" charset="0"/>
              <a:buNone/>
              <a:defRPr kumimoji="1" sz="2400" kern="1200" baseline="0">
                <a:solidFill>
                  <a:schemeClr val="tx2"/>
                </a:solidFill>
                <a:latin typeface="Route 159 UltraLight"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l" defTabSz="1632753" rtl="0"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altLang="ja-JP" sz="2400" b="0" i="0" u="none" strike="noStrike" kern="1200" cap="none" spc="0" normalizeH="0" baseline="0" noProof="0" smtClean="0">
                <a:ln>
                  <a:noFill/>
                </a:ln>
                <a:solidFill>
                  <a:srgbClr val="545454"/>
                </a:solidFill>
                <a:effectLst/>
                <a:uLnTx/>
                <a:uFillTx/>
                <a:latin typeface="Route 159 UltraLight" pitchFamily="50" charset="0"/>
                <a:cs typeface="+mn-cs"/>
              </a:rPr>
              <a:t> </a:t>
            </a:r>
            <a:endParaRPr kumimoji="1" lang="ja-JP" altLang="en-US" sz="2400" b="0" i="0" u="none" strike="noStrike" kern="1200" cap="none" spc="0" normalizeH="0" baseline="0" noProof="0" dirty="0">
              <a:ln>
                <a:noFill/>
              </a:ln>
              <a:solidFill>
                <a:srgbClr val="545454"/>
              </a:solidFill>
              <a:effectLst/>
              <a:uLnTx/>
              <a:uFillTx/>
              <a:latin typeface="Route 159 UltraLight" pitchFamily="50" charset="0"/>
              <a:cs typeface="+mn-cs"/>
            </a:endParaRPr>
          </a:p>
        </p:txBody>
      </p:sp>
      <p:sp>
        <p:nvSpPr>
          <p:cNvPr id="8" name="直角三角形 10"/>
          <p:cNvSpPr/>
          <p:nvPr/>
        </p:nvSpPr>
        <p:spPr>
          <a:xfrm rot="5400000">
            <a:off x="720673" y="720359"/>
            <a:ext cx="288034" cy="432841"/>
          </a:xfrm>
          <a:prstGeom prst="rtTriangle">
            <a:avLst/>
          </a:prstGeom>
          <a:solidFill>
            <a:srgbClr val="CC006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ja-JP" altLang="en-US" sz="1800" b="0" i="0" u="none" strike="noStrike" kern="0" cap="none" spc="0" normalizeH="0" baseline="0" noProof="0">
              <a:ln>
                <a:noFill/>
              </a:ln>
              <a:solidFill>
                <a:sysClr val="window" lastClr="FFFFFF"/>
              </a:solidFill>
              <a:effectLst/>
              <a:uLnTx/>
              <a:uFillTx/>
              <a:latin typeface="Open Sans"/>
              <a:cs typeface="+mn-cs"/>
            </a:endParaRPr>
          </a:p>
        </p:txBody>
      </p:sp>
      <p:sp>
        <p:nvSpPr>
          <p:cNvPr id="11" name="テキスト プレースホルダー 6"/>
          <p:cNvSpPr txBox="1">
            <a:spLocks/>
          </p:cNvSpPr>
          <p:nvPr/>
        </p:nvSpPr>
        <p:spPr>
          <a:xfrm>
            <a:off x="1066800" y="-53330"/>
            <a:ext cx="7551683" cy="470711"/>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800" dirty="0" smtClean="0">
                <a:solidFill>
                  <a:srgbClr val="CC3399"/>
                </a:solidFill>
                <a:latin typeface="Calibri" panose="020F0502020204030204" pitchFamily="34" charset="0"/>
                <a:cs typeface="Calibri" panose="020F0502020204030204" pitchFamily="34" charset="0"/>
              </a:rPr>
              <a:t>Ruang Lingkup </a:t>
            </a:r>
            <a:r>
              <a:rPr lang="id-ID" altLang="ja-JP" sz="2800" i="1" dirty="0" smtClean="0">
                <a:solidFill>
                  <a:srgbClr val="CC3399"/>
                </a:solidFill>
                <a:latin typeface="Calibri" panose="020F0502020204030204" pitchFamily="34" charset="0"/>
                <a:cs typeface="Calibri" panose="020F0502020204030204" pitchFamily="34" charset="0"/>
              </a:rPr>
              <a:t>Public Relation</a:t>
            </a:r>
            <a:endParaRPr lang="fi-FI" altLang="ja-JP" sz="2800" i="1" dirty="0">
              <a:solidFill>
                <a:srgbClr val="CC3399"/>
              </a:solidFill>
              <a:latin typeface="Calibri" panose="020F0502020204030204" pitchFamily="34" charset="0"/>
              <a:cs typeface="Calibri" panose="020F0502020204030204" pitchFamily="34" charset="0"/>
            </a:endParaRPr>
          </a:p>
        </p:txBody>
      </p:sp>
      <p:sp>
        <p:nvSpPr>
          <p:cNvPr id="18" name="TextBox 17"/>
          <p:cNvSpPr txBox="1"/>
          <p:nvPr/>
        </p:nvSpPr>
        <p:spPr>
          <a:xfrm rot="16200000">
            <a:off x="-180573" y="3677510"/>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13" name="正方形/長方形 15"/>
          <p:cNvSpPr/>
          <p:nvPr/>
        </p:nvSpPr>
        <p:spPr>
          <a:xfrm flipV="1">
            <a:off x="1196965" y="511784"/>
            <a:ext cx="4365635" cy="45719"/>
          </a:xfrm>
          <a:prstGeom prst="rect">
            <a:avLst/>
          </a:prstGeom>
          <a:solidFill>
            <a:srgbClr val="CC3399"/>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ja-JP" altLang="en-US" sz="1800" b="0" i="0" u="none" strike="noStrike" kern="0" cap="none" spc="0" normalizeH="0" baseline="0" noProof="0">
              <a:ln>
                <a:noFill/>
              </a:ln>
              <a:solidFill>
                <a:sysClr val="window" lastClr="FFFFFF"/>
              </a:solidFill>
              <a:effectLst/>
              <a:uLnTx/>
              <a:uFillTx/>
              <a:latin typeface="Open Sans"/>
              <a:cs typeface="+mn-cs"/>
            </a:endParaRPr>
          </a:p>
        </p:txBody>
      </p:sp>
      <p:sp>
        <p:nvSpPr>
          <p:cNvPr id="14" name="テキスト プレースホルダー 18"/>
          <p:cNvSpPr txBox="1">
            <a:spLocks/>
          </p:cNvSpPr>
          <p:nvPr/>
        </p:nvSpPr>
        <p:spPr>
          <a:xfrm>
            <a:off x="203100" y="209550"/>
            <a:ext cx="711300" cy="45720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9600" kern="1200" baseline="0">
                <a:solidFill>
                  <a:schemeClr val="bg1"/>
                </a:solidFill>
                <a:latin typeface="+mj-lt"/>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0" eaLnBrk="1" fontAlgn="auto" latinLnBrk="0" hangingPunct="1">
              <a:lnSpc>
                <a:spcPct val="120000"/>
              </a:lnSpc>
              <a:spcBef>
                <a:spcPts val="1200"/>
              </a:spcBef>
              <a:spcAft>
                <a:spcPts val="0"/>
              </a:spcAft>
              <a:buClrTx/>
              <a:buSzTx/>
              <a:buFont typeface="Arial" panose="020B0604020202020204" pitchFamily="34" charset="0"/>
              <a:buNone/>
              <a:tabLst/>
              <a:defRPr/>
            </a:pPr>
            <a:r>
              <a:rPr lang="id-ID" altLang="ja-JP" sz="4000" b="1" noProof="0" dirty="0" smtClean="0">
                <a:latin typeface="Calibri" panose="020F0502020204030204" pitchFamily="34" charset="0"/>
                <a:cs typeface="Calibri" panose="020F0502020204030204" pitchFamily="34" charset="0"/>
              </a:rPr>
              <a:t>B</a:t>
            </a:r>
            <a:endParaRPr kumimoji="1" lang="ja-JP" altLang="en-US" sz="4000" b="1" i="0" u="none" strike="noStrike" kern="1200" cap="none" spc="0" normalizeH="0" baseline="0" noProof="0" dirty="0">
              <a:ln>
                <a:noFill/>
              </a:ln>
              <a:effectLst/>
              <a:uLnTx/>
              <a:uFillTx/>
              <a:latin typeface="Calibri" panose="020F0502020204030204" pitchFamily="34" charset="0"/>
              <a:cs typeface="Calibri" panose="020F0502020204030204" pitchFamily="34" charset="0"/>
            </a:endParaRPr>
          </a:p>
        </p:txBody>
      </p:sp>
      <p:sp>
        <p:nvSpPr>
          <p:cNvPr id="15" name="Oval 14"/>
          <p:cNvSpPr/>
          <p:nvPr/>
        </p:nvSpPr>
        <p:spPr>
          <a:xfrm>
            <a:off x="272624" y="154147"/>
            <a:ext cx="543787" cy="5676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テキスト プレースホルダー 6"/>
          <p:cNvSpPr txBox="1">
            <a:spLocks/>
          </p:cNvSpPr>
          <p:nvPr/>
        </p:nvSpPr>
        <p:spPr>
          <a:xfrm>
            <a:off x="1009928" y="554561"/>
            <a:ext cx="7067272"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1. Pengertian Hubungan Masyarakat (</a:t>
            </a:r>
            <a:r>
              <a:rPr lang="id-ID" altLang="ja-JP" sz="2400" i="1" dirty="0" smtClean="0">
                <a:solidFill>
                  <a:srgbClr val="CC3399"/>
                </a:solidFill>
                <a:latin typeface="+mn-lt"/>
                <a:cs typeface="Arial" pitchFamily="34" charset="0"/>
              </a:rPr>
              <a:t>Public Relation</a:t>
            </a:r>
            <a:r>
              <a:rPr lang="id-ID" altLang="ja-JP" sz="2400" dirty="0" smtClean="0">
                <a:solidFill>
                  <a:srgbClr val="CC3399"/>
                </a:solidFill>
                <a:latin typeface="+mn-lt"/>
                <a:cs typeface="Arial" pitchFamily="34" charset="0"/>
              </a:rPr>
              <a:t>)</a:t>
            </a:r>
            <a:endParaRPr lang="fi-FI" altLang="ja-JP" sz="2400" dirty="0">
              <a:solidFill>
                <a:srgbClr val="CC3399"/>
              </a:solidFill>
              <a:latin typeface="+mn-lt"/>
              <a:cs typeface="Arial" pitchFamily="34" charset="0"/>
            </a:endParaRPr>
          </a:p>
        </p:txBody>
      </p:sp>
      <p:sp>
        <p:nvSpPr>
          <p:cNvPr id="19" name="Rounded Rectangular Callout 18"/>
          <p:cNvSpPr/>
          <p:nvPr/>
        </p:nvSpPr>
        <p:spPr>
          <a:xfrm>
            <a:off x="2438400" y="1300550"/>
            <a:ext cx="5933468" cy="2955824"/>
          </a:xfrm>
          <a:prstGeom prst="wedgeRoundRectCallout">
            <a:avLst>
              <a:gd name="adj1" fmla="val -58274"/>
              <a:gd name="adj2" fmla="val -7861"/>
              <a:gd name="adj3" fmla="val 16667"/>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Menurut </a:t>
            </a:r>
            <a:r>
              <a:rPr lang="id-ID" sz="2000" b="1" dirty="0" smtClean="0">
                <a:solidFill>
                  <a:schemeClr val="tx1"/>
                </a:solidFill>
                <a:latin typeface="Calibri" panose="020F0502020204030204" pitchFamily="34" charset="0"/>
                <a:cs typeface="Calibri" panose="020F0502020204030204" pitchFamily="34" charset="0"/>
              </a:rPr>
              <a:t>Cutlip</a:t>
            </a:r>
            <a:r>
              <a:rPr lang="id-ID" sz="2000" dirty="0" smtClean="0">
                <a:solidFill>
                  <a:schemeClr val="tx1"/>
                </a:solidFill>
                <a:latin typeface="Calibri" panose="020F0502020204030204" pitchFamily="34" charset="0"/>
                <a:cs typeface="Calibri" panose="020F0502020204030204" pitchFamily="34" charset="0"/>
              </a:rPr>
              <a:t> dan </a:t>
            </a:r>
            <a:r>
              <a:rPr lang="id-ID" sz="2000" b="1" dirty="0" smtClean="0">
                <a:solidFill>
                  <a:schemeClr val="tx1"/>
                </a:solidFill>
                <a:latin typeface="Calibri" panose="020F0502020204030204" pitchFamily="34" charset="0"/>
                <a:cs typeface="Calibri" panose="020F0502020204030204" pitchFamily="34" charset="0"/>
              </a:rPr>
              <a:t>Center</a:t>
            </a:r>
            <a:r>
              <a:rPr lang="id-ID" sz="2000" dirty="0" smtClean="0">
                <a:solidFill>
                  <a:schemeClr val="tx1"/>
                </a:solidFill>
                <a:latin typeface="Calibri" panose="020F0502020204030204" pitchFamily="34" charset="0"/>
                <a:cs typeface="Calibri" panose="020F0502020204030204" pitchFamily="34" charset="0"/>
              </a:rPr>
              <a:t> dalam </a:t>
            </a:r>
            <a:r>
              <a:rPr lang="id-ID" sz="2000" b="1" dirty="0" smtClean="0">
                <a:solidFill>
                  <a:schemeClr val="tx1"/>
                </a:solidFill>
                <a:latin typeface="Calibri" panose="020F0502020204030204" pitchFamily="34" charset="0"/>
                <a:cs typeface="Calibri" panose="020F0502020204030204" pitchFamily="34" charset="0"/>
              </a:rPr>
              <a:t>Suhandang</a:t>
            </a:r>
            <a:r>
              <a:rPr lang="id-ID" sz="2000" dirty="0" smtClean="0">
                <a:solidFill>
                  <a:schemeClr val="tx1"/>
                </a:solidFill>
                <a:latin typeface="Calibri" panose="020F0502020204030204" pitchFamily="34" charset="0"/>
                <a:cs typeface="Calibri" panose="020F0502020204030204" pitchFamily="34" charset="0"/>
              </a:rPr>
              <a:t> (2012: 45). Public relation adalah suatu kegiatan komunikasi dan penafsiran serta komunikasi-komunikasi dan gagasan-gagasan dari suatu lembaga kepada publiknya, serta pendapat dari publiknya itu kepada lembaga tadi, dalam usaha yang jujur untuk menumbuhkan kepentingan bersama sehingga dapat tercipta suatu persesuaian yang harmonis dari lembaga itu dengan masyarakat.</a:t>
            </a:r>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Tree>
    <p:extLst>
      <p:ext uri="{BB962C8B-B14F-4D97-AF65-F5344CB8AC3E}">
        <p14:creationId xmlns:p14="http://schemas.microsoft.com/office/powerpoint/2010/main" val="488394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750"/>
                                        <p:tgtEl>
                                          <p:spTgt spid="16"/>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750"/>
                                        <p:tgtEl>
                                          <p:spTgt spid="1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750"/>
                                        <p:tgtEl>
                                          <p:spTgt spid="18"/>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6" grpId="0"/>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9050"/>
            <a:ext cx="72390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defRPr/>
            </a:pPr>
            <a:r>
              <a:rPr lang="id-ID" altLang="ja-JP" sz="2400" dirty="0" smtClean="0">
                <a:solidFill>
                  <a:srgbClr val="CC3399"/>
                </a:solidFill>
                <a:latin typeface="+mn-lt"/>
                <a:cs typeface="Arial" pitchFamily="34" charset="0"/>
              </a:rPr>
              <a:t>2. Karakteristik Hubungan Masyarakat (</a:t>
            </a:r>
            <a:r>
              <a:rPr lang="id-ID" altLang="ja-JP" sz="2400" i="1" dirty="0" smtClean="0">
                <a:solidFill>
                  <a:srgbClr val="CC3399"/>
                </a:solidFill>
                <a:latin typeface="+mn-lt"/>
                <a:cs typeface="Arial" pitchFamily="34" charset="0"/>
              </a:rPr>
              <a:t>Public Relation</a:t>
            </a:r>
            <a:r>
              <a:rPr lang="id-ID" altLang="ja-JP" sz="2400" dirty="0" smtClean="0">
                <a:solidFill>
                  <a:srgbClr val="CC3399"/>
                </a:solidFill>
                <a:latin typeface="+mn-lt"/>
                <a:cs typeface="Arial" pitchFamily="34" charset="0"/>
              </a:rPr>
              <a:t>)</a:t>
            </a:r>
            <a:endParaRPr lang="fi-FI" altLang="ja-JP" sz="2400" dirty="0">
              <a:solidFill>
                <a:srgbClr val="CC3399"/>
              </a:solidFill>
              <a:latin typeface="+mn-lt"/>
              <a:cs typeface="Arial" pitchFamily="34" charset="0"/>
            </a:endParaRPr>
          </a:p>
        </p:txBody>
      </p:sp>
      <p:sp>
        <p:nvSpPr>
          <p:cNvPr id="5" name="Rectangle 4"/>
          <p:cNvSpPr/>
          <p:nvPr/>
        </p:nvSpPr>
        <p:spPr>
          <a:xfrm>
            <a:off x="152400" y="628375"/>
            <a:ext cx="7391400" cy="76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Berdasarkan pengertian para ahli, dapat diperoleh karakteristik </a:t>
            </a:r>
            <a:r>
              <a:rPr lang="id-ID" sz="2000" i="1" dirty="0" smtClean="0">
                <a:solidFill>
                  <a:schemeClr val="tx1"/>
                </a:solidFill>
                <a:latin typeface="Calibri" panose="020F0502020204030204" pitchFamily="34" charset="0"/>
                <a:cs typeface="Calibri" panose="020F0502020204030204" pitchFamily="34" charset="0"/>
              </a:rPr>
              <a:t>public relation </a:t>
            </a:r>
            <a:r>
              <a:rPr lang="id-ID" sz="2000" dirty="0" smtClean="0">
                <a:solidFill>
                  <a:schemeClr val="tx1"/>
                </a:solidFill>
                <a:latin typeface="Calibri" panose="020F0502020204030204" pitchFamily="34" charset="0"/>
                <a:cs typeface="Calibri" panose="020F0502020204030204" pitchFamily="34" charset="0"/>
              </a:rPr>
              <a:t>(humas), yaitu sebagai berikut.</a:t>
            </a:r>
            <a:endParaRPr lang="en-US" sz="2000" dirty="0">
              <a:solidFill>
                <a:schemeClr val="tx1"/>
              </a:solidFill>
              <a:latin typeface="Calibri" panose="020F0502020204030204" pitchFamily="34" charset="0"/>
              <a:cs typeface="Calibri" panose="020F0502020204030204" pitchFamily="34" charset="0"/>
            </a:endParaRPr>
          </a:p>
        </p:txBody>
      </p:sp>
      <p:sp>
        <p:nvSpPr>
          <p:cNvPr id="6" name="Rounded Rectangle 5"/>
          <p:cNvSpPr/>
          <p:nvPr/>
        </p:nvSpPr>
        <p:spPr>
          <a:xfrm>
            <a:off x="473466" y="1491588"/>
            <a:ext cx="408312" cy="385072"/>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a:latin typeface="Calibri" panose="020F0502020204030204" pitchFamily="34" charset="0"/>
                <a:cs typeface="Calibri" panose="020F0502020204030204" pitchFamily="34" charset="0"/>
              </a:rPr>
              <a:t>a</a:t>
            </a:r>
            <a:endParaRPr lang="en-US" sz="2000" b="1" dirty="0">
              <a:latin typeface="Calibri" panose="020F0502020204030204" pitchFamily="34" charset="0"/>
              <a:cs typeface="Calibri" panose="020F0502020204030204" pitchFamily="34" charset="0"/>
            </a:endParaRPr>
          </a:p>
        </p:txBody>
      </p:sp>
      <p:sp>
        <p:nvSpPr>
          <p:cNvPr id="7" name="Right Arrow 6"/>
          <p:cNvSpPr/>
          <p:nvPr/>
        </p:nvSpPr>
        <p:spPr>
          <a:xfrm>
            <a:off x="1012389" y="1546323"/>
            <a:ext cx="304800" cy="297950"/>
          </a:xfrm>
          <a:prstGeom prst="rightArrow">
            <a:avLst>
              <a:gd name="adj1" fmla="val 50000"/>
              <a:gd name="adj2" fmla="val 47161"/>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8" name="Rectangle 7"/>
          <p:cNvSpPr/>
          <p:nvPr/>
        </p:nvSpPr>
        <p:spPr>
          <a:xfrm>
            <a:off x="1468582" y="1491588"/>
            <a:ext cx="5389418"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Adanya upaya komunikasi yang bersifat dua arah.</a:t>
            </a:r>
            <a:endParaRPr lang="en-US" sz="2000" dirty="0">
              <a:solidFill>
                <a:schemeClr val="tx1"/>
              </a:solidFill>
              <a:latin typeface="Calibri" panose="020F0502020204030204" pitchFamily="34" charset="0"/>
              <a:cs typeface="Calibri" panose="020F0502020204030204" pitchFamily="34" charset="0"/>
            </a:endParaRPr>
          </a:p>
        </p:txBody>
      </p:sp>
      <p:sp>
        <p:nvSpPr>
          <p:cNvPr id="9" name="Rounded Rectangle 8"/>
          <p:cNvSpPr/>
          <p:nvPr/>
        </p:nvSpPr>
        <p:spPr>
          <a:xfrm>
            <a:off x="473466" y="2097024"/>
            <a:ext cx="408312" cy="385072"/>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b</a:t>
            </a:r>
            <a:endParaRPr lang="en-US" sz="2000" b="1" dirty="0">
              <a:latin typeface="Calibri" panose="020F0502020204030204" pitchFamily="34" charset="0"/>
              <a:cs typeface="Calibri" panose="020F0502020204030204" pitchFamily="34" charset="0"/>
            </a:endParaRPr>
          </a:p>
        </p:txBody>
      </p:sp>
      <p:sp>
        <p:nvSpPr>
          <p:cNvPr id="10" name="Right Arrow 9"/>
          <p:cNvSpPr/>
          <p:nvPr/>
        </p:nvSpPr>
        <p:spPr>
          <a:xfrm>
            <a:off x="1012389" y="2151759"/>
            <a:ext cx="304800" cy="297950"/>
          </a:xfrm>
          <a:prstGeom prst="rightArrow">
            <a:avLst>
              <a:gd name="adj1" fmla="val 50000"/>
              <a:gd name="adj2" fmla="val 47161"/>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11" name="Rectangle 10"/>
          <p:cNvSpPr/>
          <p:nvPr/>
        </p:nvSpPr>
        <p:spPr>
          <a:xfrm>
            <a:off x="1468582" y="2097024"/>
            <a:ext cx="5389418"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Sifatnya yang terencana.</a:t>
            </a:r>
            <a:endParaRPr lang="en-US" sz="2000" dirty="0">
              <a:solidFill>
                <a:schemeClr val="tx1"/>
              </a:solidFill>
              <a:latin typeface="Calibri" panose="020F0502020204030204" pitchFamily="34" charset="0"/>
              <a:cs typeface="Calibri" panose="020F0502020204030204" pitchFamily="34" charset="0"/>
            </a:endParaRPr>
          </a:p>
        </p:txBody>
      </p:sp>
      <p:sp>
        <p:nvSpPr>
          <p:cNvPr id="12" name="Rounded Rectangle 11"/>
          <p:cNvSpPr/>
          <p:nvPr/>
        </p:nvSpPr>
        <p:spPr>
          <a:xfrm>
            <a:off x="487321" y="2746995"/>
            <a:ext cx="408312" cy="385072"/>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c</a:t>
            </a:r>
            <a:endParaRPr lang="en-US" sz="2000" b="1" dirty="0">
              <a:latin typeface="Calibri" panose="020F0502020204030204" pitchFamily="34" charset="0"/>
              <a:cs typeface="Calibri" panose="020F0502020204030204" pitchFamily="34" charset="0"/>
            </a:endParaRPr>
          </a:p>
        </p:txBody>
      </p:sp>
      <p:sp>
        <p:nvSpPr>
          <p:cNvPr id="13" name="Right Arrow 12"/>
          <p:cNvSpPr/>
          <p:nvPr/>
        </p:nvSpPr>
        <p:spPr>
          <a:xfrm>
            <a:off x="1026244" y="2801730"/>
            <a:ext cx="304800" cy="297950"/>
          </a:xfrm>
          <a:prstGeom prst="rightArrow">
            <a:avLst>
              <a:gd name="adj1" fmla="val 50000"/>
              <a:gd name="adj2" fmla="val 47161"/>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14" name="Rectangle 13"/>
          <p:cNvSpPr/>
          <p:nvPr/>
        </p:nvSpPr>
        <p:spPr>
          <a:xfrm>
            <a:off x="1482437" y="2746995"/>
            <a:ext cx="5389418"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Berorientasi pada organisasi.</a:t>
            </a:r>
            <a:endParaRPr lang="en-US" sz="2000" dirty="0">
              <a:solidFill>
                <a:schemeClr val="tx1"/>
              </a:solidFill>
              <a:latin typeface="Calibri" panose="020F0502020204030204" pitchFamily="34" charset="0"/>
              <a:cs typeface="Calibri" panose="020F0502020204030204" pitchFamily="34" charset="0"/>
            </a:endParaRPr>
          </a:p>
        </p:txBody>
      </p:sp>
      <p:sp>
        <p:nvSpPr>
          <p:cNvPr id="15" name="Rounded Rectangle 14"/>
          <p:cNvSpPr/>
          <p:nvPr/>
        </p:nvSpPr>
        <p:spPr>
          <a:xfrm>
            <a:off x="487321" y="3352431"/>
            <a:ext cx="408312" cy="385072"/>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d</a:t>
            </a:r>
            <a:endParaRPr lang="en-US" sz="2000" b="1" dirty="0">
              <a:latin typeface="Calibri" panose="020F0502020204030204" pitchFamily="34" charset="0"/>
              <a:cs typeface="Calibri" panose="020F0502020204030204" pitchFamily="34" charset="0"/>
            </a:endParaRPr>
          </a:p>
        </p:txBody>
      </p:sp>
      <p:sp>
        <p:nvSpPr>
          <p:cNvPr id="16" name="Right Arrow 15"/>
          <p:cNvSpPr/>
          <p:nvPr/>
        </p:nvSpPr>
        <p:spPr>
          <a:xfrm>
            <a:off x="1026244" y="3407166"/>
            <a:ext cx="304800" cy="297950"/>
          </a:xfrm>
          <a:prstGeom prst="rightArrow">
            <a:avLst>
              <a:gd name="adj1" fmla="val 50000"/>
              <a:gd name="adj2" fmla="val 47161"/>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17" name="Rectangle 16"/>
          <p:cNvSpPr/>
          <p:nvPr/>
        </p:nvSpPr>
        <p:spPr>
          <a:xfrm>
            <a:off x="1482437" y="3352431"/>
            <a:ext cx="5389418"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Sasarannya adalah publik.</a:t>
            </a:r>
            <a:endParaRPr lang="en-US" sz="2000" dirty="0">
              <a:solidFill>
                <a:schemeClr val="tx1"/>
              </a:solidFill>
              <a:latin typeface="Calibri" panose="020F0502020204030204" pitchFamily="34" charset="0"/>
              <a:cs typeface="Calibri" panose="020F0502020204030204" pitchFamily="34" charset="0"/>
            </a:endParaRPr>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3800" y="1860990"/>
            <a:ext cx="2482008" cy="2513425"/>
          </a:xfrm>
          <a:prstGeom prst="rect">
            <a:avLst/>
          </a:prstGeom>
        </p:spPr>
      </p:pic>
      <p:sp>
        <p:nvSpPr>
          <p:cNvPr id="21" name="TextBox 20"/>
          <p:cNvSpPr txBox="1"/>
          <p:nvPr/>
        </p:nvSpPr>
        <p:spPr>
          <a:xfrm>
            <a:off x="6584799" y="4400392"/>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36351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750"/>
                                        <p:tgtEl>
                                          <p:spTgt spid="20"/>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750"/>
                                        <p:tgtEl>
                                          <p:spTgt spid="21"/>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750"/>
                                        <p:tgtEl>
                                          <p:spTgt spid="5"/>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750"/>
                                        <p:tgtEl>
                                          <p:spTgt spid="6"/>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750"/>
                                        <p:tgtEl>
                                          <p:spTgt spid="8"/>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750"/>
                                        <p:tgtEl>
                                          <p:spTgt spid="9"/>
                                        </p:tgtEl>
                                      </p:cBhvr>
                                    </p:animEffect>
                                  </p:childTnLst>
                                </p:cTn>
                              </p:par>
                            </p:childTnLst>
                          </p:cTn>
                        </p:par>
                        <p:par>
                          <p:cTn id="36" fill="hold">
                            <p:stCondLst>
                              <p:cond delay="6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750"/>
                                        <p:tgtEl>
                                          <p:spTgt spid="10"/>
                                        </p:tgtEl>
                                      </p:cBhvr>
                                    </p:animEffect>
                                  </p:childTnLst>
                                </p:cTn>
                              </p:par>
                            </p:childTnLst>
                          </p:cTn>
                        </p:par>
                        <p:par>
                          <p:cTn id="40" fill="hold">
                            <p:stCondLst>
                              <p:cond delay="6750"/>
                            </p:stCondLst>
                            <p:childTnLst>
                              <p:par>
                                <p:cTn id="41" presetID="10"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750"/>
                                        <p:tgtEl>
                                          <p:spTgt spid="11"/>
                                        </p:tgtEl>
                                      </p:cBhvr>
                                    </p:animEffect>
                                  </p:childTnLst>
                                </p:cTn>
                              </p:par>
                            </p:childTnLst>
                          </p:cTn>
                        </p:par>
                        <p:par>
                          <p:cTn id="44" fill="hold">
                            <p:stCondLst>
                              <p:cond delay="75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750"/>
                                        <p:tgtEl>
                                          <p:spTgt spid="12"/>
                                        </p:tgtEl>
                                      </p:cBhvr>
                                    </p:animEffect>
                                  </p:childTnLst>
                                </p:cTn>
                              </p:par>
                            </p:childTnLst>
                          </p:cTn>
                        </p:par>
                        <p:par>
                          <p:cTn id="48" fill="hold">
                            <p:stCondLst>
                              <p:cond delay="82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750"/>
                                        <p:tgtEl>
                                          <p:spTgt spid="14"/>
                                        </p:tgtEl>
                                      </p:cBhvr>
                                    </p:animEffect>
                                  </p:childTnLst>
                                </p:cTn>
                              </p:par>
                            </p:childTnLst>
                          </p:cTn>
                        </p:par>
                        <p:par>
                          <p:cTn id="56" fill="hold">
                            <p:stCondLst>
                              <p:cond delay="9750"/>
                            </p:stCondLst>
                            <p:childTnLst>
                              <p:par>
                                <p:cTn id="57" presetID="10"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750"/>
                                        <p:tgtEl>
                                          <p:spTgt spid="15"/>
                                        </p:tgtEl>
                                      </p:cBhvr>
                                    </p:animEffect>
                                  </p:childTnLst>
                                </p:cTn>
                              </p:par>
                            </p:childTnLst>
                          </p:cTn>
                        </p:par>
                        <p:par>
                          <p:cTn id="60" fill="hold">
                            <p:stCondLst>
                              <p:cond delay="10500"/>
                            </p:stCondLst>
                            <p:childTnLst>
                              <p:par>
                                <p:cTn id="61" presetID="10" presetClass="entr" presetSubtype="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750"/>
                                        <p:tgtEl>
                                          <p:spTgt spid="16"/>
                                        </p:tgtEl>
                                      </p:cBhvr>
                                    </p:animEffect>
                                  </p:childTnLst>
                                </p:cTn>
                              </p:par>
                            </p:childTnLst>
                          </p:cTn>
                        </p:par>
                        <p:par>
                          <p:cTn id="64" fill="hold">
                            <p:stCondLst>
                              <p:cond delay="11250"/>
                            </p:stCondLst>
                            <p:childTnLst>
                              <p:par>
                                <p:cTn id="65" presetID="10" presetClass="entr" presetSubtype="0"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9050"/>
            <a:ext cx="72390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defRPr/>
            </a:pPr>
            <a:r>
              <a:rPr lang="id-ID" altLang="ja-JP" sz="2400" dirty="0" smtClean="0">
                <a:solidFill>
                  <a:srgbClr val="CC3399"/>
                </a:solidFill>
                <a:latin typeface="+mn-lt"/>
                <a:cs typeface="Arial" pitchFamily="34" charset="0"/>
              </a:rPr>
              <a:t>3. Fungsi Hubungan Masyarakat (</a:t>
            </a:r>
            <a:r>
              <a:rPr lang="id-ID" altLang="ja-JP" sz="2400" i="1" dirty="0" smtClean="0">
                <a:solidFill>
                  <a:srgbClr val="CC3399"/>
                </a:solidFill>
                <a:latin typeface="+mn-lt"/>
                <a:cs typeface="Arial" pitchFamily="34" charset="0"/>
              </a:rPr>
              <a:t>Public Relation</a:t>
            </a:r>
            <a:r>
              <a:rPr lang="id-ID" altLang="ja-JP" sz="2400" dirty="0" smtClean="0">
                <a:solidFill>
                  <a:srgbClr val="CC3399"/>
                </a:solidFill>
                <a:latin typeface="+mn-lt"/>
                <a:cs typeface="Arial" pitchFamily="34" charset="0"/>
              </a:rPr>
              <a:t>)</a:t>
            </a:r>
            <a:endParaRPr lang="fi-FI" altLang="ja-JP" sz="2400" dirty="0">
              <a:solidFill>
                <a:srgbClr val="CC3399"/>
              </a:solidFill>
              <a:latin typeface="+mn-lt"/>
              <a:cs typeface="Arial" pitchFamily="34" charset="0"/>
            </a:endParaRPr>
          </a:p>
        </p:txBody>
      </p:sp>
      <p:sp>
        <p:nvSpPr>
          <p:cNvPr id="5" name="Rectangle 4"/>
          <p:cNvSpPr/>
          <p:nvPr/>
        </p:nvSpPr>
        <p:spPr>
          <a:xfrm>
            <a:off x="76200" y="465655"/>
            <a:ext cx="42672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a. Humas sebagai pusat informasi</a:t>
            </a:r>
            <a:endParaRPr lang="en-US" sz="2000" dirty="0">
              <a:solidFill>
                <a:schemeClr val="tx1"/>
              </a:solidFill>
              <a:latin typeface="Calibri" panose="020F0502020204030204" pitchFamily="34" charset="0"/>
              <a:cs typeface="Calibri" panose="020F0502020204030204" pitchFamily="34" charset="0"/>
            </a:endParaRPr>
          </a:p>
        </p:txBody>
      </p:sp>
      <p:sp>
        <p:nvSpPr>
          <p:cNvPr id="6" name="Snip Single Corner Rectangle 5"/>
          <p:cNvSpPr/>
          <p:nvPr/>
        </p:nvSpPr>
        <p:spPr>
          <a:xfrm>
            <a:off x="2971800" y="1173647"/>
            <a:ext cx="5731755" cy="3089305"/>
          </a:xfrm>
          <a:prstGeom prst="snip1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Proses yang dapat digunakan dalam upaya mengubah sikap jiwa/perilaku publik, antara lain melalui mekanisme pemasaran sosial (</a:t>
            </a:r>
            <a:r>
              <a:rPr lang="id-ID" sz="2000" i="1" dirty="0" smtClean="0">
                <a:solidFill>
                  <a:schemeClr val="tx1"/>
                </a:solidFill>
                <a:latin typeface="Calibri" panose="020F0502020204030204" pitchFamily="34" charset="0"/>
                <a:cs typeface="Calibri" panose="020F0502020204030204" pitchFamily="34" charset="0"/>
              </a:rPr>
              <a:t>social marketing</a:t>
            </a:r>
            <a:r>
              <a:rPr lang="id-ID" sz="2000" dirty="0" smtClean="0">
                <a:solidFill>
                  <a:schemeClr val="tx1"/>
                </a:solidFill>
                <a:latin typeface="Calibri" panose="020F0502020204030204" pitchFamily="34" charset="0"/>
                <a:cs typeface="Calibri" panose="020F0502020204030204" pitchFamily="34" charset="0"/>
              </a:rPr>
              <a:t>). Mekanisme ini sudah berkembang di tanah air kita yang digunakan dalam teknik penyuluhan dalam penyampaian pesan yang dikenal dengan rumus Komunikasi, Informasi, dan Edukasi (KIE) yang telah dimasyarakatkan dalam rangka Program Keluarga Berencana di Indonesia.</a:t>
            </a:r>
            <a:endParaRPr lang="en-US" sz="2000" dirty="0">
              <a:solidFill>
                <a:schemeClr val="tx1"/>
              </a:solidFill>
              <a:latin typeface="Calibri" panose="020F0502020204030204" pitchFamily="34" charset="0"/>
              <a:cs typeface="Calibri" panose="020F0502020204030204" pitchFamily="34"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482" y="1730094"/>
            <a:ext cx="2756459" cy="2409748"/>
          </a:xfrm>
          <a:prstGeom prst="rect">
            <a:avLst/>
          </a:prstGeom>
        </p:spPr>
      </p:pic>
      <p:sp>
        <p:nvSpPr>
          <p:cNvPr id="8" name="TextBox 7"/>
          <p:cNvSpPr txBox="1"/>
          <p:nvPr/>
        </p:nvSpPr>
        <p:spPr>
          <a:xfrm>
            <a:off x="838200" y="4139842"/>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31608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750"/>
                                        <p:tgtEl>
                                          <p:spTgt spid="7"/>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Rectangle 2"/>
          <p:cNvSpPr/>
          <p:nvPr/>
        </p:nvSpPr>
        <p:spPr>
          <a:xfrm>
            <a:off x="76200" y="465655"/>
            <a:ext cx="42672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b. Humas sebagai alat manajemen</a:t>
            </a:r>
            <a:endParaRPr lang="en-US" sz="2000" dirty="0">
              <a:solidFill>
                <a:schemeClr val="tx1"/>
              </a:solidFill>
              <a:latin typeface="Calibri" panose="020F0502020204030204" pitchFamily="34" charset="0"/>
              <a:cs typeface="Calibri" panose="020F0502020204030204" pitchFamily="34" charset="0"/>
            </a:endParaRPr>
          </a:p>
        </p:txBody>
      </p:sp>
      <p:sp>
        <p:nvSpPr>
          <p:cNvPr id="5" name="Snip Single Corner Rectangle 4"/>
          <p:cNvSpPr/>
          <p:nvPr/>
        </p:nvSpPr>
        <p:spPr>
          <a:xfrm>
            <a:off x="2971800" y="1483873"/>
            <a:ext cx="5731755" cy="2453202"/>
          </a:xfrm>
          <a:prstGeom prst="snip1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Humas sebagai alat manajemen modern secara struktural merupakan bagian integral dari suatu kelembagaan/organisasi, artinya humas bukanlah merupakan fungsi terpisah dari fungsi kelembagaan/organisasi tersebut alias bersifat melekat pada manajemen perusahaan.</a:t>
            </a:r>
            <a:endParaRPr lang="en-US" sz="2000" dirty="0">
              <a:solidFill>
                <a:schemeClr val="tx1"/>
              </a:solidFill>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482" y="1730094"/>
            <a:ext cx="2756459" cy="2409748"/>
          </a:xfrm>
          <a:prstGeom prst="rect">
            <a:avLst/>
          </a:prstGeom>
        </p:spPr>
      </p:pic>
      <p:sp>
        <p:nvSpPr>
          <p:cNvPr id="7" name="TextBox 6"/>
          <p:cNvSpPr txBox="1"/>
          <p:nvPr/>
        </p:nvSpPr>
        <p:spPr>
          <a:xfrm>
            <a:off x="838200" y="4139842"/>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9803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75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750"/>
                                        <p:tgtEl>
                                          <p:spTgt spid="7"/>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9050"/>
            <a:ext cx="72390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defRPr/>
            </a:pPr>
            <a:r>
              <a:rPr lang="id-ID" altLang="ja-JP" sz="2400" dirty="0" smtClean="0">
                <a:solidFill>
                  <a:srgbClr val="CC3399"/>
                </a:solidFill>
                <a:latin typeface="+mn-lt"/>
                <a:cs typeface="Arial" pitchFamily="34" charset="0"/>
              </a:rPr>
              <a:t>4. Peran </a:t>
            </a:r>
            <a:r>
              <a:rPr lang="id-ID" altLang="ja-JP" sz="2400" i="1" dirty="0" smtClean="0">
                <a:solidFill>
                  <a:srgbClr val="CC3399"/>
                </a:solidFill>
                <a:latin typeface="+mn-lt"/>
                <a:cs typeface="Arial" pitchFamily="34" charset="0"/>
              </a:rPr>
              <a:t>Marketing</a:t>
            </a:r>
            <a:r>
              <a:rPr lang="id-ID" altLang="ja-JP" sz="2400" dirty="0" smtClean="0">
                <a:solidFill>
                  <a:srgbClr val="CC3399"/>
                </a:solidFill>
                <a:latin typeface="+mn-lt"/>
                <a:cs typeface="Arial" pitchFamily="34" charset="0"/>
              </a:rPr>
              <a:t> </a:t>
            </a:r>
            <a:r>
              <a:rPr lang="id-ID" altLang="ja-JP" sz="2400" i="1" dirty="0" smtClean="0">
                <a:solidFill>
                  <a:srgbClr val="CC3399"/>
                </a:solidFill>
                <a:latin typeface="+mn-lt"/>
                <a:cs typeface="Arial" pitchFamily="34" charset="0"/>
              </a:rPr>
              <a:t>Public Relation</a:t>
            </a:r>
            <a:r>
              <a:rPr lang="id-ID" altLang="ja-JP" sz="2400" dirty="0" smtClean="0">
                <a:solidFill>
                  <a:srgbClr val="CC3399"/>
                </a:solidFill>
                <a:latin typeface="+mn-lt"/>
                <a:cs typeface="Arial" pitchFamily="34" charset="0"/>
              </a:rPr>
              <a:t>s</a:t>
            </a:r>
            <a:endParaRPr lang="fi-FI" altLang="ja-JP" sz="2400" dirty="0">
              <a:solidFill>
                <a:srgbClr val="CC3399"/>
              </a:solidFill>
              <a:latin typeface="+mn-lt"/>
              <a:cs typeface="Arial" pitchFamily="34" charset="0"/>
            </a:endParaRPr>
          </a:p>
        </p:txBody>
      </p:sp>
      <p:sp>
        <p:nvSpPr>
          <p:cNvPr id="5" name="Rectangle 4"/>
          <p:cNvSpPr/>
          <p:nvPr/>
        </p:nvSpPr>
        <p:spPr>
          <a:xfrm>
            <a:off x="76200" y="465655"/>
            <a:ext cx="71628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Peran-peran marketing </a:t>
            </a:r>
            <a:r>
              <a:rPr lang="id-ID" sz="2000" i="1" dirty="0" smtClean="0">
                <a:solidFill>
                  <a:schemeClr val="tx1"/>
                </a:solidFill>
                <a:latin typeface="Calibri" panose="020F0502020204030204" pitchFamily="34" charset="0"/>
                <a:cs typeface="Calibri" panose="020F0502020204030204" pitchFamily="34" charset="0"/>
              </a:rPr>
              <a:t>public relations </a:t>
            </a:r>
            <a:r>
              <a:rPr lang="id-ID" sz="2000" dirty="0" smtClean="0">
                <a:solidFill>
                  <a:schemeClr val="tx1"/>
                </a:solidFill>
                <a:latin typeface="Calibri" panose="020F0502020204030204" pitchFamily="34" charset="0"/>
                <a:cs typeface="Calibri" panose="020F0502020204030204" pitchFamily="34" charset="0"/>
              </a:rPr>
              <a:t>menurut </a:t>
            </a:r>
            <a:r>
              <a:rPr lang="id-ID" sz="2000" b="1" dirty="0" smtClean="0">
                <a:solidFill>
                  <a:schemeClr val="tx1"/>
                </a:solidFill>
                <a:latin typeface="Calibri" panose="020F0502020204030204" pitchFamily="34" charset="0"/>
                <a:cs typeface="Calibri" panose="020F0502020204030204" pitchFamily="34" charset="0"/>
              </a:rPr>
              <a:t>Rosady Ruslan</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
        <p:nvSpPr>
          <p:cNvPr id="6" name="Snip and Round Single Corner Rectangle 5"/>
          <p:cNvSpPr/>
          <p:nvPr/>
        </p:nvSpPr>
        <p:spPr>
          <a:xfrm>
            <a:off x="762000" y="925058"/>
            <a:ext cx="7848600" cy="732291"/>
          </a:xfrm>
          <a:prstGeom prst="snip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Menumbuhkembangkan kesadaran konsumennya terhadap produk yang tengah diluncurkan itu.</a:t>
            </a:r>
            <a:endParaRPr lang="en-US" sz="2000" dirty="0">
              <a:solidFill>
                <a:schemeClr val="tx1"/>
              </a:solidFill>
              <a:latin typeface="Calibri" panose="020F0502020204030204" pitchFamily="34" charset="0"/>
              <a:cs typeface="Calibri" panose="020F0502020204030204" pitchFamily="34" charset="0"/>
            </a:endParaRPr>
          </a:p>
        </p:txBody>
      </p:sp>
      <p:sp>
        <p:nvSpPr>
          <p:cNvPr id="7" name="Oval 6"/>
          <p:cNvSpPr/>
          <p:nvPr/>
        </p:nvSpPr>
        <p:spPr>
          <a:xfrm>
            <a:off x="457200" y="854053"/>
            <a:ext cx="381000" cy="418628"/>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a</a:t>
            </a:r>
            <a:endParaRPr lang="id-ID" sz="2000" b="1" dirty="0">
              <a:latin typeface="Calibri" panose="020F0502020204030204" pitchFamily="34" charset="0"/>
              <a:cs typeface="Calibri" panose="020F0502020204030204" pitchFamily="34" charset="0"/>
            </a:endParaRPr>
          </a:p>
        </p:txBody>
      </p:sp>
      <p:sp>
        <p:nvSpPr>
          <p:cNvPr id="8" name="Snip and Round Single Corner Rectangle 7"/>
          <p:cNvSpPr/>
          <p:nvPr/>
        </p:nvSpPr>
        <p:spPr>
          <a:xfrm>
            <a:off x="762000" y="1840304"/>
            <a:ext cx="7848600" cy="732291"/>
          </a:xfrm>
          <a:prstGeom prst="snip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Membangun kepercayaan konsumen terhadap citra perusahaan/manfaat (</a:t>
            </a:r>
            <a:r>
              <a:rPr lang="id-ID" sz="2000" i="1" dirty="0" smtClean="0">
                <a:solidFill>
                  <a:schemeClr val="tx1"/>
                </a:solidFill>
                <a:latin typeface="Calibri" panose="020F0502020204030204" pitchFamily="34" charset="0"/>
                <a:cs typeface="Calibri" panose="020F0502020204030204" pitchFamily="34" charset="0"/>
              </a:rPr>
              <a:t>benefit</a:t>
            </a:r>
            <a:r>
              <a:rPr lang="id-ID" sz="2000" dirty="0" smtClean="0">
                <a:solidFill>
                  <a:schemeClr val="tx1"/>
                </a:solidFill>
                <a:latin typeface="Calibri" panose="020F0502020204030204" pitchFamily="34" charset="0"/>
                <a:cs typeface="Calibri" panose="020F0502020204030204" pitchFamily="34" charset="0"/>
              </a:rPr>
              <a:t>) atas produk yang ditawarkan/digunakan.</a:t>
            </a:r>
            <a:endParaRPr lang="en-US" sz="2000" dirty="0">
              <a:solidFill>
                <a:schemeClr val="tx1"/>
              </a:solidFill>
              <a:latin typeface="Calibri" panose="020F0502020204030204" pitchFamily="34" charset="0"/>
              <a:cs typeface="Calibri" panose="020F0502020204030204" pitchFamily="34" charset="0"/>
            </a:endParaRPr>
          </a:p>
        </p:txBody>
      </p:sp>
      <p:sp>
        <p:nvSpPr>
          <p:cNvPr id="9" name="Oval 8"/>
          <p:cNvSpPr/>
          <p:nvPr/>
        </p:nvSpPr>
        <p:spPr>
          <a:xfrm>
            <a:off x="457200" y="1769299"/>
            <a:ext cx="381000" cy="418628"/>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b</a:t>
            </a:r>
            <a:endParaRPr lang="id-ID" sz="2000" b="1" dirty="0">
              <a:latin typeface="Calibri" panose="020F0502020204030204" pitchFamily="34" charset="0"/>
              <a:cs typeface="Calibri" panose="020F0502020204030204" pitchFamily="34" charset="0"/>
            </a:endParaRPr>
          </a:p>
        </p:txBody>
      </p:sp>
      <p:sp>
        <p:nvSpPr>
          <p:cNvPr id="10" name="Snip and Round Single Corner Rectangle 9"/>
          <p:cNvSpPr/>
          <p:nvPr/>
        </p:nvSpPr>
        <p:spPr>
          <a:xfrm>
            <a:off x="762000" y="2804041"/>
            <a:ext cx="7848600" cy="732291"/>
          </a:xfrm>
          <a:prstGeom prst="snip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Mendorong antusiasme (</a:t>
            </a:r>
            <a:r>
              <a:rPr lang="id-ID" sz="2000" i="1" dirty="0" smtClean="0">
                <a:solidFill>
                  <a:schemeClr val="tx1"/>
                </a:solidFill>
                <a:latin typeface="Calibri" panose="020F0502020204030204" pitchFamily="34" charset="0"/>
                <a:cs typeface="Calibri" panose="020F0502020204030204" pitchFamily="34" charset="0"/>
              </a:rPr>
              <a:t>sales force</a:t>
            </a:r>
            <a:r>
              <a:rPr lang="id-ID" sz="2000" dirty="0" smtClean="0">
                <a:solidFill>
                  <a:schemeClr val="tx1"/>
                </a:solidFill>
                <a:latin typeface="Calibri" panose="020F0502020204030204" pitchFamily="34" charset="0"/>
                <a:cs typeface="Calibri" panose="020F0502020204030204" pitchFamily="34" charset="0"/>
              </a:rPr>
              <a:t>) melalui suatu artikel sponsor (</a:t>
            </a:r>
            <a:r>
              <a:rPr lang="id-ID" sz="2000" i="1" dirty="0" smtClean="0">
                <a:solidFill>
                  <a:schemeClr val="tx1"/>
                </a:solidFill>
                <a:latin typeface="Calibri" panose="020F0502020204030204" pitchFamily="34" charset="0"/>
                <a:cs typeface="Calibri" panose="020F0502020204030204" pitchFamily="34" charset="0"/>
              </a:rPr>
              <a:t>adventorial</a:t>
            </a:r>
            <a:r>
              <a:rPr lang="id-ID" sz="2000" dirty="0" smtClean="0">
                <a:solidFill>
                  <a:schemeClr val="tx1"/>
                </a:solidFill>
                <a:latin typeface="Calibri" panose="020F0502020204030204" pitchFamily="34" charset="0"/>
                <a:cs typeface="Calibri" panose="020F0502020204030204" pitchFamily="34" charset="0"/>
              </a:rPr>
              <a:t>) tentang kegunaan dan manfaat suatu produk.</a:t>
            </a:r>
            <a:endParaRPr lang="en-US" sz="2000" dirty="0">
              <a:solidFill>
                <a:schemeClr val="tx1"/>
              </a:solidFill>
              <a:latin typeface="Calibri" panose="020F0502020204030204" pitchFamily="34" charset="0"/>
              <a:cs typeface="Calibri" panose="020F0502020204030204" pitchFamily="34" charset="0"/>
            </a:endParaRPr>
          </a:p>
        </p:txBody>
      </p:sp>
      <p:sp>
        <p:nvSpPr>
          <p:cNvPr id="11" name="Oval 10"/>
          <p:cNvSpPr/>
          <p:nvPr/>
        </p:nvSpPr>
        <p:spPr>
          <a:xfrm>
            <a:off x="457200" y="2733036"/>
            <a:ext cx="381000" cy="418628"/>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c</a:t>
            </a:r>
            <a:endParaRPr lang="id-ID" sz="2000" b="1" dirty="0">
              <a:latin typeface="Calibri" panose="020F0502020204030204" pitchFamily="34" charset="0"/>
              <a:cs typeface="Calibri" panose="020F0502020204030204" pitchFamily="34" charset="0"/>
            </a:endParaRPr>
          </a:p>
        </p:txBody>
      </p:sp>
      <p:sp>
        <p:nvSpPr>
          <p:cNvPr id="12" name="Snip and Round Single Corner Rectangle 11"/>
          <p:cNvSpPr/>
          <p:nvPr/>
        </p:nvSpPr>
        <p:spPr>
          <a:xfrm>
            <a:off x="772391" y="3759651"/>
            <a:ext cx="7848600" cy="732291"/>
          </a:xfrm>
          <a:prstGeom prst="snip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Menekan biaya promosi iklan komersial, baik di media elektronik, media cetak, dan sebagainya guna tercapainya efiseinsi biaya.</a:t>
            </a:r>
            <a:endParaRPr lang="en-US" sz="2000" dirty="0">
              <a:solidFill>
                <a:schemeClr val="tx1"/>
              </a:solidFill>
              <a:latin typeface="Calibri" panose="020F0502020204030204" pitchFamily="34" charset="0"/>
              <a:cs typeface="Calibri" panose="020F0502020204030204" pitchFamily="34" charset="0"/>
            </a:endParaRPr>
          </a:p>
        </p:txBody>
      </p:sp>
      <p:sp>
        <p:nvSpPr>
          <p:cNvPr id="13" name="Oval 12"/>
          <p:cNvSpPr/>
          <p:nvPr/>
        </p:nvSpPr>
        <p:spPr>
          <a:xfrm>
            <a:off x="467591" y="3688646"/>
            <a:ext cx="381000" cy="418628"/>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d</a:t>
            </a:r>
            <a:endParaRPr lang="id-ID" sz="20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93328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750"/>
                                        <p:tgtEl>
                                          <p:spTgt spid="7"/>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750"/>
                                        <p:tgtEl>
                                          <p:spTgt spid="6"/>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750"/>
                                        <p:tgtEl>
                                          <p:spTgt spid="9"/>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750"/>
                                        <p:tgtEl>
                                          <p:spTgt spid="8"/>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750"/>
                                        <p:tgtEl>
                                          <p:spTgt spid="11"/>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750"/>
                                        <p:tgtEl>
                                          <p:spTgt spid="10"/>
                                        </p:tgtEl>
                                      </p:cBhvr>
                                    </p:animEffect>
                                  </p:childTnLst>
                                </p:cTn>
                              </p:par>
                            </p:childTnLst>
                          </p:cTn>
                        </p:par>
                        <p:par>
                          <p:cTn id="36" fill="hold">
                            <p:stCondLst>
                              <p:cond delay="6000"/>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childTnLst>
                                </p:cTn>
                              </p:par>
                            </p:childTnLst>
                          </p:cTn>
                        </p:par>
                        <p:par>
                          <p:cTn id="40" fill="hold">
                            <p:stCondLst>
                              <p:cond delay="6750"/>
                            </p:stCondLst>
                            <p:childTnLst>
                              <p:par>
                                <p:cTn id="41" presetID="10"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6" name="Snip and Round Single Corner Rectangle 5"/>
          <p:cNvSpPr/>
          <p:nvPr/>
        </p:nvSpPr>
        <p:spPr>
          <a:xfrm>
            <a:off x="685800" y="188768"/>
            <a:ext cx="7848600" cy="732291"/>
          </a:xfrm>
          <a:prstGeom prst="snip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Komitmen untuk meningkatkan pelayanan kepada konsumen, termasuk upaya mengatasi keluhan-keluhan dan lain sebaginya.</a:t>
            </a:r>
            <a:endParaRPr lang="en-US" sz="2000" dirty="0">
              <a:solidFill>
                <a:schemeClr val="tx1"/>
              </a:solidFill>
              <a:latin typeface="Calibri" panose="020F0502020204030204" pitchFamily="34" charset="0"/>
              <a:cs typeface="Calibri" panose="020F0502020204030204" pitchFamily="34" charset="0"/>
            </a:endParaRPr>
          </a:p>
        </p:txBody>
      </p:sp>
      <p:sp>
        <p:nvSpPr>
          <p:cNvPr id="7" name="Oval 6"/>
          <p:cNvSpPr/>
          <p:nvPr/>
        </p:nvSpPr>
        <p:spPr>
          <a:xfrm>
            <a:off x="381000" y="138545"/>
            <a:ext cx="381000" cy="418628"/>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e</a:t>
            </a:r>
            <a:endParaRPr lang="id-ID" sz="2000" b="1" dirty="0">
              <a:latin typeface="Calibri" panose="020F0502020204030204" pitchFamily="34" charset="0"/>
              <a:cs typeface="Calibri" panose="020F0502020204030204" pitchFamily="34" charset="0"/>
            </a:endParaRPr>
          </a:p>
        </p:txBody>
      </p:sp>
      <p:sp>
        <p:nvSpPr>
          <p:cNvPr id="8" name="Snip and Round Single Corner Rectangle 7"/>
          <p:cNvSpPr/>
          <p:nvPr/>
        </p:nvSpPr>
        <p:spPr>
          <a:xfrm>
            <a:off x="685800" y="1124796"/>
            <a:ext cx="7848600" cy="732291"/>
          </a:xfrm>
          <a:prstGeom prst="snip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Membantu mengampanyekan peluncuran produk-produk baru dan sekaligus merencanakan perubahan posisi produk yang lama.</a:t>
            </a:r>
            <a:endParaRPr lang="en-US" sz="2000" dirty="0">
              <a:solidFill>
                <a:schemeClr val="tx1"/>
              </a:solidFill>
              <a:latin typeface="Calibri" panose="020F0502020204030204" pitchFamily="34" charset="0"/>
              <a:cs typeface="Calibri" panose="020F0502020204030204" pitchFamily="34" charset="0"/>
            </a:endParaRPr>
          </a:p>
        </p:txBody>
      </p:sp>
      <p:sp>
        <p:nvSpPr>
          <p:cNvPr id="9" name="Oval 8"/>
          <p:cNvSpPr/>
          <p:nvPr/>
        </p:nvSpPr>
        <p:spPr>
          <a:xfrm>
            <a:off x="381000" y="1053791"/>
            <a:ext cx="381000" cy="418628"/>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f</a:t>
            </a:r>
            <a:endParaRPr lang="id-ID" sz="2000" b="1" dirty="0">
              <a:latin typeface="Calibri" panose="020F0502020204030204" pitchFamily="34" charset="0"/>
              <a:cs typeface="Calibri" panose="020F0502020204030204" pitchFamily="34" charset="0"/>
            </a:endParaRPr>
          </a:p>
        </p:txBody>
      </p:sp>
      <p:sp>
        <p:nvSpPr>
          <p:cNvPr id="10" name="Snip and Round Single Corner Rectangle 9"/>
          <p:cNvSpPr/>
          <p:nvPr/>
        </p:nvSpPr>
        <p:spPr>
          <a:xfrm>
            <a:off x="685800" y="2033155"/>
            <a:ext cx="7848600" cy="1051521"/>
          </a:xfrm>
          <a:prstGeom prst="snip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Mengomunikasika terus menerus melalui media </a:t>
            </a:r>
            <a:r>
              <a:rPr lang="id-ID" sz="2000" i="1" dirty="0" smtClean="0">
                <a:solidFill>
                  <a:schemeClr val="tx1"/>
                </a:solidFill>
                <a:latin typeface="Calibri" panose="020F0502020204030204" pitchFamily="34" charset="0"/>
                <a:cs typeface="Calibri" panose="020F0502020204030204" pitchFamily="34" charset="0"/>
              </a:rPr>
              <a:t>public relations </a:t>
            </a:r>
            <a:r>
              <a:rPr lang="id-ID" sz="2000" dirty="0" smtClean="0">
                <a:solidFill>
                  <a:schemeClr val="tx1"/>
                </a:solidFill>
                <a:latin typeface="Calibri" panose="020F0502020204030204" pitchFamily="34" charset="0"/>
                <a:cs typeface="Calibri" panose="020F0502020204030204" pitchFamily="34" charset="0"/>
              </a:rPr>
              <a:t>tetang aktivitas dan program kerja yang berkaitan dengan kepedulian sosial dan lingkungan hidup agar tercapainya publikasi yang positif.</a:t>
            </a:r>
            <a:endParaRPr lang="en-US" sz="2000" dirty="0">
              <a:solidFill>
                <a:schemeClr val="tx1"/>
              </a:solidFill>
              <a:latin typeface="Calibri" panose="020F0502020204030204" pitchFamily="34" charset="0"/>
              <a:cs typeface="Calibri" panose="020F0502020204030204" pitchFamily="34" charset="0"/>
            </a:endParaRPr>
          </a:p>
        </p:txBody>
      </p:sp>
      <p:sp>
        <p:nvSpPr>
          <p:cNvPr id="11" name="Oval 10"/>
          <p:cNvSpPr/>
          <p:nvPr/>
        </p:nvSpPr>
        <p:spPr>
          <a:xfrm>
            <a:off x="381000" y="1962150"/>
            <a:ext cx="381000" cy="418628"/>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g</a:t>
            </a:r>
            <a:endParaRPr lang="id-ID" sz="2000" b="1" dirty="0">
              <a:latin typeface="Calibri" panose="020F0502020204030204" pitchFamily="34" charset="0"/>
              <a:cs typeface="Calibri" panose="020F0502020204030204" pitchFamily="34" charset="0"/>
            </a:endParaRPr>
          </a:p>
        </p:txBody>
      </p:sp>
      <p:sp>
        <p:nvSpPr>
          <p:cNvPr id="12" name="Snip and Round Single Corner Rectangle 11"/>
          <p:cNvSpPr/>
          <p:nvPr/>
        </p:nvSpPr>
        <p:spPr>
          <a:xfrm>
            <a:off x="696191" y="3287259"/>
            <a:ext cx="7848600" cy="1037091"/>
          </a:xfrm>
          <a:prstGeom prst="snipRound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Membina dan mempertahankan citra perusahaan/produk barang dan jasa, baik dari segi kuantitas maupun kualitas pelayanan yang diberikan kepada konsumen.</a:t>
            </a:r>
            <a:endParaRPr lang="en-US" sz="2000" dirty="0">
              <a:solidFill>
                <a:schemeClr val="tx1"/>
              </a:solidFill>
              <a:latin typeface="Calibri" panose="020F0502020204030204" pitchFamily="34" charset="0"/>
              <a:cs typeface="Calibri" panose="020F0502020204030204" pitchFamily="34" charset="0"/>
            </a:endParaRPr>
          </a:p>
        </p:txBody>
      </p:sp>
      <p:sp>
        <p:nvSpPr>
          <p:cNvPr id="13" name="Oval 12"/>
          <p:cNvSpPr/>
          <p:nvPr/>
        </p:nvSpPr>
        <p:spPr>
          <a:xfrm>
            <a:off x="391391" y="3216254"/>
            <a:ext cx="381000" cy="418628"/>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Calibri" panose="020F0502020204030204" pitchFamily="34" charset="0"/>
                <a:cs typeface="Calibri" panose="020F0502020204030204" pitchFamily="34" charset="0"/>
              </a:rPr>
              <a:t>h</a:t>
            </a:r>
            <a:endParaRPr lang="id-ID" sz="20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56164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75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750"/>
                                        <p:tgtEl>
                                          <p:spTgt spid="9"/>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750"/>
                                        <p:tgtEl>
                                          <p:spTgt spid="11"/>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750"/>
                                        <p:tgtEl>
                                          <p:spTgt spid="10"/>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750"/>
                                        <p:tgtEl>
                                          <p:spTgt spid="13"/>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76200" y="-19050"/>
            <a:ext cx="35814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defRPr/>
            </a:pPr>
            <a:r>
              <a:rPr lang="id-ID" altLang="ja-JP" sz="2400" dirty="0" smtClean="0">
                <a:solidFill>
                  <a:srgbClr val="CC3399"/>
                </a:solidFill>
                <a:latin typeface="+mn-lt"/>
                <a:cs typeface="Arial" pitchFamily="34" charset="0"/>
              </a:rPr>
              <a:t>5. Kegiatan Publik Internal</a:t>
            </a:r>
            <a:endParaRPr lang="fi-FI" altLang="ja-JP" sz="2400" dirty="0">
              <a:solidFill>
                <a:srgbClr val="CC3399"/>
              </a:solidFill>
              <a:latin typeface="+mn-lt"/>
              <a:cs typeface="Arial"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0" y="1484382"/>
            <a:ext cx="2895600" cy="2895600"/>
          </a:xfrm>
          <a:prstGeom prst="rect">
            <a:avLst/>
          </a:prstGeom>
        </p:spPr>
      </p:pic>
      <p:sp>
        <p:nvSpPr>
          <p:cNvPr id="6" name="TextBox 5"/>
          <p:cNvSpPr txBox="1"/>
          <p:nvPr/>
        </p:nvSpPr>
        <p:spPr>
          <a:xfrm>
            <a:off x="457200" y="4412040"/>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7" name="Rounded Rectangular Callout 6"/>
          <p:cNvSpPr/>
          <p:nvPr/>
        </p:nvSpPr>
        <p:spPr>
          <a:xfrm>
            <a:off x="2286000" y="580688"/>
            <a:ext cx="3079866" cy="4037921"/>
          </a:xfrm>
          <a:prstGeom prst="wedgeRoundRectCallout">
            <a:avLst>
              <a:gd name="adj1" fmla="val -66779"/>
              <a:gd name="adj2" fmla="val -10269"/>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Menurut </a:t>
            </a:r>
            <a:r>
              <a:rPr lang="id-ID" sz="2000" b="1" dirty="0" smtClean="0">
                <a:solidFill>
                  <a:schemeClr val="tx1"/>
                </a:solidFill>
                <a:latin typeface="Calibri" panose="020F0502020204030204" pitchFamily="34" charset="0"/>
                <a:cs typeface="Calibri" panose="020F0502020204030204" pitchFamily="34" charset="0"/>
              </a:rPr>
              <a:t>Ruslan</a:t>
            </a:r>
            <a:r>
              <a:rPr lang="id-ID" sz="2000" dirty="0" smtClean="0">
                <a:solidFill>
                  <a:schemeClr val="tx1"/>
                </a:solidFill>
                <a:latin typeface="Calibri" panose="020F0502020204030204" pitchFamily="34" charset="0"/>
                <a:cs typeface="Calibri" panose="020F0502020204030204" pitchFamily="34" charset="0"/>
              </a:rPr>
              <a:t> (2012: 23), publik internal adalah publik yang menjadi bagian dari organisasi itu sendiri. Seorang humas harus mampu mengidentifikasi hal-hal yang menimbulkan gambaran negatif di dalam masyarakat, sebelum kebijakan itu dijalankan oleh organisasi. </a:t>
            </a:r>
            <a:endParaRPr lang="id-ID" sz="2000" dirty="0">
              <a:solidFill>
                <a:schemeClr val="tx1"/>
              </a:solidFill>
              <a:latin typeface="Calibri" panose="020F0502020204030204" pitchFamily="34" charset="0"/>
              <a:cs typeface="Calibri" panose="020F0502020204030204" pitchFamily="34" charset="0"/>
            </a:endParaRPr>
          </a:p>
        </p:txBody>
      </p:sp>
      <p:sp>
        <p:nvSpPr>
          <p:cNvPr id="8" name="Rectangle 7"/>
          <p:cNvSpPr/>
          <p:nvPr/>
        </p:nvSpPr>
        <p:spPr>
          <a:xfrm>
            <a:off x="5562600" y="361951"/>
            <a:ext cx="34290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Elemen-elemen publik internal</a:t>
            </a:r>
            <a:endParaRPr lang="en-US" sz="2000" dirty="0">
              <a:solidFill>
                <a:schemeClr val="tx1"/>
              </a:solidFill>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2901" y="742951"/>
            <a:ext cx="3313926" cy="3637031"/>
          </a:xfrm>
          <a:prstGeom prst="rect">
            <a:avLst/>
          </a:prstGeom>
          <a:effectLst>
            <a:outerShdw blurRad="76200" dir="18900000" sy="23000" kx="-1200000" algn="bl" rotWithShape="0">
              <a:prstClr val="black">
                <a:alpha val="20000"/>
              </a:prstClr>
            </a:outerShdw>
          </a:effectLst>
        </p:spPr>
      </p:pic>
      <p:sp>
        <p:nvSpPr>
          <p:cNvPr id="10" name="TextBox 9"/>
          <p:cNvSpPr txBox="1"/>
          <p:nvPr/>
        </p:nvSpPr>
        <p:spPr>
          <a:xfrm>
            <a:off x="5600629" y="814856"/>
            <a:ext cx="3238571" cy="3477875"/>
          </a:xfrm>
          <a:prstGeom prst="rect">
            <a:avLst/>
          </a:prstGeom>
          <a:noFill/>
        </p:spPr>
        <p:txBody>
          <a:bodyPr wrap="square" rtlCol="0">
            <a:spAutoFit/>
          </a:bodyPr>
          <a:lstStyle/>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Hubungan dengan karyawan (</a:t>
            </a:r>
            <a:r>
              <a:rPr lang="id-ID" sz="2000" i="1" dirty="0" smtClean="0">
                <a:latin typeface="Calibri" panose="020F0502020204030204" pitchFamily="34" charset="0"/>
                <a:cs typeface="Calibri" panose="020F0502020204030204" pitchFamily="34" charset="0"/>
              </a:rPr>
              <a:t>employee relations</a:t>
            </a:r>
            <a:r>
              <a:rPr lang="id-ID" sz="2000" dirty="0" smtClean="0">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Hubungan dengan para manajer (</a:t>
            </a:r>
            <a:r>
              <a:rPr lang="id-ID" sz="2000" i="1" dirty="0" smtClean="0">
                <a:latin typeface="Calibri" panose="020F0502020204030204" pitchFamily="34" charset="0"/>
                <a:cs typeface="Calibri" panose="020F0502020204030204" pitchFamily="34" charset="0"/>
              </a:rPr>
              <a:t>manager relations</a:t>
            </a:r>
            <a:r>
              <a:rPr lang="id-ID" sz="2000" dirty="0" smtClean="0">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Hubungan dengan para pemegang saham (</a:t>
            </a:r>
            <a:r>
              <a:rPr lang="id-ID" sz="2000" i="1" dirty="0" smtClean="0">
                <a:latin typeface="Calibri" panose="020F0502020204030204" pitchFamily="34" charset="0"/>
                <a:cs typeface="Calibri" panose="020F0502020204030204" pitchFamily="34" charset="0"/>
              </a:rPr>
              <a:t>stockholder relations</a:t>
            </a:r>
            <a:r>
              <a:rPr lang="id-ID" sz="2000" dirty="0" smtClean="0">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id-ID" sz="2000" dirty="0" smtClean="0">
                <a:latin typeface="Calibri" panose="020F0502020204030204" pitchFamily="34" charset="0"/>
                <a:cs typeface="Calibri" panose="020F0502020204030204" pitchFamily="34" charset="0"/>
              </a:rPr>
              <a:t>Hubungan dengan para serikat buruh</a:t>
            </a:r>
          </a:p>
        </p:txBody>
      </p:sp>
    </p:spTree>
    <p:extLst>
      <p:ext uri="{BB962C8B-B14F-4D97-AF65-F5344CB8AC3E}">
        <p14:creationId xmlns:p14="http://schemas.microsoft.com/office/powerpoint/2010/main" val="148430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750"/>
                                        <p:tgtEl>
                                          <p:spTgt spid="10"/>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animBg="1"/>
      <p:bldP spid="8" grpId="0" animBg="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6988"/>
            <a:ext cx="42672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defRPr/>
            </a:pPr>
            <a:r>
              <a:rPr lang="id-ID" altLang="ja-JP" sz="2400" dirty="0" smtClean="0">
                <a:solidFill>
                  <a:srgbClr val="CC3399"/>
                </a:solidFill>
                <a:latin typeface="+mn-lt"/>
                <a:cs typeface="Arial" pitchFamily="34" charset="0"/>
              </a:rPr>
              <a:t>6. Kegiatan Humas Eksternal</a:t>
            </a:r>
            <a:endParaRPr lang="fi-FI" altLang="ja-JP" sz="2400" dirty="0">
              <a:solidFill>
                <a:srgbClr val="CC3399"/>
              </a:solidFill>
              <a:latin typeface="+mn-lt"/>
              <a:cs typeface="Arial"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1" y="1879565"/>
            <a:ext cx="2482008" cy="2513425"/>
          </a:xfrm>
          <a:prstGeom prst="rect">
            <a:avLst/>
          </a:prstGeom>
        </p:spPr>
      </p:pic>
      <p:sp>
        <p:nvSpPr>
          <p:cNvPr id="6" name="TextBox 5"/>
          <p:cNvSpPr txBox="1"/>
          <p:nvPr/>
        </p:nvSpPr>
        <p:spPr>
          <a:xfrm>
            <a:off x="457200" y="4382929"/>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7" name="Rounded Rectangular Callout 6"/>
          <p:cNvSpPr/>
          <p:nvPr/>
        </p:nvSpPr>
        <p:spPr>
          <a:xfrm>
            <a:off x="2895600" y="742950"/>
            <a:ext cx="5943600" cy="3209977"/>
          </a:xfrm>
          <a:prstGeom prst="wedgeRoundRectCallout">
            <a:avLst>
              <a:gd name="adj1" fmla="val -66510"/>
              <a:gd name="adj2" fmla="val -13171"/>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Menurut </a:t>
            </a:r>
            <a:r>
              <a:rPr lang="id-ID" sz="2000" b="1" dirty="0" smtClean="0">
                <a:solidFill>
                  <a:schemeClr val="tx1"/>
                </a:solidFill>
                <a:latin typeface="Calibri" panose="020F0502020204030204" pitchFamily="34" charset="0"/>
                <a:cs typeface="Calibri" panose="020F0502020204030204" pitchFamily="34" charset="0"/>
              </a:rPr>
              <a:t>Suhandang</a:t>
            </a:r>
            <a:r>
              <a:rPr lang="id-ID" sz="2000" dirty="0" smtClean="0">
                <a:solidFill>
                  <a:schemeClr val="tx1"/>
                </a:solidFill>
                <a:latin typeface="Calibri" panose="020F0502020204030204" pitchFamily="34" charset="0"/>
                <a:cs typeface="Calibri" panose="020F0502020204030204" pitchFamily="34" charset="0"/>
              </a:rPr>
              <a:t> (2012: 32), publik eksternal terdiri atas masyarakat, para langganan/relasi perusahaan, para pemasok bahan baku dan penyalur hasil produksi dari perusahaan, para pembeli/pemakai brang/jasa yang dihasilkan perusahaan, orang-orang yang berpengaruh di kalangan masyarakat, organisasi masyarakat yang mempunyai kepentingan usaha dengan perusahaan, dan khalayak ramai yang berkepentingan yang bersimpati terhadap usaha perusahaan.</a:t>
            </a:r>
            <a:endParaRPr lang="id-ID"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2784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5" name="Rounded Rectangle 4"/>
          <p:cNvSpPr/>
          <p:nvPr/>
        </p:nvSpPr>
        <p:spPr>
          <a:xfrm>
            <a:off x="228600" y="1219241"/>
            <a:ext cx="1801238" cy="1581109"/>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a:solidFill>
                  <a:schemeClr val="bg1"/>
                </a:solidFill>
                <a:latin typeface="Calibri" panose="020F0502020204030204" pitchFamily="34" charset="0"/>
                <a:cs typeface="Calibri" panose="020F0502020204030204" pitchFamily="34" charset="0"/>
              </a:rPr>
              <a:t>Elemen </a:t>
            </a:r>
            <a:r>
              <a:rPr lang="id-ID" sz="2000" dirty="0" smtClean="0">
                <a:solidFill>
                  <a:schemeClr val="bg1"/>
                </a:solidFill>
                <a:latin typeface="Calibri" panose="020F0502020204030204" pitchFamily="34" charset="0"/>
                <a:cs typeface="Calibri" panose="020F0502020204030204" pitchFamily="34" charset="0"/>
              </a:rPr>
              <a:t>Publik Eksternal Menurut </a:t>
            </a:r>
            <a:r>
              <a:rPr lang="id-ID" sz="2000" b="1" dirty="0">
                <a:solidFill>
                  <a:schemeClr val="bg1"/>
                </a:solidFill>
                <a:latin typeface="Calibri" panose="020F0502020204030204" pitchFamily="34" charset="0"/>
                <a:cs typeface="Calibri" panose="020F0502020204030204" pitchFamily="34" charset="0"/>
              </a:rPr>
              <a:t>Effendy </a:t>
            </a:r>
            <a:r>
              <a:rPr lang="id-ID" sz="2000" dirty="0">
                <a:solidFill>
                  <a:schemeClr val="bg1"/>
                </a:solidFill>
                <a:latin typeface="Calibri" panose="020F0502020204030204" pitchFamily="34" charset="0"/>
                <a:cs typeface="Calibri" panose="020F0502020204030204" pitchFamily="34" charset="0"/>
              </a:rPr>
              <a:t>(2002: 107</a:t>
            </a:r>
            <a:r>
              <a:rPr lang="id-ID" sz="2000" dirty="0" smtClean="0">
                <a:solidFill>
                  <a:schemeClr val="bg1"/>
                </a:solidFill>
                <a:latin typeface="Calibri" panose="020F0502020204030204" pitchFamily="34" charset="0"/>
                <a:cs typeface="Calibri" panose="020F0502020204030204" pitchFamily="34" charset="0"/>
              </a:rPr>
              <a:t>)</a:t>
            </a:r>
            <a:endParaRPr lang="en-US" sz="2000" dirty="0">
              <a:solidFill>
                <a:schemeClr val="bg1"/>
              </a:solidFill>
              <a:latin typeface="Calibri" panose="020F0502020204030204" pitchFamily="34" charset="0"/>
              <a:cs typeface="Calibri" panose="020F0502020204030204" pitchFamily="34" charset="0"/>
            </a:endParaRPr>
          </a:p>
        </p:txBody>
      </p:sp>
      <p:sp>
        <p:nvSpPr>
          <p:cNvPr id="6" name="Rounded Rectangle 5"/>
          <p:cNvSpPr/>
          <p:nvPr/>
        </p:nvSpPr>
        <p:spPr>
          <a:xfrm>
            <a:off x="2514600" y="438150"/>
            <a:ext cx="5313219" cy="47887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Hubungan dengan pemasok (</a:t>
            </a:r>
            <a:r>
              <a:rPr lang="id-ID" sz="2000" i="1" dirty="0" smtClean="0">
                <a:solidFill>
                  <a:schemeClr val="tx1"/>
                </a:solidFill>
                <a:latin typeface="Calibri" panose="020F0502020204030204" pitchFamily="34" charset="0"/>
                <a:cs typeface="Calibri" panose="020F0502020204030204" pitchFamily="34" charset="0"/>
              </a:rPr>
              <a:t>supplier relations</a:t>
            </a:r>
            <a:r>
              <a:rPr lang="id-ID" sz="2000" dirty="0" smtClean="0">
                <a:solidFill>
                  <a:schemeClr val="tx1"/>
                </a:solidFill>
                <a:latin typeface="Calibri" panose="020F0502020204030204" pitchFamily="34" charset="0"/>
                <a:cs typeface="Calibri" panose="020F0502020204030204" pitchFamily="34" charset="0"/>
              </a:rPr>
              <a:t>)</a:t>
            </a:r>
          </a:p>
        </p:txBody>
      </p:sp>
      <p:sp>
        <p:nvSpPr>
          <p:cNvPr id="22" name="Rounded Rectangle 21"/>
          <p:cNvSpPr/>
          <p:nvPr/>
        </p:nvSpPr>
        <p:spPr>
          <a:xfrm>
            <a:off x="2500745" y="1124794"/>
            <a:ext cx="6186055" cy="47887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Hubungan dengan media massa dan pers (</a:t>
            </a:r>
            <a:r>
              <a:rPr lang="id-ID" sz="2000" i="1" dirty="0" smtClean="0">
                <a:solidFill>
                  <a:schemeClr val="tx1"/>
                </a:solidFill>
                <a:latin typeface="Calibri" panose="020F0502020204030204" pitchFamily="34" charset="0"/>
                <a:cs typeface="Calibri" panose="020F0502020204030204" pitchFamily="34" charset="0"/>
              </a:rPr>
              <a:t>press relations</a:t>
            </a:r>
            <a:r>
              <a:rPr lang="id-ID" sz="2000" dirty="0" smtClean="0">
                <a:solidFill>
                  <a:schemeClr val="tx1"/>
                </a:solidFill>
                <a:latin typeface="Calibri" panose="020F0502020204030204" pitchFamily="34" charset="0"/>
                <a:cs typeface="Calibri" panose="020F0502020204030204" pitchFamily="34" charset="0"/>
              </a:rPr>
              <a:t>)</a:t>
            </a:r>
          </a:p>
        </p:txBody>
      </p:sp>
      <p:sp>
        <p:nvSpPr>
          <p:cNvPr id="23" name="Rounded Rectangle 22"/>
          <p:cNvSpPr/>
          <p:nvPr/>
        </p:nvSpPr>
        <p:spPr>
          <a:xfrm>
            <a:off x="2514600" y="1788080"/>
            <a:ext cx="5943600" cy="47887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Hubungan dengan para pelanggan (</a:t>
            </a:r>
            <a:r>
              <a:rPr lang="id-ID" sz="2000" i="1" dirty="0" smtClean="0">
                <a:solidFill>
                  <a:schemeClr val="tx1"/>
                </a:solidFill>
                <a:latin typeface="Calibri" panose="020F0502020204030204" pitchFamily="34" charset="0"/>
                <a:cs typeface="Calibri" panose="020F0502020204030204" pitchFamily="34" charset="0"/>
              </a:rPr>
              <a:t>customer relations</a:t>
            </a:r>
            <a:r>
              <a:rPr lang="id-ID" sz="2000" dirty="0" smtClean="0">
                <a:solidFill>
                  <a:schemeClr val="tx1"/>
                </a:solidFill>
                <a:latin typeface="Calibri" panose="020F0502020204030204" pitchFamily="34" charset="0"/>
                <a:cs typeface="Calibri" panose="020F0502020204030204" pitchFamily="34" charset="0"/>
              </a:rPr>
              <a:t>)</a:t>
            </a:r>
          </a:p>
        </p:txBody>
      </p:sp>
      <p:sp>
        <p:nvSpPr>
          <p:cNvPr id="24" name="Rounded Rectangle 23"/>
          <p:cNvSpPr/>
          <p:nvPr/>
        </p:nvSpPr>
        <p:spPr>
          <a:xfrm>
            <a:off x="2500745" y="2465289"/>
            <a:ext cx="5805055" cy="47887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Hubungan dengan pemerintah (</a:t>
            </a:r>
            <a:r>
              <a:rPr lang="id-ID" sz="2000" i="1" dirty="0" smtClean="0">
                <a:solidFill>
                  <a:schemeClr val="tx1"/>
                </a:solidFill>
                <a:latin typeface="Calibri" panose="020F0502020204030204" pitchFamily="34" charset="0"/>
                <a:cs typeface="Calibri" panose="020F0502020204030204" pitchFamily="34" charset="0"/>
              </a:rPr>
              <a:t>government relations</a:t>
            </a:r>
            <a:r>
              <a:rPr lang="id-ID" sz="2000" dirty="0" smtClean="0">
                <a:solidFill>
                  <a:schemeClr val="tx1"/>
                </a:solidFill>
                <a:latin typeface="Calibri" panose="020F0502020204030204" pitchFamily="34" charset="0"/>
                <a:cs typeface="Calibri" panose="020F0502020204030204" pitchFamily="34" charset="0"/>
              </a:rPr>
              <a:t>)</a:t>
            </a:r>
          </a:p>
        </p:txBody>
      </p:sp>
      <p:sp>
        <p:nvSpPr>
          <p:cNvPr id="25" name="Rounded Rectangle 24"/>
          <p:cNvSpPr/>
          <p:nvPr/>
        </p:nvSpPr>
        <p:spPr>
          <a:xfrm>
            <a:off x="2514600" y="3176260"/>
            <a:ext cx="6477000" cy="47887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Hubungan dengan masyarakat sekitar (</a:t>
            </a:r>
            <a:r>
              <a:rPr lang="id-ID" sz="2000" i="1" dirty="0" smtClean="0">
                <a:solidFill>
                  <a:schemeClr val="tx1"/>
                </a:solidFill>
                <a:latin typeface="Calibri" panose="020F0502020204030204" pitchFamily="34" charset="0"/>
                <a:cs typeface="Calibri" panose="020F0502020204030204" pitchFamily="34" charset="0"/>
              </a:rPr>
              <a:t>community relations</a:t>
            </a:r>
            <a:r>
              <a:rPr lang="id-ID" sz="2000" dirty="0" smtClean="0">
                <a:solidFill>
                  <a:schemeClr val="tx1"/>
                </a:solidFill>
                <a:latin typeface="Calibri" panose="020F0502020204030204" pitchFamily="34" charset="0"/>
                <a:cs typeface="Calibri" panose="020F0502020204030204" pitchFamily="34" charset="0"/>
              </a:rPr>
              <a:t>)</a:t>
            </a:r>
          </a:p>
        </p:txBody>
      </p:sp>
      <p:sp>
        <p:nvSpPr>
          <p:cNvPr id="26" name="Rounded Rectangle 25"/>
          <p:cNvSpPr/>
          <p:nvPr/>
        </p:nvSpPr>
        <p:spPr>
          <a:xfrm>
            <a:off x="2500745" y="3853469"/>
            <a:ext cx="6490855" cy="47887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Hubungan dengan bidang pendidikan (</a:t>
            </a:r>
            <a:r>
              <a:rPr lang="id-ID" sz="2000" i="1" dirty="0" smtClean="0">
                <a:solidFill>
                  <a:schemeClr val="tx1"/>
                </a:solidFill>
                <a:latin typeface="Calibri" panose="020F0502020204030204" pitchFamily="34" charset="0"/>
                <a:cs typeface="Calibri" panose="020F0502020204030204" pitchFamily="34" charset="0"/>
              </a:rPr>
              <a:t>educational relations</a:t>
            </a:r>
            <a:r>
              <a:rPr lang="id-ID" sz="2000" dirty="0" smtClean="0">
                <a:solidFill>
                  <a:schemeClr val="tx1"/>
                </a:solidFill>
                <a:latin typeface="Calibri" panose="020F0502020204030204" pitchFamily="34" charset="0"/>
                <a:cs typeface="Calibri" panose="020F0502020204030204" pitchFamily="34" charset="0"/>
              </a:rPr>
              <a:t>)</a:t>
            </a:r>
          </a:p>
        </p:txBody>
      </p:sp>
      <p:cxnSp>
        <p:nvCxnSpPr>
          <p:cNvPr id="29" name="Straight Arrow Connector 28"/>
          <p:cNvCxnSpPr>
            <a:stCxn id="5" idx="3"/>
            <a:endCxn id="23" idx="1"/>
          </p:cNvCxnSpPr>
          <p:nvPr/>
        </p:nvCxnSpPr>
        <p:spPr>
          <a:xfrm>
            <a:off x="2029838" y="2009796"/>
            <a:ext cx="484762" cy="17719"/>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31" name="Straight Connector 30"/>
          <p:cNvCxnSpPr/>
          <p:nvPr/>
        </p:nvCxnSpPr>
        <p:spPr>
          <a:xfrm>
            <a:off x="2209800" y="590550"/>
            <a:ext cx="0" cy="3581400"/>
          </a:xfrm>
          <a:prstGeom prst="line">
            <a:avLst/>
          </a:prstGeom>
        </p:spPr>
        <p:style>
          <a:lnRef idx="3">
            <a:schemeClr val="accent6"/>
          </a:lnRef>
          <a:fillRef idx="0">
            <a:schemeClr val="accent6"/>
          </a:fillRef>
          <a:effectRef idx="2">
            <a:schemeClr val="accent6"/>
          </a:effectRef>
          <a:fontRef idx="minor">
            <a:schemeClr val="tx1"/>
          </a:fontRef>
        </p:style>
      </p:cxnSp>
      <p:cxnSp>
        <p:nvCxnSpPr>
          <p:cNvPr id="35" name="Straight Arrow Connector 34"/>
          <p:cNvCxnSpPr/>
          <p:nvPr/>
        </p:nvCxnSpPr>
        <p:spPr>
          <a:xfrm>
            <a:off x="2209800" y="590550"/>
            <a:ext cx="3048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36" name="Straight Arrow Connector 35"/>
          <p:cNvCxnSpPr/>
          <p:nvPr/>
        </p:nvCxnSpPr>
        <p:spPr>
          <a:xfrm>
            <a:off x="2209800" y="1369424"/>
            <a:ext cx="3048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37" name="Straight Arrow Connector 36"/>
          <p:cNvCxnSpPr/>
          <p:nvPr/>
        </p:nvCxnSpPr>
        <p:spPr>
          <a:xfrm>
            <a:off x="2209800" y="2704724"/>
            <a:ext cx="3048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38" name="Straight Arrow Connector 37"/>
          <p:cNvCxnSpPr/>
          <p:nvPr/>
        </p:nvCxnSpPr>
        <p:spPr>
          <a:xfrm>
            <a:off x="2209800" y="3409950"/>
            <a:ext cx="3048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39" name="Straight Arrow Connector 38"/>
          <p:cNvCxnSpPr/>
          <p:nvPr/>
        </p:nvCxnSpPr>
        <p:spPr>
          <a:xfrm>
            <a:off x="2209800" y="4171950"/>
            <a:ext cx="3048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38792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750"/>
                                        <p:tgtEl>
                                          <p:spTgt spid="31"/>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750"/>
                                        <p:tgtEl>
                                          <p:spTgt spid="35"/>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750"/>
                                        <p:tgtEl>
                                          <p:spTgt spid="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750"/>
                                        <p:tgtEl>
                                          <p:spTgt spid="36"/>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750"/>
                                        <p:tgtEl>
                                          <p:spTgt spid="22"/>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750"/>
                                        <p:tgtEl>
                                          <p:spTgt spid="29"/>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750"/>
                                        <p:tgtEl>
                                          <p:spTgt spid="23"/>
                                        </p:tgtEl>
                                      </p:cBhvr>
                                    </p:animEffect>
                                  </p:childTnLst>
                                </p:cTn>
                              </p:par>
                            </p:childTnLst>
                          </p:cTn>
                        </p:par>
                        <p:par>
                          <p:cTn id="36" fill="hold">
                            <p:stCondLst>
                              <p:cond delay="6000"/>
                            </p:stCondLst>
                            <p:childTnLst>
                              <p:par>
                                <p:cTn id="37" presetID="10" presetClass="entr" presetSubtype="0"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750"/>
                                        <p:tgtEl>
                                          <p:spTgt spid="37"/>
                                        </p:tgtEl>
                                      </p:cBhvr>
                                    </p:animEffect>
                                  </p:childTnLst>
                                </p:cTn>
                              </p:par>
                            </p:childTnLst>
                          </p:cTn>
                        </p:par>
                        <p:par>
                          <p:cTn id="40" fill="hold">
                            <p:stCondLst>
                              <p:cond delay="675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750"/>
                                        <p:tgtEl>
                                          <p:spTgt spid="24"/>
                                        </p:tgtEl>
                                      </p:cBhvr>
                                    </p:animEffect>
                                  </p:childTnLst>
                                </p:cTn>
                              </p:par>
                            </p:childTnLst>
                          </p:cTn>
                        </p:par>
                        <p:par>
                          <p:cTn id="44" fill="hold">
                            <p:stCondLst>
                              <p:cond delay="7500"/>
                            </p:stCondLst>
                            <p:childTnLst>
                              <p:par>
                                <p:cTn id="45" presetID="10" presetClass="entr" presetSubtype="0"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750"/>
                                        <p:tgtEl>
                                          <p:spTgt spid="38"/>
                                        </p:tgtEl>
                                      </p:cBhvr>
                                    </p:animEffect>
                                  </p:childTnLst>
                                </p:cTn>
                              </p:par>
                            </p:childTnLst>
                          </p:cTn>
                        </p:par>
                        <p:par>
                          <p:cTn id="48" fill="hold">
                            <p:stCondLst>
                              <p:cond delay="8250"/>
                            </p:stCondLst>
                            <p:childTnLst>
                              <p:par>
                                <p:cTn id="49" presetID="10"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750"/>
                                        <p:tgtEl>
                                          <p:spTgt spid="25"/>
                                        </p:tgtEl>
                                      </p:cBhvr>
                                    </p:animEffect>
                                  </p:childTnLst>
                                </p:cTn>
                              </p:par>
                            </p:childTnLst>
                          </p:cTn>
                        </p:par>
                        <p:par>
                          <p:cTn id="52" fill="hold">
                            <p:stCondLst>
                              <p:cond delay="9000"/>
                            </p:stCondLst>
                            <p:childTnLst>
                              <p:par>
                                <p:cTn id="53" presetID="10" presetClass="entr" presetSubtype="0"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750"/>
                                        <p:tgtEl>
                                          <p:spTgt spid="39"/>
                                        </p:tgtEl>
                                      </p:cBhvr>
                                    </p:animEffect>
                                  </p:childTnLst>
                                </p:cTn>
                              </p:par>
                            </p:childTnLst>
                          </p:cTn>
                        </p:par>
                        <p:par>
                          <p:cTn id="56" fill="hold">
                            <p:stCondLst>
                              <p:cond delay="9750"/>
                            </p:stCondLst>
                            <p:childTnLst>
                              <p:par>
                                <p:cTn id="57" presetID="10"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2" grpId="0" animBg="1"/>
      <p:bldP spid="23" grpId="0" animBg="1"/>
      <p:bldP spid="24" grpId="0" animBg="1"/>
      <p:bldP spid="25"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45394" y="-19050"/>
            <a:ext cx="25908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defRPr/>
            </a:pPr>
            <a:r>
              <a:rPr lang="id-ID" altLang="ja-JP" sz="2400" dirty="0" smtClean="0">
                <a:solidFill>
                  <a:srgbClr val="CC3399"/>
                </a:solidFill>
                <a:latin typeface="+mn-lt"/>
                <a:cs typeface="Arial" pitchFamily="34" charset="0"/>
              </a:rPr>
              <a:t>7. Media Humas</a:t>
            </a:r>
            <a:endParaRPr lang="fi-FI" altLang="ja-JP" sz="2400" dirty="0">
              <a:solidFill>
                <a:srgbClr val="CC3399"/>
              </a:solidFill>
              <a:latin typeface="+mn-lt"/>
              <a:cs typeface="Arial" pitchFamily="34" charset="0"/>
            </a:endParaRPr>
          </a:p>
        </p:txBody>
      </p:sp>
      <p:sp>
        <p:nvSpPr>
          <p:cNvPr id="5" name="Rectangle 4"/>
          <p:cNvSpPr/>
          <p:nvPr/>
        </p:nvSpPr>
        <p:spPr>
          <a:xfrm>
            <a:off x="121594" y="465655"/>
            <a:ext cx="71628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a. Pengertian media humas</a:t>
            </a:r>
            <a:endParaRPr lang="en-US" sz="2000" dirty="0">
              <a:solidFill>
                <a:schemeClr val="tx1"/>
              </a:solidFill>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0995" y="1347563"/>
            <a:ext cx="3429000" cy="3429000"/>
          </a:xfrm>
          <a:prstGeom prst="rect">
            <a:avLst/>
          </a:prstGeom>
        </p:spPr>
      </p:pic>
      <p:sp>
        <p:nvSpPr>
          <p:cNvPr id="7" name="TextBox 6"/>
          <p:cNvSpPr txBox="1"/>
          <p:nvPr/>
        </p:nvSpPr>
        <p:spPr>
          <a:xfrm rot="16200000">
            <a:off x="3292707" y="3735272"/>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8" name="Rounded Rectangular Callout 7"/>
          <p:cNvSpPr/>
          <p:nvPr/>
        </p:nvSpPr>
        <p:spPr>
          <a:xfrm>
            <a:off x="685800" y="980626"/>
            <a:ext cx="2940995" cy="3431414"/>
          </a:xfrm>
          <a:prstGeom prst="wedgeRoundRectCallout">
            <a:avLst>
              <a:gd name="adj1" fmla="val 69970"/>
              <a:gd name="adj2" fmla="val -16779"/>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Media humas (</a:t>
            </a:r>
            <a:r>
              <a:rPr lang="id-ID" sz="2000" i="1" dirty="0" smtClean="0">
                <a:solidFill>
                  <a:schemeClr val="tx1"/>
                </a:solidFill>
                <a:latin typeface="Calibri" panose="020F0502020204030204" pitchFamily="34" charset="0"/>
                <a:cs typeface="Calibri" panose="020F0502020204030204" pitchFamily="34" charset="0"/>
              </a:rPr>
              <a:t>public relations media</a:t>
            </a:r>
            <a:r>
              <a:rPr lang="id-ID" sz="2000" dirty="0" smtClean="0">
                <a:solidFill>
                  <a:schemeClr val="tx1"/>
                </a:solidFill>
                <a:latin typeface="Calibri" panose="020F0502020204030204" pitchFamily="34" charset="0"/>
                <a:cs typeface="Calibri" panose="020F0502020204030204" pitchFamily="34" charset="0"/>
              </a:rPr>
              <a:t>) adalah segala bentuk media yang digunakan praktisi humas dalam pekerjaannya dengan tujuan publikasi yang luas agar poduk/jasa yang dipasarkan lebih dikenal oleh masyarakat.</a:t>
            </a:r>
            <a:endParaRPr lang="en-US" sz="2000" dirty="0">
              <a:solidFill>
                <a:schemeClr val="tx1"/>
              </a:solidFill>
              <a:latin typeface="Calibri" panose="020F0502020204030204" pitchFamily="34" charset="0"/>
              <a:cs typeface="Calibri" panose="020F0502020204030204" pitchFamily="34" charset="0"/>
            </a:endParaRPr>
          </a:p>
        </p:txBody>
      </p:sp>
      <p:sp>
        <p:nvSpPr>
          <p:cNvPr id="9" name="Rounded Rectangular Callout 8"/>
          <p:cNvSpPr/>
          <p:nvPr/>
        </p:nvSpPr>
        <p:spPr>
          <a:xfrm>
            <a:off x="5787957" y="915567"/>
            <a:ext cx="2898843" cy="2824387"/>
          </a:xfrm>
          <a:prstGeom prst="wedgeRoundRectCallout">
            <a:avLst>
              <a:gd name="adj1" fmla="val -66964"/>
              <a:gd name="adj2" fmla="val -11814"/>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Media komunikasi yang penting digunakan humas adalah dalam kemitraannya dengan media pers dikenal dengan </a:t>
            </a:r>
            <a:r>
              <a:rPr lang="id-ID" sz="2000" i="1" dirty="0" smtClean="0">
                <a:solidFill>
                  <a:schemeClr val="tx1"/>
                </a:solidFill>
                <a:latin typeface="Calibri" panose="020F0502020204030204" pitchFamily="34" charset="0"/>
                <a:cs typeface="Calibri" panose="020F0502020204030204" pitchFamily="34" charset="0"/>
              </a:rPr>
              <a:t>media relations </a:t>
            </a:r>
            <a:r>
              <a:rPr lang="id-ID" sz="2000" dirty="0" smtClean="0">
                <a:solidFill>
                  <a:schemeClr val="tx1"/>
                </a:solidFill>
                <a:latin typeface="Calibri" panose="020F0502020204030204" pitchFamily="34" charset="0"/>
                <a:cs typeface="Calibri" panose="020F0502020204030204" pitchFamily="34" charset="0"/>
              </a:rPr>
              <a:t>(hubungan media)/</a:t>
            </a:r>
            <a:r>
              <a:rPr lang="id-ID" sz="2000" i="1" dirty="0" smtClean="0">
                <a:solidFill>
                  <a:schemeClr val="tx1"/>
                </a:solidFill>
                <a:latin typeface="Calibri" panose="020F0502020204030204" pitchFamily="34" charset="0"/>
                <a:cs typeface="Calibri" panose="020F0502020204030204" pitchFamily="34" charset="0"/>
              </a:rPr>
              <a:t>pers relations</a:t>
            </a:r>
            <a:r>
              <a:rPr lang="id-ID" sz="2000" dirty="0" smtClean="0">
                <a:solidFill>
                  <a:schemeClr val="tx1"/>
                </a:solidFill>
                <a:latin typeface="Calibri" panose="020F0502020204030204" pitchFamily="34" charset="0"/>
                <a:cs typeface="Calibri" panose="020F0502020204030204" pitchFamily="34" charset="0"/>
              </a:rPr>
              <a:t> (hubungan pers).</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2030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Rectangle 2"/>
          <p:cNvSpPr/>
          <p:nvPr/>
        </p:nvSpPr>
        <p:spPr>
          <a:xfrm>
            <a:off x="38100" y="120667"/>
            <a:ext cx="71628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b. Media humas internal</a:t>
            </a:r>
            <a:endParaRPr lang="en-US" sz="2000" dirty="0">
              <a:solidFill>
                <a:schemeClr val="tx1"/>
              </a:solidFill>
              <a:latin typeface="Calibri" panose="020F0502020204030204" pitchFamily="34" charset="0"/>
              <a:cs typeface="Calibri" panose="020F0502020204030204"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0" y="997498"/>
            <a:ext cx="3429000" cy="3429000"/>
          </a:xfrm>
          <a:prstGeom prst="rect">
            <a:avLst/>
          </a:prstGeom>
        </p:spPr>
      </p:pic>
      <p:sp>
        <p:nvSpPr>
          <p:cNvPr id="6" name="TextBox 5"/>
          <p:cNvSpPr txBox="1"/>
          <p:nvPr/>
        </p:nvSpPr>
        <p:spPr>
          <a:xfrm>
            <a:off x="1371600" y="4426498"/>
            <a:ext cx="1828363" cy="246879"/>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7" name="Rounded Rectangular Callout 6"/>
          <p:cNvSpPr/>
          <p:nvPr/>
        </p:nvSpPr>
        <p:spPr>
          <a:xfrm>
            <a:off x="3657600" y="666750"/>
            <a:ext cx="4924554" cy="2946627"/>
          </a:xfrm>
          <a:prstGeom prst="wedgeRoundRectCallout">
            <a:avLst>
              <a:gd name="adj1" fmla="val -58269"/>
              <a:gd name="adj2" fmla="val -2839"/>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Media humas internal adalah suatu sarana penyampaian dan penerimaan informasi di kalangan publik internal perusahaan dan biasanya bersifat nonkomersial. Penerima maupun pengirim informasi adalah orang dalam/publik internal terdiri atas pemimpin, anggota, pegawai, maupun unit-unit kerja yang ada di dalam perusahaan tersebut.</a:t>
            </a:r>
            <a:endParaRPr lang="id-ID"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31456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Rectangle 2"/>
          <p:cNvSpPr/>
          <p:nvPr/>
        </p:nvSpPr>
        <p:spPr>
          <a:xfrm>
            <a:off x="38100" y="90106"/>
            <a:ext cx="8593282"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Media-media komunikasi internal menurut </a:t>
            </a:r>
            <a:r>
              <a:rPr lang="id-ID" sz="2000" b="1" dirty="0" smtClean="0">
                <a:solidFill>
                  <a:schemeClr val="tx1"/>
                </a:solidFill>
                <a:latin typeface="Calibri" panose="020F0502020204030204" pitchFamily="34" charset="0"/>
                <a:cs typeface="Calibri" panose="020F0502020204030204" pitchFamily="34" charset="0"/>
              </a:rPr>
              <a:t>Linggar Anggoro </a:t>
            </a:r>
            <a:r>
              <a:rPr lang="id-ID" sz="2000" dirty="0" smtClean="0">
                <a:solidFill>
                  <a:schemeClr val="tx1"/>
                </a:solidFill>
                <a:latin typeface="Calibri" panose="020F0502020204030204" pitchFamily="34" charset="0"/>
                <a:cs typeface="Calibri" panose="020F0502020204030204" pitchFamily="34" charset="0"/>
              </a:rPr>
              <a:t>(2002: 2011─2015).</a:t>
            </a:r>
            <a:endParaRPr lang="en-US" sz="2000" dirty="0">
              <a:solidFill>
                <a:schemeClr val="tx1"/>
              </a:solidFill>
              <a:latin typeface="Calibri" panose="020F0502020204030204" pitchFamily="34" charset="0"/>
              <a:cs typeface="Calibri" panose="020F0502020204030204" pitchFamily="34" charset="0"/>
            </a:endParaRPr>
          </a:p>
        </p:txBody>
      </p:sp>
      <p:sp>
        <p:nvSpPr>
          <p:cNvPr id="5" name="Rounded Rectangle 4"/>
          <p:cNvSpPr/>
          <p:nvPr/>
        </p:nvSpPr>
        <p:spPr>
          <a:xfrm>
            <a:off x="228600" y="794946"/>
            <a:ext cx="1828800" cy="2538804"/>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bg1"/>
                </a:solidFill>
                <a:latin typeface="Calibri" panose="020F0502020204030204" pitchFamily="34" charset="0"/>
                <a:cs typeface="Calibri" panose="020F0502020204030204" pitchFamily="34" charset="0"/>
              </a:rPr>
              <a:t>Media Komunikasi Internal Menurut </a:t>
            </a:r>
            <a:r>
              <a:rPr lang="id-ID" sz="2000" b="1" dirty="0" smtClean="0">
                <a:solidFill>
                  <a:schemeClr val="bg1"/>
                </a:solidFill>
                <a:latin typeface="Calibri" panose="020F0502020204030204" pitchFamily="34" charset="0"/>
                <a:cs typeface="Calibri" panose="020F0502020204030204" pitchFamily="34" charset="0"/>
              </a:rPr>
              <a:t>Linggar Anggoro </a:t>
            </a:r>
            <a:r>
              <a:rPr lang="id-ID" sz="2000" dirty="0">
                <a:solidFill>
                  <a:schemeClr val="bg1"/>
                </a:solidFill>
                <a:latin typeface="Calibri" panose="020F0502020204030204" pitchFamily="34" charset="0"/>
                <a:cs typeface="Calibri" panose="020F0502020204030204" pitchFamily="34" charset="0"/>
              </a:rPr>
              <a:t>(2002: 2011─2015</a:t>
            </a:r>
            <a:r>
              <a:rPr lang="id-ID" sz="2000" dirty="0" smtClean="0">
                <a:solidFill>
                  <a:schemeClr val="bg1"/>
                </a:solidFill>
                <a:latin typeface="Calibri" panose="020F0502020204030204" pitchFamily="34" charset="0"/>
                <a:cs typeface="Calibri" panose="020F0502020204030204" pitchFamily="34" charset="0"/>
              </a:rPr>
              <a:t>)</a:t>
            </a:r>
            <a:endParaRPr lang="en-US" sz="2000" dirty="0">
              <a:solidFill>
                <a:schemeClr val="bg1"/>
              </a:solidFill>
              <a:latin typeface="Calibri" panose="020F0502020204030204" pitchFamily="34" charset="0"/>
              <a:cs typeface="Calibri" panose="020F0502020204030204" pitchFamily="34" charset="0"/>
            </a:endParaRPr>
          </a:p>
        </p:txBody>
      </p:sp>
      <p:sp>
        <p:nvSpPr>
          <p:cNvPr id="6" name="Rounded Rectangle 5"/>
          <p:cNvSpPr/>
          <p:nvPr/>
        </p:nvSpPr>
        <p:spPr>
          <a:xfrm>
            <a:off x="2667000" y="782413"/>
            <a:ext cx="1447800" cy="47887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Media tulis</a:t>
            </a:r>
          </a:p>
        </p:txBody>
      </p:sp>
      <p:sp>
        <p:nvSpPr>
          <p:cNvPr id="7" name="Rounded Rectangle 6"/>
          <p:cNvSpPr/>
          <p:nvPr/>
        </p:nvSpPr>
        <p:spPr>
          <a:xfrm>
            <a:off x="4492337" y="526548"/>
            <a:ext cx="4139044" cy="99060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Jurnal internal, papan pengumuman, literatur pengenalan/informasi, dan brosur.</a:t>
            </a:r>
          </a:p>
        </p:txBody>
      </p:sp>
      <p:sp>
        <p:nvSpPr>
          <p:cNvPr id="12" name="Rounded Rectangle 11"/>
          <p:cNvSpPr/>
          <p:nvPr/>
        </p:nvSpPr>
        <p:spPr>
          <a:xfrm>
            <a:off x="2667000" y="1792809"/>
            <a:ext cx="1447800" cy="47887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Media lisan</a:t>
            </a:r>
          </a:p>
        </p:txBody>
      </p:sp>
      <p:sp>
        <p:nvSpPr>
          <p:cNvPr id="13" name="Rounded Rectangle 12"/>
          <p:cNvSpPr/>
          <p:nvPr/>
        </p:nvSpPr>
        <p:spPr>
          <a:xfrm>
            <a:off x="4492337" y="1670960"/>
            <a:ext cx="4139044" cy="856584"/>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Insentif bicara, saran umum, obrolan langsung, dan presentasi video.</a:t>
            </a:r>
          </a:p>
        </p:txBody>
      </p:sp>
      <p:sp>
        <p:nvSpPr>
          <p:cNvPr id="14" name="Rounded Rectangle 13"/>
          <p:cNvSpPr/>
          <p:nvPr/>
        </p:nvSpPr>
        <p:spPr>
          <a:xfrm>
            <a:off x="2656609" y="2745891"/>
            <a:ext cx="1447800" cy="586473"/>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Media elektronik</a:t>
            </a:r>
          </a:p>
        </p:txBody>
      </p:sp>
      <p:sp>
        <p:nvSpPr>
          <p:cNvPr id="15" name="Rounded Rectangle 14"/>
          <p:cNvSpPr/>
          <p:nvPr/>
        </p:nvSpPr>
        <p:spPr>
          <a:xfrm>
            <a:off x="4492337" y="2668307"/>
            <a:ext cx="4139044" cy="741643"/>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Stasiun radio dan jaringan telepon internal.</a:t>
            </a:r>
          </a:p>
        </p:txBody>
      </p:sp>
      <p:sp>
        <p:nvSpPr>
          <p:cNvPr id="16" name="Rounded Rectangle 15"/>
          <p:cNvSpPr/>
          <p:nvPr/>
        </p:nvSpPr>
        <p:spPr>
          <a:xfrm>
            <a:off x="2656609" y="3553280"/>
            <a:ext cx="1447800" cy="961973"/>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Media humas eksternal</a:t>
            </a:r>
          </a:p>
        </p:txBody>
      </p:sp>
      <p:sp>
        <p:nvSpPr>
          <p:cNvPr id="17" name="Rounded Rectangle 16"/>
          <p:cNvSpPr/>
          <p:nvPr/>
        </p:nvSpPr>
        <p:spPr>
          <a:xfrm>
            <a:off x="4457700" y="3553280"/>
            <a:ext cx="4173681" cy="990600"/>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Jurnal eksternal, media audiovisual, literatur edukatif, komunikasi lisan, pameran, seminar, dan sponsor.</a:t>
            </a:r>
          </a:p>
        </p:txBody>
      </p:sp>
      <p:cxnSp>
        <p:nvCxnSpPr>
          <p:cNvPr id="18" name="Straight Arrow Connector 17"/>
          <p:cNvCxnSpPr>
            <a:stCxn id="5" idx="3"/>
            <a:endCxn id="12" idx="1"/>
          </p:cNvCxnSpPr>
          <p:nvPr/>
        </p:nvCxnSpPr>
        <p:spPr>
          <a:xfrm flipV="1">
            <a:off x="2057400" y="2032244"/>
            <a:ext cx="609600" cy="32104"/>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20" name="Straight Connector 19"/>
          <p:cNvCxnSpPr/>
          <p:nvPr/>
        </p:nvCxnSpPr>
        <p:spPr>
          <a:xfrm>
            <a:off x="2209800" y="895350"/>
            <a:ext cx="0" cy="3276600"/>
          </a:xfrm>
          <a:prstGeom prst="line">
            <a:avLst/>
          </a:prstGeom>
        </p:spPr>
        <p:style>
          <a:lnRef idx="3">
            <a:schemeClr val="accent6"/>
          </a:lnRef>
          <a:fillRef idx="0">
            <a:schemeClr val="accent6"/>
          </a:fillRef>
          <a:effectRef idx="2">
            <a:schemeClr val="accent6"/>
          </a:effectRef>
          <a:fontRef idx="minor">
            <a:schemeClr val="tx1"/>
          </a:fontRef>
        </p:style>
      </p:cxnSp>
      <p:cxnSp>
        <p:nvCxnSpPr>
          <p:cNvPr id="22" name="Straight Arrow Connector 21"/>
          <p:cNvCxnSpPr/>
          <p:nvPr/>
        </p:nvCxnSpPr>
        <p:spPr>
          <a:xfrm>
            <a:off x="2209800" y="895350"/>
            <a:ext cx="4572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23" name="Straight Arrow Connector 22"/>
          <p:cNvCxnSpPr/>
          <p:nvPr/>
        </p:nvCxnSpPr>
        <p:spPr>
          <a:xfrm>
            <a:off x="2209800" y="3039127"/>
            <a:ext cx="4572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24" name="Straight Arrow Connector 23"/>
          <p:cNvCxnSpPr/>
          <p:nvPr/>
        </p:nvCxnSpPr>
        <p:spPr>
          <a:xfrm>
            <a:off x="2209800" y="4171950"/>
            <a:ext cx="4572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25" name="Straight Arrow Connector 24"/>
          <p:cNvCxnSpPr/>
          <p:nvPr/>
        </p:nvCxnSpPr>
        <p:spPr>
          <a:xfrm>
            <a:off x="4114800" y="1021848"/>
            <a:ext cx="4572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26" name="Straight Arrow Connector 25"/>
          <p:cNvCxnSpPr/>
          <p:nvPr/>
        </p:nvCxnSpPr>
        <p:spPr>
          <a:xfrm>
            <a:off x="4099214" y="2031443"/>
            <a:ext cx="4572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27" name="Straight Arrow Connector 26"/>
          <p:cNvCxnSpPr/>
          <p:nvPr/>
        </p:nvCxnSpPr>
        <p:spPr>
          <a:xfrm>
            <a:off x="4107873" y="3039127"/>
            <a:ext cx="4572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28" name="Straight Arrow Connector 27"/>
          <p:cNvCxnSpPr/>
          <p:nvPr/>
        </p:nvCxnSpPr>
        <p:spPr>
          <a:xfrm>
            <a:off x="4099214" y="4088412"/>
            <a:ext cx="457200"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2882743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750"/>
                                        <p:tgtEl>
                                          <p:spTgt spid="20"/>
                                        </p:tgtEl>
                                      </p:cBhvr>
                                    </p:animEffect>
                                  </p:childTnLst>
                                </p:cTn>
                              </p:par>
                            </p:childTnLst>
                          </p:cTn>
                        </p:par>
                        <p:par>
                          <p:cTn id="16" fill="hold">
                            <p:stCondLst>
                              <p:cond delay="2250"/>
                            </p:stCondLst>
                            <p:childTnLst>
                              <p:par>
                                <p:cTn id="17" presetID="10"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750"/>
                                        <p:tgtEl>
                                          <p:spTgt spid="22"/>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750"/>
                                        <p:tgtEl>
                                          <p:spTgt spid="6"/>
                                        </p:tgtEl>
                                      </p:cBhvr>
                                    </p:animEffect>
                                  </p:childTnLst>
                                </p:cTn>
                              </p:par>
                            </p:childTnLst>
                          </p:cTn>
                        </p:par>
                        <p:par>
                          <p:cTn id="24" fill="hold">
                            <p:stCondLst>
                              <p:cond delay="375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750"/>
                                        <p:tgtEl>
                                          <p:spTgt spid="18"/>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750"/>
                                        <p:tgtEl>
                                          <p:spTgt spid="12"/>
                                        </p:tgtEl>
                                      </p:cBhvr>
                                    </p:animEffect>
                                  </p:childTnLst>
                                </p:cTn>
                              </p:par>
                            </p:childTnLst>
                          </p:cTn>
                        </p:par>
                        <p:par>
                          <p:cTn id="32" fill="hold">
                            <p:stCondLst>
                              <p:cond delay="5250"/>
                            </p:stCondLst>
                            <p:childTnLst>
                              <p:par>
                                <p:cTn id="33" presetID="10" presetClass="entr" presetSubtype="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750"/>
                                        <p:tgtEl>
                                          <p:spTgt spid="23"/>
                                        </p:tgtEl>
                                      </p:cBhvr>
                                    </p:animEffect>
                                  </p:childTnLst>
                                </p:cTn>
                              </p:par>
                            </p:childTnLst>
                          </p:cTn>
                        </p:par>
                        <p:par>
                          <p:cTn id="36" fill="hold">
                            <p:stCondLst>
                              <p:cond delay="6000"/>
                            </p:stCondLst>
                            <p:childTnLst>
                              <p:par>
                                <p:cTn id="37" presetID="10"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750"/>
                                        <p:tgtEl>
                                          <p:spTgt spid="14"/>
                                        </p:tgtEl>
                                      </p:cBhvr>
                                    </p:animEffect>
                                  </p:childTnLst>
                                </p:cTn>
                              </p:par>
                            </p:childTnLst>
                          </p:cTn>
                        </p:par>
                        <p:par>
                          <p:cTn id="40" fill="hold">
                            <p:stCondLst>
                              <p:cond delay="6750"/>
                            </p:stCondLst>
                            <p:childTnLst>
                              <p:par>
                                <p:cTn id="41" presetID="10" presetClass="entr" presetSubtype="0" fill="hold"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750"/>
                                        <p:tgtEl>
                                          <p:spTgt spid="24"/>
                                        </p:tgtEl>
                                      </p:cBhvr>
                                    </p:animEffect>
                                  </p:childTnLst>
                                </p:cTn>
                              </p:par>
                            </p:childTnLst>
                          </p:cTn>
                        </p:par>
                        <p:par>
                          <p:cTn id="44" fill="hold">
                            <p:stCondLst>
                              <p:cond delay="75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750"/>
                                        <p:tgtEl>
                                          <p:spTgt spid="16"/>
                                        </p:tgtEl>
                                      </p:cBhvr>
                                    </p:animEffect>
                                  </p:childTnLst>
                                </p:cTn>
                              </p:par>
                            </p:childTnLst>
                          </p:cTn>
                        </p:par>
                        <p:par>
                          <p:cTn id="48" fill="hold">
                            <p:stCondLst>
                              <p:cond delay="8250"/>
                            </p:stCondLst>
                            <p:childTnLst>
                              <p:par>
                                <p:cTn id="49" presetID="10" presetClass="entr" presetSubtype="0"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750"/>
                                        <p:tgtEl>
                                          <p:spTgt spid="25"/>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750"/>
                                        <p:tgtEl>
                                          <p:spTgt spid="7"/>
                                        </p:tgtEl>
                                      </p:cBhvr>
                                    </p:animEffect>
                                  </p:childTnLst>
                                </p:cTn>
                              </p:par>
                            </p:childTnLst>
                          </p:cTn>
                        </p:par>
                        <p:par>
                          <p:cTn id="56" fill="hold">
                            <p:stCondLst>
                              <p:cond delay="9750"/>
                            </p:stCondLst>
                            <p:childTnLst>
                              <p:par>
                                <p:cTn id="57" presetID="10" presetClass="entr" presetSubtype="0" fill="hold"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750"/>
                                        <p:tgtEl>
                                          <p:spTgt spid="26"/>
                                        </p:tgtEl>
                                      </p:cBhvr>
                                    </p:animEffect>
                                  </p:childTnLst>
                                </p:cTn>
                              </p:par>
                            </p:childTnLst>
                          </p:cTn>
                        </p:par>
                        <p:par>
                          <p:cTn id="60" fill="hold">
                            <p:stCondLst>
                              <p:cond delay="10500"/>
                            </p:stCondLst>
                            <p:childTnLst>
                              <p:par>
                                <p:cTn id="61" presetID="10"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750"/>
                                        <p:tgtEl>
                                          <p:spTgt spid="13"/>
                                        </p:tgtEl>
                                      </p:cBhvr>
                                    </p:animEffect>
                                  </p:childTnLst>
                                </p:cTn>
                              </p:par>
                            </p:childTnLst>
                          </p:cTn>
                        </p:par>
                        <p:par>
                          <p:cTn id="64" fill="hold">
                            <p:stCondLst>
                              <p:cond delay="11250"/>
                            </p:stCondLst>
                            <p:childTnLst>
                              <p:par>
                                <p:cTn id="65" presetID="10" presetClass="entr" presetSubtype="0" fill="hold"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750"/>
                                        <p:tgtEl>
                                          <p:spTgt spid="27"/>
                                        </p:tgtEl>
                                      </p:cBhvr>
                                    </p:animEffect>
                                  </p:childTnLst>
                                </p:cTn>
                              </p:par>
                            </p:childTnLst>
                          </p:cTn>
                        </p:par>
                        <p:par>
                          <p:cTn id="68" fill="hold">
                            <p:stCondLst>
                              <p:cond delay="1200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750"/>
                                        <p:tgtEl>
                                          <p:spTgt spid="15"/>
                                        </p:tgtEl>
                                      </p:cBhvr>
                                    </p:animEffect>
                                  </p:childTnLst>
                                </p:cTn>
                              </p:par>
                            </p:childTnLst>
                          </p:cTn>
                        </p:par>
                        <p:par>
                          <p:cTn id="72" fill="hold">
                            <p:stCondLst>
                              <p:cond delay="12750"/>
                            </p:stCondLst>
                            <p:childTnLst>
                              <p:par>
                                <p:cTn id="73" presetID="10" presetClass="entr" presetSubtype="0"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fade">
                                      <p:cBhvr>
                                        <p:cTn id="75" dur="750"/>
                                        <p:tgtEl>
                                          <p:spTgt spid="28"/>
                                        </p:tgtEl>
                                      </p:cBhvr>
                                    </p:animEffect>
                                  </p:childTnLst>
                                </p:cTn>
                              </p:par>
                            </p:childTnLst>
                          </p:cTn>
                        </p:par>
                        <p:par>
                          <p:cTn id="76" fill="hold">
                            <p:stCondLst>
                              <p:cond delay="13500"/>
                            </p:stCondLst>
                            <p:childTnLst>
                              <p:par>
                                <p:cTn id="77" presetID="10"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12" grpId="0" animBg="1"/>
      <p:bldP spid="13" grpId="0" animBg="1"/>
      <p:bldP spid="14" grpId="0" animBg="1"/>
      <p:bldP spid="15" grpId="0" animBg="1"/>
      <p:bldP spid="16" grpId="0"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otton stack of colorful folded clothes on white table indoors empty space background.Household concept.Clean laundry pile."/>
          <p:cNvSpPr>
            <a:spLocks noChangeAspect="1" noChangeArrowheads="1"/>
          </p:cNvSpPr>
          <p:nvPr/>
        </p:nvSpPr>
        <p:spPr bwMode="auto">
          <a:xfrm>
            <a:off x="191485" y="-238327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7" name="テキスト プレースホルダー 5"/>
          <p:cNvSpPr txBox="1">
            <a:spLocks/>
          </p:cNvSpPr>
          <p:nvPr/>
        </p:nvSpPr>
        <p:spPr>
          <a:xfrm>
            <a:off x="0" y="123031"/>
            <a:ext cx="1066800" cy="647088"/>
          </a:xfrm>
          <a:prstGeom prst="rect">
            <a:avLst/>
          </a:prstGeom>
          <a:solidFill>
            <a:srgbClr val="CC3399"/>
          </a:solidFill>
        </p:spPr>
        <p:txBody>
          <a:bodyPr vert="horz" lIns="163275" tIns="81638" rIns="163275" bIns="81638" rtlCol="0">
            <a:normAutofit/>
          </a:bodyPr>
          <a:lstStyle>
            <a:lvl1pPr marL="0" indent="0" algn="l" defTabSz="1632753" rtl="0" eaLnBrk="1" latinLnBrk="0" hangingPunct="1">
              <a:lnSpc>
                <a:spcPct val="120000"/>
              </a:lnSpc>
              <a:spcBef>
                <a:spcPts val="1200"/>
              </a:spcBef>
              <a:buFont typeface="Arial" panose="020B0604020202020204" pitchFamily="34" charset="0"/>
              <a:buNone/>
              <a:defRPr kumimoji="1" sz="2400" kern="1200" baseline="0">
                <a:solidFill>
                  <a:schemeClr val="tx2"/>
                </a:solidFill>
                <a:latin typeface="Route 159 UltraLight"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l" defTabSz="1632753" rtl="0"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altLang="ja-JP" sz="2400" b="0" i="0" u="none" strike="noStrike" kern="1200" cap="none" spc="0" normalizeH="0" baseline="0" noProof="0" smtClean="0">
                <a:ln>
                  <a:noFill/>
                </a:ln>
                <a:solidFill>
                  <a:srgbClr val="545454"/>
                </a:solidFill>
                <a:effectLst/>
                <a:uLnTx/>
                <a:uFillTx/>
                <a:latin typeface="Route 159 UltraLight" pitchFamily="50" charset="0"/>
                <a:cs typeface="+mn-cs"/>
              </a:rPr>
              <a:t> </a:t>
            </a:r>
            <a:endParaRPr kumimoji="1" lang="ja-JP" altLang="en-US" sz="2400" b="0" i="0" u="none" strike="noStrike" kern="1200" cap="none" spc="0" normalizeH="0" baseline="0" noProof="0" dirty="0">
              <a:ln>
                <a:noFill/>
              </a:ln>
              <a:solidFill>
                <a:srgbClr val="545454"/>
              </a:solidFill>
              <a:effectLst/>
              <a:uLnTx/>
              <a:uFillTx/>
              <a:latin typeface="Route 159 UltraLight" pitchFamily="50" charset="0"/>
              <a:cs typeface="+mn-cs"/>
            </a:endParaRPr>
          </a:p>
        </p:txBody>
      </p:sp>
      <p:sp>
        <p:nvSpPr>
          <p:cNvPr id="8" name="直角三角形 10"/>
          <p:cNvSpPr/>
          <p:nvPr/>
        </p:nvSpPr>
        <p:spPr>
          <a:xfrm rot="5400000">
            <a:off x="720673" y="720359"/>
            <a:ext cx="288034" cy="432841"/>
          </a:xfrm>
          <a:prstGeom prst="rtTriangle">
            <a:avLst/>
          </a:prstGeom>
          <a:solidFill>
            <a:srgbClr val="CC006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ja-JP" altLang="en-US" sz="1800" b="0" i="0" u="none" strike="noStrike" kern="0" cap="none" spc="0" normalizeH="0" baseline="0" noProof="0">
              <a:ln>
                <a:noFill/>
              </a:ln>
              <a:solidFill>
                <a:sysClr val="window" lastClr="FFFFFF"/>
              </a:solidFill>
              <a:effectLst/>
              <a:uLnTx/>
              <a:uFillTx/>
              <a:latin typeface="Open Sans"/>
              <a:cs typeface="+mn-cs"/>
            </a:endParaRPr>
          </a:p>
        </p:txBody>
      </p:sp>
      <p:sp>
        <p:nvSpPr>
          <p:cNvPr id="11" name="テキスト プレースホルダー 6"/>
          <p:cNvSpPr txBox="1">
            <a:spLocks/>
          </p:cNvSpPr>
          <p:nvPr/>
        </p:nvSpPr>
        <p:spPr>
          <a:xfrm>
            <a:off x="1066800" y="-53330"/>
            <a:ext cx="7551683" cy="409138"/>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800" dirty="0" smtClean="0">
                <a:solidFill>
                  <a:srgbClr val="CC3399"/>
                </a:solidFill>
                <a:latin typeface="Calibri" panose="020F0502020204030204" pitchFamily="34" charset="0"/>
                <a:cs typeface="Calibri" panose="020F0502020204030204" pitchFamily="34" charset="0"/>
              </a:rPr>
              <a:t>Ruang Lingkup Publisitas</a:t>
            </a:r>
            <a:endParaRPr lang="fi-FI" altLang="ja-JP" sz="2800" dirty="0">
              <a:solidFill>
                <a:srgbClr val="CC3399"/>
              </a:solidFill>
              <a:latin typeface="Calibri" panose="020F0502020204030204" pitchFamily="34" charset="0"/>
              <a:cs typeface="Calibri" panose="020F0502020204030204" pitchFamily="34" charset="0"/>
            </a:endParaRPr>
          </a:p>
        </p:txBody>
      </p:sp>
      <p:sp>
        <p:nvSpPr>
          <p:cNvPr id="13" name="正方形/長方形 15"/>
          <p:cNvSpPr/>
          <p:nvPr/>
        </p:nvSpPr>
        <p:spPr>
          <a:xfrm>
            <a:off x="1196965" y="539297"/>
            <a:ext cx="3603635" cy="45719"/>
          </a:xfrm>
          <a:prstGeom prst="rect">
            <a:avLst/>
          </a:prstGeom>
          <a:solidFill>
            <a:srgbClr val="CC3399"/>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ja-JP" altLang="en-US" sz="1800" b="0" i="0" u="none" strike="noStrike" kern="0" cap="none" spc="0" normalizeH="0" baseline="0" noProof="0">
              <a:ln>
                <a:noFill/>
              </a:ln>
              <a:solidFill>
                <a:sysClr val="window" lastClr="FFFFFF"/>
              </a:solidFill>
              <a:effectLst/>
              <a:uLnTx/>
              <a:uFillTx/>
              <a:latin typeface="Open Sans"/>
              <a:cs typeface="+mn-cs"/>
            </a:endParaRPr>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14" name="テキスト プレースホルダー 18"/>
          <p:cNvSpPr txBox="1">
            <a:spLocks/>
          </p:cNvSpPr>
          <p:nvPr/>
        </p:nvSpPr>
        <p:spPr>
          <a:xfrm>
            <a:off x="203100" y="209550"/>
            <a:ext cx="711300" cy="45720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9600" kern="1200" baseline="0">
                <a:solidFill>
                  <a:schemeClr val="bg1"/>
                </a:solidFill>
                <a:latin typeface="+mj-lt"/>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0" eaLnBrk="1" fontAlgn="auto" latinLnBrk="0" hangingPunct="1">
              <a:lnSpc>
                <a:spcPct val="120000"/>
              </a:lnSpc>
              <a:spcBef>
                <a:spcPts val="1200"/>
              </a:spcBef>
              <a:spcAft>
                <a:spcPts val="0"/>
              </a:spcAft>
              <a:buClrTx/>
              <a:buSzTx/>
              <a:buFont typeface="Arial" panose="020B0604020202020204" pitchFamily="34" charset="0"/>
              <a:buNone/>
              <a:tabLst/>
              <a:defRPr/>
            </a:pPr>
            <a:r>
              <a:rPr lang="id-ID" altLang="ja-JP" sz="4000" b="1" noProof="0" dirty="0" smtClean="0">
                <a:latin typeface="Calibri" panose="020F0502020204030204" pitchFamily="34" charset="0"/>
                <a:cs typeface="Calibri" panose="020F0502020204030204" pitchFamily="34" charset="0"/>
              </a:rPr>
              <a:t>C</a:t>
            </a:r>
            <a:endParaRPr kumimoji="1" lang="ja-JP" altLang="en-US" sz="4000" b="1" i="0" u="none" strike="noStrike" kern="1200" cap="none" spc="0" normalizeH="0" baseline="0" noProof="0" dirty="0">
              <a:ln>
                <a:noFill/>
              </a:ln>
              <a:effectLst/>
              <a:uLnTx/>
              <a:uFillTx/>
              <a:latin typeface="Calibri" panose="020F0502020204030204" pitchFamily="34" charset="0"/>
              <a:cs typeface="Calibri" panose="020F0502020204030204" pitchFamily="34" charset="0"/>
            </a:endParaRPr>
          </a:p>
        </p:txBody>
      </p:sp>
      <p:sp>
        <p:nvSpPr>
          <p:cNvPr id="15" name="Oval 14"/>
          <p:cNvSpPr/>
          <p:nvPr/>
        </p:nvSpPr>
        <p:spPr>
          <a:xfrm>
            <a:off x="272624" y="154147"/>
            <a:ext cx="543787" cy="5676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テキスト プレースホルダー 6"/>
          <p:cNvSpPr txBox="1">
            <a:spLocks/>
          </p:cNvSpPr>
          <p:nvPr/>
        </p:nvSpPr>
        <p:spPr>
          <a:xfrm>
            <a:off x="1009929" y="554561"/>
            <a:ext cx="3409672" cy="437406"/>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a:defRPr/>
            </a:pPr>
            <a:r>
              <a:rPr lang="id-ID" altLang="ja-JP" sz="2400" dirty="0" smtClean="0">
                <a:solidFill>
                  <a:srgbClr val="CC3399"/>
                </a:solidFill>
                <a:latin typeface="+mn-lt"/>
                <a:cs typeface="Arial" pitchFamily="34" charset="0"/>
              </a:rPr>
              <a:t>1. Pengertian Publisitas</a:t>
            </a:r>
            <a:endParaRPr lang="fi-FI" altLang="ja-JP" sz="2400" dirty="0">
              <a:solidFill>
                <a:srgbClr val="CC3399"/>
              </a:solidFill>
              <a:latin typeface="+mn-lt"/>
              <a:cs typeface="Arial" pitchFamily="34" charset="0"/>
            </a:endParaRPr>
          </a:p>
        </p:txBody>
      </p:sp>
      <p:sp>
        <p:nvSpPr>
          <p:cNvPr id="18" name="Rectangle 17"/>
          <p:cNvSpPr/>
          <p:nvPr/>
        </p:nvSpPr>
        <p:spPr>
          <a:xfrm>
            <a:off x="1086132" y="1047750"/>
            <a:ext cx="5572991"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a. Publisitas menurut </a:t>
            </a:r>
            <a:r>
              <a:rPr lang="id-ID" sz="2000" b="1" dirty="0" smtClean="0">
                <a:solidFill>
                  <a:schemeClr val="tx1"/>
                </a:solidFill>
                <a:latin typeface="Calibri" panose="020F0502020204030204" pitchFamily="34" charset="0"/>
                <a:cs typeface="Calibri" panose="020F0502020204030204" pitchFamily="34" charset="0"/>
              </a:rPr>
              <a:t>Philip Kotler </a:t>
            </a:r>
            <a:r>
              <a:rPr lang="id-ID" sz="2000" dirty="0" smtClean="0">
                <a:solidFill>
                  <a:schemeClr val="tx1"/>
                </a:solidFill>
                <a:latin typeface="Calibri" panose="020F0502020204030204" pitchFamily="34" charset="0"/>
                <a:cs typeface="Calibri" panose="020F0502020204030204" pitchFamily="34" charset="0"/>
              </a:rPr>
              <a:t>(2001: 799)</a:t>
            </a:r>
            <a:endParaRPr lang="en-US" sz="2000" dirty="0">
              <a:solidFill>
                <a:schemeClr val="tx1"/>
              </a:solidFill>
              <a:latin typeface="Calibri" panose="020F0502020204030204" pitchFamily="34" charset="0"/>
              <a:cs typeface="Calibri" panose="020F0502020204030204" pitchFamily="34" charset="0"/>
            </a:endParaRPr>
          </a:p>
        </p:txBody>
      </p:sp>
      <p:sp>
        <p:nvSpPr>
          <p:cNvPr id="23" name="Round Diagonal Corner Rectangle 22"/>
          <p:cNvSpPr/>
          <p:nvPr/>
        </p:nvSpPr>
        <p:spPr>
          <a:xfrm>
            <a:off x="1431045" y="1454701"/>
            <a:ext cx="6798555" cy="1387575"/>
          </a:xfrm>
          <a:prstGeom prst="round2Diag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Publisitas merupakan suatu dorongan terhadap permintaan yang bersifat tidak pribadi terhadap produk, jasa/unit usaha dengan cara menyampaikan secara langsung, baik melalui radio, televisi/di pentas yang tidak dibayar oleh sponsor.</a:t>
            </a:r>
            <a:endParaRPr lang="en-US" sz="2000" dirty="0">
              <a:solidFill>
                <a:schemeClr val="tx1"/>
              </a:solidFill>
              <a:latin typeface="Calibri" panose="020F0502020204030204" pitchFamily="34" charset="0"/>
              <a:cs typeface="Calibri" panose="020F0502020204030204" pitchFamily="34" charset="0"/>
            </a:endParaRPr>
          </a:p>
        </p:txBody>
      </p:sp>
      <p:sp>
        <p:nvSpPr>
          <p:cNvPr id="24" name="Rectangle 23"/>
          <p:cNvSpPr/>
          <p:nvPr/>
        </p:nvSpPr>
        <p:spPr>
          <a:xfrm>
            <a:off x="1066800" y="2857841"/>
            <a:ext cx="6629400"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b. Publisitas menurut </a:t>
            </a:r>
            <a:r>
              <a:rPr lang="id-ID" sz="2000" b="1" dirty="0" smtClean="0">
                <a:solidFill>
                  <a:schemeClr val="tx1"/>
                </a:solidFill>
                <a:latin typeface="Calibri" panose="020F0502020204030204" pitchFamily="34" charset="0"/>
                <a:cs typeface="Calibri" panose="020F0502020204030204" pitchFamily="34" charset="0"/>
              </a:rPr>
              <a:t>Newson, Truk, Kruckeberg </a:t>
            </a:r>
            <a:r>
              <a:rPr lang="id-ID" sz="2000" dirty="0" smtClean="0">
                <a:solidFill>
                  <a:schemeClr val="tx1"/>
                </a:solidFill>
                <a:latin typeface="Calibri" panose="020F0502020204030204" pitchFamily="34" charset="0"/>
                <a:cs typeface="Calibri" panose="020F0502020204030204" pitchFamily="34" charset="0"/>
              </a:rPr>
              <a:t>(2004: 215)</a:t>
            </a:r>
            <a:endParaRPr lang="en-US" sz="2000" dirty="0">
              <a:solidFill>
                <a:schemeClr val="tx1"/>
              </a:solidFill>
              <a:latin typeface="Calibri" panose="020F0502020204030204" pitchFamily="34" charset="0"/>
              <a:cs typeface="Calibri" panose="020F0502020204030204" pitchFamily="34" charset="0"/>
            </a:endParaRPr>
          </a:p>
        </p:txBody>
      </p:sp>
      <p:sp>
        <p:nvSpPr>
          <p:cNvPr id="25" name="Round Diagonal Corner Rectangle 24"/>
          <p:cNvSpPr/>
          <p:nvPr/>
        </p:nvSpPr>
        <p:spPr>
          <a:xfrm>
            <a:off x="1411713" y="3264792"/>
            <a:ext cx="6798555" cy="1387575"/>
          </a:xfrm>
          <a:prstGeom prst="round2DiagRect">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Publisitas adalah berita tentang seseorang, produk/pelayanan yang muncul pada suatu ruang/waktu yang media sediakan dalam bentuk berita, </a:t>
            </a:r>
            <a:r>
              <a:rPr lang="id-ID" sz="2000" i="1" dirty="0" smtClean="0">
                <a:solidFill>
                  <a:schemeClr val="tx1"/>
                </a:solidFill>
                <a:latin typeface="Calibri" panose="020F0502020204030204" pitchFamily="34" charset="0"/>
                <a:cs typeface="Calibri" panose="020F0502020204030204" pitchFamily="34" charset="0"/>
              </a:rPr>
              <a:t>feature</a:t>
            </a:r>
            <a:r>
              <a:rPr lang="id-ID" sz="2000" dirty="0" smtClean="0">
                <a:solidFill>
                  <a:schemeClr val="tx1"/>
                </a:solidFill>
                <a:latin typeface="Calibri" panose="020F0502020204030204" pitchFamily="34" charset="0"/>
                <a:cs typeface="Calibri" panose="020F0502020204030204" pitchFamily="34" charset="0"/>
              </a:rPr>
              <a:t>, kontak editorial/program dalam dunia </a:t>
            </a:r>
            <a:r>
              <a:rPr lang="id-ID" sz="2000" i="1" dirty="0" smtClean="0">
                <a:solidFill>
                  <a:schemeClr val="tx1"/>
                </a:solidFill>
                <a:latin typeface="Calibri" panose="020F0502020204030204" pitchFamily="34" charset="0"/>
                <a:cs typeface="Calibri" panose="020F0502020204030204" pitchFamily="34" charset="0"/>
              </a:rPr>
              <a:t>broadcast</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73223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750"/>
                                        <p:tgtEl>
                                          <p:spTgt spid="16"/>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750"/>
                                        <p:tgtEl>
                                          <p:spTgt spid="18"/>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750"/>
                                        <p:tgtEl>
                                          <p:spTgt spid="23"/>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750"/>
                                        <p:tgtEl>
                                          <p:spTgt spid="24"/>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animBg="1"/>
      <p:bldP spid="23" grpId="0" animBg="1"/>
      <p:bldP spid="24" grpId="0" animBg="1"/>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9050"/>
            <a:ext cx="29718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defRPr/>
            </a:pPr>
            <a:r>
              <a:rPr lang="id-ID" altLang="ja-JP" sz="2400" dirty="0" smtClean="0">
                <a:solidFill>
                  <a:srgbClr val="CC3399"/>
                </a:solidFill>
                <a:latin typeface="+mn-lt"/>
                <a:cs typeface="Arial" pitchFamily="34" charset="0"/>
              </a:rPr>
              <a:t>2. Tujuan Publisitas</a:t>
            </a:r>
            <a:endParaRPr lang="fi-FI" altLang="ja-JP" sz="2400" dirty="0">
              <a:solidFill>
                <a:srgbClr val="CC3399"/>
              </a:solidFill>
              <a:latin typeface="+mn-lt"/>
              <a:cs typeface="Arial"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1484382"/>
            <a:ext cx="2895600" cy="2895600"/>
          </a:xfrm>
          <a:prstGeom prst="rect">
            <a:avLst/>
          </a:prstGeom>
        </p:spPr>
      </p:pic>
      <p:sp>
        <p:nvSpPr>
          <p:cNvPr id="6" name="TextBox 5"/>
          <p:cNvSpPr txBox="1"/>
          <p:nvPr/>
        </p:nvSpPr>
        <p:spPr>
          <a:xfrm>
            <a:off x="381000" y="4412040"/>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sp>
        <p:nvSpPr>
          <p:cNvPr id="7" name="Rounded Rectangular Callout 6"/>
          <p:cNvSpPr/>
          <p:nvPr/>
        </p:nvSpPr>
        <p:spPr>
          <a:xfrm>
            <a:off x="2133222" y="548630"/>
            <a:ext cx="2438400" cy="3735266"/>
          </a:xfrm>
          <a:prstGeom prst="wedgeRoundRectCallout">
            <a:avLst>
              <a:gd name="adj1" fmla="val -66779"/>
              <a:gd name="adj2" fmla="val -10269"/>
              <a:gd name="adj3" fmla="val 16667"/>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smtClean="0">
                <a:solidFill>
                  <a:schemeClr val="tx1"/>
                </a:solidFill>
                <a:latin typeface="Calibri" panose="020F0502020204030204" pitchFamily="34" charset="0"/>
                <a:cs typeface="Calibri" panose="020F0502020204030204" pitchFamily="34" charset="0"/>
              </a:rPr>
              <a:t>Tujuan dari kegiatan publisitas adalah untuk meningkatkan jumlah konsumen, memublikasikan kinerja perusahaan, dan menghemat biaya yang dikeluarkan untuk promosi dan iklan.</a:t>
            </a:r>
            <a:endParaRPr lang="id-ID" sz="2000" dirty="0">
              <a:solidFill>
                <a:schemeClr val="tx1"/>
              </a:solidFill>
              <a:latin typeface="Calibri" panose="020F0502020204030204" pitchFamily="34" charset="0"/>
              <a:cs typeface="Calibri" panose="020F0502020204030204" pitchFamily="34" charset="0"/>
            </a:endParaRPr>
          </a:p>
        </p:txBody>
      </p:sp>
      <p:sp>
        <p:nvSpPr>
          <p:cNvPr id="9" name="TextBox 8"/>
          <p:cNvSpPr txBox="1"/>
          <p:nvPr/>
        </p:nvSpPr>
        <p:spPr>
          <a:xfrm>
            <a:off x="7848600" y="3697129"/>
            <a:ext cx="1828800" cy="246221"/>
          </a:xfrm>
          <a:prstGeom prst="rect">
            <a:avLst/>
          </a:prstGeom>
          <a:noFill/>
        </p:spPr>
        <p:txBody>
          <a:bodyPr wrap="square" rtlCol="0">
            <a:spAutoFit/>
          </a:bodyPr>
          <a:lstStyle/>
          <a:p>
            <a:r>
              <a:rPr lang="id-ID" sz="1000" dirty="0" smtClean="0">
                <a:latin typeface="Calibri" panose="020F0502020204030204" pitchFamily="34" charset="0"/>
                <a:cs typeface="Calibri" panose="020F0502020204030204" pitchFamily="34" charset="0"/>
              </a:rPr>
              <a:t>Sumber: pixabay.com</a:t>
            </a:r>
            <a:endParaRPr lang="id-ID" sz="1000"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0657" y="939888"/>
            <a:ext cx="4432588" cy="2952750"/>
          </a:xfrm>
          <a:prstGeom prst="teardrop">
            <a:avLst/>
          </a:prstGeom>
        </p:spPr>
      </p:pic>
    </p:spTree>
    <p:extLst>
      <p:ext uri="{BB962C8B-B14F-4D97-AF65-F5344CB8AC3E}">
        <p14:creationId xmlns:p14="http://schemas.microsoft.com/office/powerpoint/2010/main" val="3676973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750"/>
                                        <p:tgtEl>
                                          <p:spTgt spid="10"/>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テキスト プレースホルダー 6"/>
          <p:cNvSpPr txBox="1">
            <a:spLocks/>
          </p:cNvSpPr>
          <p:nvPr/>
        </p:nvSpPr>
        <p:spPr>
          <a:xfrm>
            <a:off x="0" y="-19050"/>
            <a:ext cx="2971800" cy="567680"/>
          </a:xfrm>
          <a:prstGeom prst="rect">
            <a:avLst/>
          </a:prstGeom>
        </p:spPr>
        <p:txBody>
          <a:bodyPr vert="horz" lIns="163275" tIns="81638" rIns="163275" bIns="81638" rtlCol="0" anchor="t">
            <a:noAutofit/>
          </a:bodyPr>
          <a:lstStyle>
            <a:lvl1pPr marL="0" indent="0" algn="l" defTabSz="1632753" rtl="0" eaLnBrk="1" latinLnBrk="0" hangingPunct="1">
              <a:lnSpc>
                <a:spcPct val="120000"/>
              </a:lnSpc>
              <a:spcBef>
                <a:spcPts val="1200"/>
              </a:spcBef>
              <a:buFont typeface="Arial" panose="020B0604020202020204" pitchFamily="34" charset="0"/>
              <a:buNone/>
              <a:defRPr kumimoji="1" sz="3200" i="0" kern="1200" baseline="0">
                <a:solidFill>
                  <a:schemeClr val="accent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defRPr/>
            </a:pPr>
            <a:r>
              <a:rPr lang="id-ID" altLang="ja-JP" sz="2400" dirty="0" smtClean="0">
                <a:solidFill>
                  <a:srgbClr val="CC3399"/>
                </a:solidFill>
                <a:latin typeface="+mn-lt"/>
                <a:cs typeface="Arial" pitchFamily="34" charset="0"/>
              </a:rPr>
              <a:t>3. Media Publisitas</a:t>
            </a:r>
            <a:endParaRPr lang="fi-FI" altLang="ja-JP" sz="2400" dirty="0">
              <a:solidFill>
                <a:srgbClr val="CC3399"/>
              </a:solidFill>
              <a:latin typeface="+mn-lt"/>
              <a:cs typeface="Arial" pitchFamily="34" charset="0"/>
            </a:endParaRPr>
          </a:p>
        </p:txBody>
      </p:sp>
      <p:sp>
        <p:nvSpPr>
          <p:cNvPr id="5" name="Rectangle 4"/>
          <p:cNvSpPr/>
          <p:nvPr/>
        </p:nvSpPr>
        <p:spPr>
          <a:xfrm>
            <a:off x="304800" y="514350"/>
            <a:ext cx="5572991"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a. Siaran pers (</a:t>
            </a:r>
            <a:r>
              <a:rPr lang="id-ID" sz="2000" i="1" dirty="0" smtClean="0">
                <a:solidFill>
                  <a:schemeClr val="tx1"/>
                </a:solidFill>
                <a:latin typeface="Calibri" panose="020F0502020204030204" pitchFamily="34" charset="0"/>
                <a:cs typeface="Calibri" panose="020F0502020204030204" pitchFamily="34" charset="0"/>
              </a:rPr>
              <a:t>press release</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
        <p:nvSpPr>
          <p:cNvPr id="6" name="Round Diagonal Corner Rectangle 5"/>
          <p:cNvSpPr/>
          <p:nvPr/>
        </p:nvSpPr>
        <p:spPr>
          <a:xfrm>
            <a:off x="649713" y="921301"/>
            <a:ext cx="7808487" cy="812249"/>
          </a:xfrm>
          <a:prstGeom prst="round2Diag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Memberikan informasi yang pantas untuk dimuat dalam surat kabar agar menarik perhatian publik terhadap produk.</a:t>
            </a:r>
            <a:endParaRPr lang="en-US" sz="2000" dirty="0">
              <a:solidFill>
                <a:schemeClr val="tx1"/>
              </a:solidFill>
              <a:latin typeface="Calibri" panose="020F0502020204030204" pitchFamily="34" charset="0"/>
              <a:cs typeface="Calibri" panose="020F0502020204030204" pitchFamily="34" charset="0"/>
            </a:endParaRPr>
          </a:p>
        </p:txBody>
      </p:sp>
      <p:sp>
        <p:nvSpPr>
          <p:cNvPr id="7" name="Rectangle 6"/>
          <p:cNvSpPr/>
          <p:nvPr/>
        </p:nvSpPr>
        <p:spPr>
          <a:xfrm>
            <a:off x="304800" y="1870996"/>
            <a:ext cx="5572991"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b. Konferensi pers (</a:t>
            </a:r>
            <a:r>
              <a:rPr lang="id-ID" sz="2000" i="1" dirty="0" smtClean="0">
                <a:solidFill>
                  <a:schemeClr val="tx1"/>
                </a:solidFill>
                <a:latin typeface="Calibri" panose="020F0502020204030204" pitchFamily="34" charset="0"/>
                <a:cs typeface="Calibri" panose="020F0502020204030204" pitchFamily="34" charset="0"/>
              </a:rPr>
              <a:t>press conference</a:t>
            </a:r>
            <a:r>
              <a:rPr lang="id-ID" sz="2000" dirty="0" smtClean="0">
                <a:solidFill>
                  <a:schemeClr val="tx1"/>
                </a:solidFill>
                <a:latin typeface="Calibri" panose="020F0502020204030204" pitchFamily="34" charset="0"/>
                <a:cs typeface="Calibri" panose="020F0502020204030204" pitchFamily="34" charset="0"/>
              </a:rPr>
              <a:t>)</a:t>
            </a:r>
            <a:endParaRPr lang="en-US" sz="2000" dirty="0">
              <a:solidFill>
                <a:schemeClr val="tx1"/>
              </a:solidFill>
              <a:latin typeface="Calibri" panose="020F0502020204030204" pitchFamily="34" charset="0"/>
              <a:cs typeface="Calibri" panose="020F0502020204030204" pitchFamily="34" charset="0"/>
            </a:endParaRPr>
          </a:p>
        </p:txBody>
      </p:sp>
      <p:sp>
        <p:nvSpPr>
          <p:cNvPr id="8" name="Round Diagonal Corner Rectangle 7"/>
          <p:cNvSpPr/>
          <p:nvPr/>
        </p:nvSpPr>
        <p:spPr>
          <a:xfrm>
            <a:off x="649713" y="2277947"/>
            <a:ext cx="7808487" cy="1055803"/>
          </a:xfrm>
          <a:prstGeom prst="round2Diag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Undangan media untuk menyampaikan informasi yang tidak dilakukan secara rutin, bersifat insidental sesuai acara yang digelar, baik sebelum maupun sesudah kegiatan.</a:t>
            </a:r>
            <a:endParaRPr lang="en-US" sz="2000" dirty="0">
              <a:solidFill>
                <a:schemeClr val="tx1"/>
              </a:solidFill>
              <a:latin typeface="Calibri" panose="020F0502020204030204" pitchFamily="34" charset="0"/>
              <a:cs typeface="Calibri" panose="020F0502020204030204" pitchFamily="34" charset="0"/>
            </a:endParaRPr>
          </a:p>
        </p:txBody>
      </p:sp>
      <p:sp>
        <p:nvSpPr>
          <p:cNvPr id="9" name="Rectangle 8"/>
          <p:cNvSpPr/>
          <p:nvPr/>
        </p:nvSpPr>
        <p:spPr>
          <a:xfrm>
            <a:off x="340887" y="3352910"/>
            <a:ext cx="5572991"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c. Komunikasi perusahaan</a:t>
            </a:r>
            <a:endParaRPr lang="en-US" sz="2000" dirty="0">
              <a:solidFill>
                <a:schemeClr val="tx1"/>
              </a:solidFill>
              <a:latin typeface="Calibri" panose="020F0502020204030204" pitchFamily="34" charset="0"/>
              <a:cs typeface="Calibri" panose="020F0502020204030204" pitchFamily="34" charset="0"/>
            </a:endParaRPr>
          </a:p>
        </p:txBody>
      </p:sp>
      <p:sp>
        <p:nvSpPr>
          <p:cNvPr id="10" name="Round Diagonal Corner Rectangle 9"/>
          <p:cNvSpPr/>
          <p:nvPr/>
        </p:nvSpPr>
        <p:spPr>
          <a:xfrm>
            <a:off x="685800" y="3759861"/>
            <a:ext cx="7808487" cy="793089"/>
          </a:xfrm>
          <a:prstGeom prst="round2Diag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Mencakup komunikasi internal maupun eksternal dalam menciptakan saling pengertian pada perusahaan.</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3550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childTnLst>
                                </p:cTn>
                              </p:par>
                            </p:childTnLst>
                          </p:cTn>
                        </p:par>
                        <p:par>
                          <p:cTn id="24" fill="hold">
                            <p:stCondLst>
                              <p:cond delay="375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750"/>
                                        <p:tgtEl>
                                          <p:spTgt spid="9"/>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7" grpId="0" animBg="1"/>
      <p:bldP spid="8"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2040"/>
            <a:ext cx="9143245" cy="731460"/>
          </a:xfrm>
          <a:prstGeom prst="rect">
            <a:avLst/>
          </a:prstGeom>
        </p:spPr>
      </p:pic>
      <p:sp>
        <p:nvSpPr>
          <p:cNvPr id="3" name="Rectangle 2"/>
          <p:cNvSpPr/>
          <p:nvPr/>
        </p:nvSpPr>
        <p:spPr>
          <a:xfrm>
            <a:off x="152400" y="438150"/>
            <a:ext cx="5572991"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d. </a:t>
            </a:r>
            <a:r>
              <a:rPr lang="id-ID" sz="2000" i="1" dirty="0" smtClean="0">
                <a:solidFill>
                  <a:schemeClr val="tx1"/>
                </a:solidFill>
                <a:latin typeface="Calibri" panose="020F0502020204030204" pitchFamily="34" charset="0"/>
                <a:cs typeface="Calibri" panose="020F0502020204030204" pitchFamily="34" charset="0"/>
              </a:rPr>
              <a:t>Advertorial</a:t>
            </a:r>
            <a:endParaRPr lang="en-US" sz="2000" dirty="0">
              <a:solidFill>
                <a:schemeClr val="tx1"/>
              </a:solidFill>
              <a:latin typeface="Calibri" panose="020F0502020204030204" pitchFamily="34" charset="0"/>
              <a:cs typeface="Calibri" panose="020F0502020204030204" pitchFamily="34" charset="0"/>
            </a:endParaRPr>
          </a:p>
        </p:txBody>
      </p:sp>
      <p:sp>
        <p:nvSpPr>
          <p:cNvPr id="5" name="Round Diagonal Corner Rectangle 4"/>
          <p:cNvSpPr/>
          <p:nvPr/>
        </p:nvSpPr>
        <p:spPr>
          <a:xfrm>
            <a:off x="497313" y="845101"/>
            <a:ext cx="7808487" cy="812249"/>
          </a:xfrm>
          <a:prstGeom prst="round2Diag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Suatu ragam iklan yang berbentuk artikel bergaya redaksional berisi promosi berbagai kebijakan/program kegiatan.</a:t>
            </a:r>
            <a:endParaRPr lang="en-US" sz="2000" dirty="0">
              <a:solidFill>
                <a:schemeClr val="tx1"/>
              </a:solidFill>
              <a:latin typeface="Calibri" panose="020F0502020204030204" pitchFamily="34" charset="0"/>
              <a:cs typeface="Calibri" panose="020F0502020204030204" pitchFamily="34" charset="0"/>
            </a:endParaRPr>
          </a:p>
        </p:txBody>
      </p:sp>
      <p:sp>
        <p:nvSpPr>
          <p:cNvPr id="6" name="Rectangle 5"/>
          <p:cNvSpPr/>
          <p:nvPr/>
        </p:nvSpPr>
        <p:spPr>
          <a:xfrm>
            <a:off x="188487" y="1920064"/>
            <a:ext cx="5572991" cy="429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a:solidFill>
                  <a:schemeClr val="tx1"/>
                </a:solidFill>
                <a:latin typeface="Calibri" panose="020F0502020204030204" pitchFamily="34" charset="0"/>
                <a:cs typeface="Calibri" panose="020F0502020204030204" pitchFamily="34" charset="0"/>
              </a:rPr>
              <a:t>e</a:t>
            </a:r>
            <a:r>
              <a:rPr lang="id-ID" sz="2000" dirty="0" smtClean="0">
                <a:solidFill>
                  <a:schemeClr val="tx1"/>
                </a:solidFill>
                <a:latin typeface="Calibri" panose="020F0502020204030204" pitchFamily="34" charset="0"/>
                <a:cs typeface="Calibri" panose="020F0502020204030204" pitchFamily="34" charset="0"/>
              </a:rPr>
              <a:t>. </a:t>
            </a:r>
            <a:r>
              <a:rPr lang="id-ID" sz="2000" i="1" dirty="0" smtClean="0">
                <a:solidFill>
                  <a:schemeClr val="tx1"/>
                </a:solidFill>
                <a:latin typeface="Calibri" panose="020F0502020204030204" pitchFamily="34" charset="0"/>
                <a:cs typeface="Calibri" panose="020F0502020204030204" pitchFamily="34" charset="0"/>
              </a:rPr>
              <a:t>Lobbying</a:t>
            </a:r>
            <a:endParaRPr lang="en-US" sz="2000" i="1" dirty="0">
              <a:solidFill>
                <a:schemeClr val="tx1"/>
              </a:solidFill>
              <a:latin typeface="Calibri" panose="020F0502020204030204" pitchFamily="34" charset="0"/>
              <a:cs typeface="Calibri" panose="020F0502020204030204" pitchFamily="34" charset="0"/>
            </a:endParaRPr>
          </a:p>
        </p:txBody>
      </p:sp>
      <p:sp>
        <p:nvSpPr>
          <p:cNvPr id="7" name="Round Diagonal Corner Rectangle 6"/>
          <p:cNvSpPr/>
          <p:nvPr/>
        </p:nvSpPr>
        <p:spPr>
          <a:xfrm>
            <a:off x="533400" y="2327015"/>
            <a:ext cx="7808487" cy="793089"/>
          </a:xfrm>
          <a:prstGeom prst="round2Diag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dirty="0" smtClean="0">
                <a:solidFill>
                  <a:schemeClr val="tx1"/>
                </a:solidFill>
                <a:latin typeface="Calibri" panose="020F0502020204030204" pitchFamily="34" charset="0"/>
                <a:cs typeface="Calibri" panose="020F0502020204030204" pitchFamily="34" charset="0"/>
              </a:rPr>
              <a:t>Kerja sama dengan ahli hukum dan pejabat pemerintah untuk mendukung/mengganti suatu undang-undang.</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38387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75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11552</TotalTime>
  <Words>1751</Words>
  <Application>Microsoft Office PowerPoint</Application>
  <PresentationFormat>On-screen Show (16:9)</PresentationFormat>
  <Paragraphs>193</Paragraphs>
  <Slides>28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ＭＳ Ｐゴシック</vt:lpstr>
      <vt:lpstr>Arial</vt:lpstr>
      <vt:lpstr>Calibri</vt:lpstr>
      <vt:lpstr>Open Sans</vt:lpstr>
      <vt:lpstr>Route 159 UltraLight</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IT</dc:creator>
  <cp:lastModifiedBy>galacitagie</cp:lastModifiedBy>
  <cp:revision>579</cp:revision>
  <dcterms:created xsi:type="dcterms:W3CDTF">2018-01-04T04:40:49Z</dcterms:created>
  <dcterms:modified xsi:type="dcterms:W3CDTF">2019-11-11T20:11:05Z</dcterms:modified>
</cp:coreProperties>
</file>